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4" r:id="rId2"/>
    <p:sldId id="370" r:id="rId3"/>
    <p:sldId id="324" r:id="rId4"/>
    <p:sldId id="331" r:id="rId5"/>
    <p:sldId id="336" r:id="rId6"/>
    <p:sldId id="337" r:id="rId7"/>
    <p:sldId id="338" r:id="rId8"/>
    <p:sldId id="325" r:id="rId9"/>
    <p:sldId id="327" r:id="rId10"/>
    <p:sldId id="364" r:id="rId11"/>
    <p:sldId id="341" r:id="rId12"/>
    <p:sldId id="339" r:id="rId13"/>
    <p:sldId id="340" r:id="rId14"/>
    <p:sldId id="365" r:id="rId15"/>
    <p:sldId id="366" r:id="rId16"/>
    <p:sldId id="369" r:id="rId17"/>
    <p:sldId id="372" r:id="rId18"/>
    <p:sldId id="367" r:id="rId19"/>
    <p:sldId id="371" r:id="rId20"/>
    <p:sldId id="335" r:id="rId21"/>
    <p:sldId id="373" r:id="rId22"/>
    <p:sldId id="374" r:id="rId23"/>
    <p:sldId id="375" r:id="rId24"/>
    <p:sldId id="376" r:id="rId25"/>
    <p:sldId id="377" r:id="rId26"/>
    <p:sldId id="379" r:id="rId27"/>
    <p:sldId id="378" r:id="rId28"/>
    <p:sldId id="362" r:id="rId29"/>
    <p:sldId id="363" r:id="rId30"/>
    <p:sldId id="381" r:id="rId31"/>
    <p:sldId id="380" r:id="rId32"/>
    <p:sldId id="355" r:id="rId33"/>
    <p:sldId id="349" r:id="rId3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93B"/>
    <a:srgbClr val="901440"/>
    <a:srgbClr val="FFA224"/>
    <a:srgbClr val="26B2A8"/>
    <a:srgbClr val="00609C"/>
    <a:srgbClr val="61A60E"/>
    <a:srgbClr val="02AB4D"/>
    <a:srgbClr val="41678C"/>
    <a:srgbClr val="5B9BD5"/>
    <a:srgbClr val="511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40649CE-BC5D-8C6E-7D63-AD9711E9AA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F9EF7F-5906-D27F-980D-2F6A0FAADC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7239B-201E-4510-B1F0-E4545A75E318}" type="datetimeFigureOut">
              <a:rPr lang="es-CO" smtClean="0"/>
              <a:t>21/02/2024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54D7FB-3B92-12EC-A8D0-B5E4464218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53B842-5050-FCCB-89F9-CCBD69B1EB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3A92-20C0-4F1B-9DD8-0427CCD3E93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0690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4BED5-E088-4A0A-8899-ECCB6DF8FC44}" type="datetimeFigureOut">
              <a:rPr lang="es-CO" smtClean="0"/>
              <a:t>21/02/2024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0AF9-3B7D-44C7-86C4-60912A4DED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359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0AF9-3B7D-44C7-86C4-60912A4DEDBA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74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687C773C-8896-4FC8-A6E7-C2FD42289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E823AAA3-D37E-496D-85B0-EDD69EC18C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284" y="2025198"/>
            <a:ext cx="3759427" cy="37196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E3064D-9FCB-4A15-81ED-1FAB407F2C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5274" y="2317829"/>
            <a:ext cx="5682082" cy="2387600"/>
          </a:xfrm>
          <a:prstGeom prst="rect">
            <a:avLst/>
          </a:prstGeom>
        </p:spPr>
        <p:txBody>
          <a:bodyPr anchor="b"/>
          <a:lstStyle>
            <a:lvl1pPr algn="l">
              <a:defRPr sz="4000"/>
            </a:lvl1pPr>
          </a:lstStyle>
          <a:p>
            <a:r>
              <a:rPr lang="es-ES" dirty="0"/>
              <a:t>Haga clic para agregar el título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5BB77F-8F40-4734-87E0-9C204D9F07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5817" y="5063431"/>
            <a:ext cx="5682081" cy="5035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Nombre de quien realiza la presentación</a:t>
            </a:r>
            <a:endParaRPr lang="es-CO" dirty="0"/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2B541E0B-9735-450A-A740-6A90F73D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72" y="444676"/>
            <a:ext cx="2235791" cy="812330"/>
          </a:xfrm>
          <a:prstGeom prst="rect">
            <a:avLst/>
          </a:prstGeom>
        </p:spPr>
      </p:pic>
      <p:sp>
        <p:nvSpPr>
          <p:cNvPr id="43" name="Diagrama de flujo: conector 42">
            <a:extLst>
              <a:ext uri="{FF2B5EF4-FFF2-40B4-BE49-F238E27FC236}">
                <a16:creationId xmlns:a16="http://schemas.microsoft.com/office/drawing/2014/main" id="{4E46BACF-B2DF-4DBE-A86F-AFF94A9E106A}"/>
              </a:ext>
            </a:extLst>
          </p:cNvPr>
          <p:cNvSpPr/>
          <p:nvPr userDrawn="1"/>
        </p:nvSpPr>
        <p:spPr>
          <a:xfrm>
            <a:off x="7574546" y="-958156"/>
            <a:ext cx="5682081" cy="5682081"/>
          </a:xfrm>
          <a:prstGeom prst="flowChartConnector">
            <a:avLst/>
          </a:prstGeom>
          <a:solidFill>
            <a:srgbClr val="61A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Marcador de posición de imagen 44">
            <a:extLst>
              <a:ext uri="{FF2B5EF4-FFF2-40B4-BE49-F238E27FC236}">
                <a16:creationId xmlns:a16="http://schemas.microsoft.com/office/drawing/2014/main" id="{927332A7-D9BA-4428-8FC3-88C655EE4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5095" y="-664391"/>
            <a:ext cx="5040474" cy="5040473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886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grade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8BD2EC0-66ED-4CA5-849D-62E3C0DAA541}"/>
              </a:ext>
            </a:extLst>
          </p:cNvPr>
          <p:cNvSpPr/>
          <p:nvPr/>
        </p:nvSpPr>
        <p:spPr>
          <a:xfrm>
            <a:off x="-33853" y="-49489"/>
            <a:ext cx="12225853" cy="6907489"/>
          </a:xfrm>
          <a:prstGeom prst="rect">
            <a:avLst/>
          </a:prstGeom>
          <a:gradFill flip="none" rotWithShape="1">
            <a:gsLst>
              <a:gs pos="0">
                <a:srgbClr val="026732"/>
              </a:gs>
              <a:gs pos="73000">
                <a:srgbClr val="408D2A"/>
              </a:gs>
              <a:gs pos="100000">
                <a:srgbClr val="90BE1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3F58A1-55CD-4FEA-891E-B423A270D92C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7DD7D021-760B-4779-9D3C-D4F7C584B16A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8B02AD50-F9FE-4478-A8E7-98B91BC8A089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0C330B65-976F-4A80-95E9-0BD784DB46A7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083D1DB8-0479-474D-970B-B0880CCF98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4FEB047-3D84-4271-80A3-EA2B14F66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8705" y="1934728"/>
            <a:ext cx="3759427" cy="3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opacidad azu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263140A-76BC-45F0-9C16-420B7605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5" r="-146" b="15113"/>
          <a:stretch/>
        </p:blipFill>
        <p:spPr>
          <a:xfrm>
            <a:off x="0" y="7701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603736E-5A7B-4761-8C6C-A9892958D603}"/>
              </a:ext>
            </a:extLst>
          </p:cNvPr>
          <p:cNvSpPr/>
          <p:nvPr userDrawn="1"/>
        </p:nvSpPr>
        <p:spPr>
          <a:xfrm>
            <a:off x="-33853" y="35348"/>
            <a:ext cx="12225853" cy="6871301"/>
          </a:xfrm>
          <a:prstGeom prst="rect">
            <a:avLst/>
          </a:prstGeom>
          <a:gradFill flip="none" rotWithShape="1">
            <a:gsLst>
              <a:gs pos="0">
                <a:srgbClr val="083048">
                  <a:alpha val="30000"/>
                </a:srgbClr>
              </a:gs>
              <a:gs pos="77000">
                <a:srgbClr val="0E5078"/>
              </a:gs>
              <a:gs pos="100000">
                <a:srgbClr val="1475B0"/>
              </a:gs>
            </a:gsLst>
            <a:lin ang="54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9E5B1B5-1FB4-4D37-A94F-16B71C157F61}"/>
              </a:ext>
            </a:extLst>
          </p:cNvPr>
          <p:cNvSpPr/>
          <p:nvPr userDrawn="1"/>
        </p:nvSpPr>
        <p:spPr>
          <a:xfrm>
            <a:off x="-25350" y="22047"/>
            <a:ext cx="12225853" cy="6871301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F4989FF-B779-4A3F-BAF6-3BAB68728209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345CA1B9-BC54-4566-B245-FBD69A36F37B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C1E9DA4E-746C-4861-8117-A0D689A22747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B38EDB20-B5F3-454A-978A-B5E52F9E5228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6" name="Subtítulo 2">
            <a:extLst>
              <a:ext uri="{FF2B5EF4-FFF2-40B4-BE49-F238E27FC236}">
                <a16:creationId xmlns:a16="http://schemas.microsoft.com/office/drawing/2014/main" id="{69840785-F164-4134-8DD5-B1C7454411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18981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opacidad azu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F09609-A76E-43A7-8AA2-0E0C2D573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963"/>
          <a:stretch/>
        </p:blipFill>
        <p:spPr>
          <a:xfrm>
            <a:off x="-8300" y="0"/>
            <a:ext cx="12208598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603736E-5A7B-4761-8C6C-A9892958D603}"/>
              </a:ext>
            </a:extLst>
          </p:cNvPr>
          <p:cNvSpPr/>
          <p:nvPr userDrawn="1"/>
        </p:nvSpPr>
        <p:spPr>
          <a:xfrm>
            <a:off x="-12880" y="-9971"/>
            <a:ext cx="12217759" cy="6867972"/>
          </a:xfrm>
          <a:prstGeom prst="rect">
            <a:avLst/>
          </a:prstGeom>
          <a:gradFill flip="none" rotWithShape="1">
            <a:gsLst>
              <a:gs pos="0">
                <a:srgbClr val="083048">
                  <a:alpha val="30000"/>
                </a:srgbClr>
              </a:gs>
              <a:gs pos="77000">
                <a:srgbClr val="0E5078"/>
              </a:gs>
              <a:gs pos="100000">
                <a:srgbClr val="1475B0"/>
              </a:gs>
            </a:gsLst>
            <a:lin ang="54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C4FE7D-3306-46B7-A048-035AF9F711E9}"/>
              </a:ext>
            </a:extLst>
          </p:cNvPr>
          <p:cNvSpPr/>
          <p:nvPr userDrawn="1"/>
        </p:nvSpPr>
        <p:spPr>
          <a:xfrm>
            <a:off x="0" y="-19943"/>
            <a:ext cx="12225853" cy="68879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C001850-B119-413C-BF5D-31155A72C54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20" name="Diagrama de flujo: conector 19">
              <a:extLst>
                <a:ext uri="{FF2B5EF4-FFF2-40B4-BE49-F238E27FC236}">
                  <a16:creationId xmlns:a16="http://schemas.microsoft.com/office/drawing/2014/main" id="{E2BF6706-6FD4-47EE-9F7F-92485F7D4C14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Diagrama de flujo: conector 20">
              <a:extLst>
                <a:ext uri="{FF2B5EF4-FFF2-40B4-BE49-F238E27FC236}">
                  <a16:creationId xmlns:a16="http://schemas.microsoft.com/office/drawing/2014/main" id="{CD019BB4-94C4-426A-8423-888D9B342A2D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Diagrama de flujo: conector 21">
              <a:extLst>
                <a:ext uri="{FF2B5EF4-FFF2-40B4-BE49-F238E27FC236}">
                  <a16:creationId xmlns:a16="http://schemas.microsoft.com/office/drawing/2014/main" id="{2392BE84-C251-4C6F-9B79-5330D625AA8E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3" name="Subtítulo 2">
            <a:extLst>
              <a:ext uri="{FF2B5EF4-FFF2-40B4-BE49-F238E27FC236}">
                <a16:creationId xmlns:a16="http://schemas.microsoft.com/office/drawing/2014/main" id="{00D452DC-FB5A-4C46-94DF-B796329E2A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1965669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opacidad azu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570738-087D-496C-9815-D657FA0C9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8"/>
          <a:stretch/>
        </p:blipFill>
        <p:spPr>
          <a:xfrm flipH="1">
            <a:off x="-3" y="0"/>
            <a:ext cx="12210629" cy="689428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603736E-5A7B-4761-8C6C-A9892958D603}"/>
              </a:ext>
            </a:extLst>
          </p:cNvPr>
          <p:cNvSpPr/>
          <p:nvPr userDrawn="1"/>
        </p:nvSpPr>
        <p:spPr>
          <a:xfrm>
            <a:off x="-7133" y="0"/>
            <a:ext cx="12199133" cy="6858000"/>
          </a:xfrm>
          <a:prstGeom prst="rect">
            <a:avLst/>
          </a:prstGeom>
          <a:gradFill flip="none" rotWithShape="1">
            <a:gsLst>
              <a:gs pos="0">
                <a:srgbClr val="083048">
                  <a:alpha val="30000"/>
                </a:srgbClr>
              </a:gs>
              <a:gs pos="77000">
                <a:srgbClr val="0E5078"/>
              </a:gs>
              <a:gs pos="100000">
                <a:srgbClr val="1475B0"/>
              </a:gs>
            </a:gsLst>
            <a:lin ang="54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C4FE7D-3306-46B7-A048-035AF9F711E9}"/>
              </a:ext>
            </a:extLst>
          </p:cNvPr>
          <p:cNvSpPr/>
          <p:nvPr userDrawn="1"/>
        </p:nvSpPr>
        <p:spPr>
          <a:xfrm>
            <a:off x="7130" y="18144"/>
            <a:ext cx="12210626" cy="68580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C001850-B119-413C-BF5D-31155A72C54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20" name="Diagrama de flujo: conector 19">
              <a:extLst>
                <a:ext uri="{FF2B5EF4-FFF2-40B4-BE49-F238E27FC236}">
                  <a16:creationId xmlns:a16="http://schemas.microsoft.com/office/drawing/2014/main" id="{E2BF6706-6FD4-47EE-9F7F-92485F7D4C14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Diagrama de flujo: conector 20">
              <a:extLst>
                <a:ext uri="{FF2B5EF4-FFF2-40B4-BE49-F238E27FC236}">
                  <a16:creationId xmlns:a16="http://schemas.microsoft.com/office/drawing/2014/main" id="{CD019BB4-94C4-426A-8423-888D9B342A2D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Diagrama de flujo: conector 21">
              <a:extLst>
                <a:ext uri="{FF2B5EF4-FFF2-40B4-BE49-F238E27FC236}">
                  <a16:creationId xmlns:a16="http://schemas.microsoft.com/office/drawing/2014/main" id="{2392BE84-C251-4C6F-9B79-5330D625AA8E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Subtítulo 2">
            <a:extLst>
              <a:ext uri="{FF2B5EF4-FFF2-40B4-BE49-F238E27FC236}">
                <a16:creationId xmlns:a16="http://schemas.microsoft.com/office/drawing/2014/main" id="{1CB7787B-6B95-4724-AC09-B4E84E75F1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1709156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opacidad azu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A27D90E-AB92-42F7-8A04-B74DAB75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16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603736E-5A7B-4761-8C6C-A9892958D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83048">
                  <a:alpha val="30000"/>
                </a:srgbClr>
              </a:gs>
              <a:gs pos="77000">
                <a:srgbClr val="0E5078"/>
              </a:gs>
              <a:gs pos="100000">
                <a:srgbClr val="1475B0"/>
              </a:gs>
            </a:gsLst>
            <a:lin ang="54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C4FE7D-3306-46B7-A048-035AF9F711E9}"/>
              </a:ext>
            </a:extLst>
          </p:cNvPr>
          <p:cNvSpPr/>
          <p:nvPr userDrawn="1"/>
        </p:nvSpPr>
        <p:spPr>
          <a:xfrm>
            <a:off x="956" y="18013"/>
            <a:ext cx="12191044" cy="685800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C001850-B119-413C-BF5D-31155A72C54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20" name="Diagrama de flujo: conector 19">
              <a:extLst>
                <a:ext uri="{FF2B5EF4-FFF2-40B4-BE49-F238E27FC236}">
                  <a16:creationId xmlns:a16="http://schemas.microsoft.com/office/drawing/2014/main" id="{E2BF6706-6FD4-47EE-9F7F-92485F7D4C14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Diagrama de flujo: conector 20">
              <a:extLst>
                <a:ext uri="{FF2B5EF4-FFF2-40B4-BE49-F238E27FC236}">
                  <a16:creationId xmlns:a16="http://schemas.microsoft.com/office/drawing/2014/main" id="{CD019BB4-94C4-426A-8423-888D9B342A2D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Diagrama de flujo: conector 21">
              <a:extLst>
                <a:ext uri="{FF2B5EF4-FFF2-40B4-BE49-F238E27FC236}">
                  <a16:creationId xmlns:a16="http://schemas.microsoft.com/office/drawing/2014/main" id="{2392BE84-C251-4C6F-9B79-5330D625AA8E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Subtítulo 2">
            <a:extLst>
              <a:ext uri="{FF2B5EF4-FFF2-40B4-BE49-F238E27FC236}">
                <a16:creationId xmlns:a16="http://schemas.microsoft.com/office/drawing/2014/main" id="{7C1719E6-D514-438E-8364-542235D6C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76287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ilo libre-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F5EBE7B2-5CA1-464E-AEB3-B61CB03AC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325" y="1994672"/>
            <a:ext cx="3750000" cy="369733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737457B-429B-4768-8566-5F6C6B6BC2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489"/>
            <a:ext cx="10546818" cy="85791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F8D2700A-5DD6-4134-BF96-3E9444E6FCAD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28" name="Diagrama de flujo: conector 27">
              <a:extLst>
                <a:ext uri="{FF2B5EF4-FFF2-40B4-BE49-F238E27FC236}">
                  <a16:creationId xmlns:a16="http://schemas.microsoft.com/office/drawing/2014/main" id="{D026DB74-5E45-4D1D-8FBF-B2E5913777E2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EB3BD3B2-56FD-4E6F-BA81-D91C826FEBBF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7159BD3B-AF53-4A5C-A96B-6D20F08D7641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1" name="Subtítulo 2">
            <a:extLst>
              <a:ext uri="{FF2B5EF4-FFF2-40B4-BE49-F238E27FC236}">
                <a16:creationId xmlns:a16="http://schemas.microsoft.com/office/drawing/2014/main" id="{045C7FC2-44E9-41FA-AE95-C64AABD100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5830" y="2755900"/>
            <a:ext cx="5457655" cy="3265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3E4B6BD6-CE62-4CE4-88CB-628264D749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748" y="4555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  <p:sp>
        <p:nvSpPr>
          <p:cNvPr id="35" name="Marcador de texto 25">
            <a:extLst>
              <a:ext uri="{FF2B5EF4-FFF2-40B4-BE49-F238E27FC236}">
                <a16:creationId xmlns:a16="http://schemas.microsoft.com/office/drawing/2014/main" id="{AD9C7315-95E9-4969-9DF2-A6EB21A700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958" y="19694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609C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88782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tilo libre-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2133B57-43C7-4BF3-BB2D-EE4C29EFE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325" y="1994672"/>
            <a:ext cx="3750000" cy="3697332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F8D2700A-5DD6-4134-BF96-3E9444E6FCAD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28" name="Diagrama de flujo: conector 27">
              <a:extLst>
                <a:ext uri="{FF2B5EF4-FFF2-40B4-BE49-F238E27FC236}">
                  <a16:creationId xmlns:a16="http://schemas.microsoft.com/office/drawing/2014/main" id="{D026DB74-5E45-4D1D-8FBF-B2E5913777E2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EB3BD3B2-56FD-4E6F-BA81-D91C826FEBBF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7159BD3B-AF53-4A5C-A96B-6D20F08D7641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3" name="Título 1">
            <a:extLst>
              <a:ext uri="{FF2B5EF4-FFF2-40B4-BE49-F238E27FC236}">
                <a16:creationId xmlns:a16="http://schemas.microsoft.com/office/drawing/2014/main" id="{3E4B6BD6-CE62-4CE4-88CB-628264D749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1548" y="28571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rgbClr val="00609C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58011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tilo libre-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5389A823-9DB3-49A3-B83C-990C85481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325" y="1994672"/>
            <a:ext cx="3750000" cy="369733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0F620C8-647F-4B80-AD9C-32AB0F8397A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6118337-2AE8-46AF-BB74-BFEFDF4BAD0D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E5613295-C430-4129-82A6-49DFC1AC186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B6D770B4-4208-4766-A16A-F5FD06C71837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063B2E44-ACA7-4F13-BE0E-38E1DD12D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248" y="269521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rgbClr val="61A60E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28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tilo libre-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9F74A478-78E9-4693-8DAD-EFCD98289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325" y="1994672"/>
            <a:ext cx="3750000" cy="369733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0F620C8-647F-4B80-AD9C-32AB0F8397A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6118337-2AE8-46AF-BB74-BFEFDF4BAD0D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E5613295-C430-4129-82A6-49DFC1AC186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B6D770B4-4208-4766-A16A-F5FD06C71837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851F3ACA-3EAA-4420-A4C4-F69538D8E6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23" y="2015"/>
            <a:ext cx="10527236" cy="85632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63B2E44-ACA7-4F13-BE0E-38E1DD12D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191" y="119388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A9F05120-99B7-4519-9F10-19CDFCB9C1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5830" y="2755900"/>
            <a:ext cx="5457655" cy="32652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sp>
        <p:nvSpPr>
          <p:cNvPr id="16" name="Marcador de texto 25">
            <a:extLst>
              <a:ext uri="{FF2B5EF4-FFF2-40B4-BE49-F238E27FC236}">
                <a16:creationId xmlns:a16="http://schemas.microsoft.com/office/drawing/2014/main" id="{E901A54D-34FB-47B6-BC76-016E177B0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958" y="19694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61A60E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182866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B35F40-01EF-4C0E-B66A-396C8C88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1E6924-3C49-49D9-BBAB-3ECA883FE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76515" y="2377368"/>
            <a:ext cx="2287155" cy="228715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F66568C-8437-4022-819A-3887BBE91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596" y="435520"/>
            <a:ext cx="2077862" cy="7239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760E889-82AD-47E8-8CEC-A07F03A88E83}"/>
              </a:ext>
            </a:extLst>
          </p:cNvPr>
          <p:cNvCxnSpPr>
            <a:cxnSpLocks/>
          </p:cNvCxnSpPr>
          <p:nvPr userDrawn="1"/>
        </p:nvCxnSpPr>
        <p:spPr>
          <a:xfrm>
            <a:off x="11335657" y="2377368"/>
            <a:ext cx="0" cy="22871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1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01FB2DE6-BED1-4DF1-B7C0-C550E6E44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7" name="Imagen 5">
            <a:extLst>
              <a:ext uri="{FF2B5EF4-FFF2-40B4-BE49-F238E27FC236}">
                <a16:creationId xmlns:a16="http://schemas.microsoft.com/office/drawing/2014/main" id="{6813156C-50FC-4B43-B0A3-05D02D0C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898" y="306387"/>
            <a:ext cx="2280577" cy="938992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24700B0E-09D7-45BE-BE1B-5348FC01D7C7}"/>
              </a:ext>
            </a:extLst>
          </p:cNvPr>
          <p:cNvSpPr txBox="1"/>
          <p:nvPr userDrawn="1"/>
        </p:nvSpPr>
        <p:spPr>
          <a:xfrm>
            <a:off x="5883973" y="77588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61A60E"/>
                </a:solidFill>
                <a:latin typeface="+mj-lt"/>
              </a:rPr>
              <a:t>Agenda</a:t>
            </a:r>
          </a:p>
        </p:txBody>
      </p:sp>
      <p:sp>
        <p:nvSpPr>
          <p:cNvPr id="48" name="Marcador de texto 47">
            <a:extLst>
              <a:ext uri="{FF2B5EF4-FFF2-40B4-BE49-F238E27FC236}">
                <a16:creationId xmlns:a16="http://schemas.microsoft.com/office/drawing/2014/main" id="{C222626E-4A3B-4A9D-8B6A-05280BA55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0981" y="2110859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1</a:t>
            </a:r>
          </a:p>
        </p:txBody>
      </p:sp>
      <p:sp>
        <p:nvSpPr>
          <p:cNvPr id="67" name="Marcador de texto 47">
            <a:extLst>
              <a:ext uri="{FF2B5EF4-FFF2-40B4-BE49-F238E27FC236}">
                <a16:creationId xmlns:a16="http://schemas.microsoft.com/office/drawing/2014/main" id="{E91B10AF-D709-4B8C-BB88-5EAA1FACC9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981" y="2753723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2</a:t>
            </a:r>
          </a:p>
        </p:txBody>
      </p:sp>
      <p:sp>
        <p:nvSpPr>
          <p:cNvPr id="68" name="Marcador de texto 47">
            <a:extLst>
              <a:ext uri="{FF2B5EF4-FFF2-40B4-BE49-F238E27FC236}">
                <a16:creationId xmlns:a16="http://schemas.microsoft.com/office/drawing/2014/main" id="{919546D7-0D18-405C-A960-AB2BE4B0B8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981" y="3396587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3</a:t>
            </a:r>
          </a:p>
        </p:txBody>
      </p:sp>
      <p:sp>
        <p:nvSpPr>
          <p:cNvPr id="69" name="Marcador de texto 47">
            <a:extLst>
              <a:ext uri="{FF2B5EF4-FFF2-40B4-BE49-F238E27FC236}">
                <a16:creationId xmlns:a16="http://schemas.microsoft.com/office/drawing/2014/main" id="{DE4F1E44-CB34-4845-BB59-188BC3061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0981" y="4039451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4</a:t>
            </a:r>
          </a:p>
        </p:txBody>
      </p:sp>
      <p:sp>
        <p:nvSpPr>
          <p:cNvPr id="70" name="Marcador de texto 47">
            <a:extLst>
              <a:ext uri="{FF2B5EF4-FFF2-40B4-BE49-F238E27FC236}">
                <a16:creationId xmlns:a16="http://schemas.microsoft.com/office/drawing/2014/main" id="{DF837285-7D1F-4D1D-A01E-D0971B9CAD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981" y="4682315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5</a:t>
            </a:r>
          </a:p>
        </p:txBody>
      </p:sp>
      <p:sp>
        <p:nvSpPr>
          <p:cNvPr id="71" name="Marcador de texto 47">
            <a:extLst>
              <a:ext uri="{FF2B5EF4-FFF2-40B4-BE49-F238E27FC236}">
                <a16:creationId xmlns:a16="http://schemas.microsoft.com/office/drawing/2014/main" id="{F88BD3E9-6D06-4068-B9D6-D6139D3FA6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0981" y="5325179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6</a:t>
            </a:r>
          </a:p>
        </p:txBody>
      </p:sp>
      <p:sp>
        <p:nvSpPr>
          <p:cNvPr id="72" name="Marcador de texto 47">
            <a:extLst>
              <a:ext uri="{FF2B5EF4-FFF2-40B4-BE49-F238E27FC236}">
                <a16:creationId xmlns:a16="http://schemas.microsoft.com/office/drawing/2014/main" id="{72F7A06A-3AEC-4431-9516-E1C3B42E06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0981" y="5968042"/>
            <a:ext cx="3411537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s-CO" dirty="0"/>
              <a:t>Agregar tema 7</a:t>
            </a:r>
          </a:p>
        </p:txBody>
      </p:sp>
    </p:spTree>
    <p:extLst>
      <p:ext uri="{BB962C8B-B14F-4D97-AF65-F5344CB8AC3E}">
        <p14:creationId xmlns:p14="http://schemas.microsoft.com/office/powerpoint/2010/main" val="331766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75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grade verde con ima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2FCE34F-6BF3-4764-8789-47B6C389F3FF}"/>
              </a:ext>
            </a:extLst>
          </p:cNvPr>
          <p:cNvSpPr/>
          <p:nvPr userDrawn="1"/>
        </p:nvSpPr>
        <p:spPr>
          <a:xfrm>
            <a:off x="3701143" y="-13301"/>
            <a:ext cx="8490857" cy="6871301"/>
          </a:xfrm>
          <a:prstGeom prst="rect">
            <a:avLst/>
          </a:prstGeom>
          <a:gradFill flip="none" rotWithShape="1">
            <a:gsLst>
              <a:gs pos="0">
                <a:srgbClr val="026732"/>
              </a:gs>
              <a:gs pos="73000">
                <a:srgbClr val="408D2A"/>
              </a:gs>
              <a:gs pos="100000">
                <a:srgbClr val="90BE1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10DBC29F-FDD8-4262-A661-D2A204ECC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8705" y="1934728"/>
            <a:ext cx="3759427" cy="3719645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AC2E00B-E60E-4069-92F4-EB872EB92F3C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F6380732-4C47-4A03-A9F5-0B5CA51EFF2E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Diagrama de flujo: conector 10">
              <a:extLst>
                <a:ext uri="{FF2B5EF4-FFF2-40B4-BE49-F238E27FC236}">
                  <a16:creationId xmlns:a16="http://schemas.microsoft.com/office/drawing/2014/main" id="{83A5059C-785A-4AF1-9379-1CEE17505A23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24C4EA42-2420-4BC6-BC55-E10B70511DAE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8B101BEA-7D42-463B-9FB0-8B10C178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4049713" cy="68707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s-CO" dirty="0"/>
              <a:t>Clic para agregar imagen </a:t>
            </a:r>
          </a:p>
          <a:p>
            <a:endParaRPr lang="es-CO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6E345C3-31AF-4479-9FAC-72E89C7927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190" y="-206893"/>
            <a:ext cx="5682082" cy="2387600"/>
          </a:xfrm>
          <a:prstGeom prst="rect">
            <a:avLst/>
          </a:prstGeom>
        </p:spPr>
        <p:txBody>
          <a:bodyPr anchor="b"/>
          <a:lstStyle>
            <a:lvl1pPr algn="l">
              <a:defRPr sz="4400"/>
            </a:lvl1pPr>
          </a:lstStyle>
          <a:p>
            <a:r>
              <a:rPr lang="es-ES" dirty="0"/>
              <a:t>Haga clic para agregar el título</a:t>
            </a:r>
            <a:endParaRPr lang="es-CO" dirty="0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7B6D0740-FC4A-49DB-A8C9-26BAD93A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0191" y="2575966"/>
            <a:ext cx="5682081" cy="38974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54133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grade azul con ima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49185A6-CDAE-440D-83E0-BF958704A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314" y="1673"/>
            <a:ext cx="10348685" cy="6854653"/>
          </a:xfrm>
          <a:prstGeom prst="rect">
            <a:avLst/>
          </a:prstGeom>
        </p:spPr>
      </p:pic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826B147D-B013-4380-8C0B-4192E85A322B}"/>
              </a:ext>
            </a:extLst>
          </p:cNvPr>
          <p:cNvSpPr/>
          <p:nvPr userDrawn="1"/>
        </p:nvSpPr>
        <p:spPr>
          <a:xfrm rot="1782081">
            <a:off x="11770469" y="6355309"/>
            <a:ext cx="882226" cy="954225"/>
          </a:xfrm>
          <a:prstGeom prst="flowChartConnecto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E98E6932-D36A-48F5-BBE8-AE517EB4A1A8}"/>
              </a:ext>
            </a:extLst>
          </p:cNvPr>
          <p:cNvSpPr/>
          <p:nvPr userDrawn="1"/>
        </p:nvSpPr>
        <p:spPr>
          <a:xfrm rot="1302439">
            <a:off x="11563700" y="6181871"/>
            <a:ext cx="1100273" cy="1206856"/>
          </a:xfrm>
          <a:prstGeom prst="flowChartConnecto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94096D01-6A7E-471F-94BD-59BA36838BED}"/>
              </a:ext>
            </a:extLst>
          </p:cNvPr>
          <p:cNvSpPr/>
          <p:nvPr userDrawn="1"/>
        </p:nvSpPr>
        <p:spPr>
          <a:xfrm rot="1593727">
            <a:off x="11418137" y="6038724"/>
            <a:ext cx="1373710" cy="1421771"/>
          </a:xfrm>
          <a:prstGeom prst="flowChartConnecto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posición de imagen 13">
            <a:extLst>
              <a:ext uri="{FF2B5EF4-FFF2-40B4-BE49-F238E27FC236}">
                <a16:creationId xmlns:a16="http://schemas.microsoft.com/office/drawing/2014/main" id="{77E30F23-55B6-428F-9227-F232CD08F0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4049713" cy="68707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s-CO" dirty="0"/>
              <a:t>Clic para agregar imagen </a:t>
            </a:r>
          </a:p>
          <a:p>
            <a:endParaRPr lang="es-CO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AF62C57-6322-48E6-B7C3-C5D8FA767E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0190" y="-206893"/>
            <a:ext cx="5682082" cy="2387600"/>
          </a:xfrm>
          <a:prstGeom prst="rect">
            <a:avLst/>
          </a:prstGeom>
        </p:spPr>
        <p:txBody>
          <a:bodyPr anchor="b"/>
          <a:lstStyle>
            <a:lvl1pPr algn="l">
              <a:defRPr sz="4400"/>
            </a:lvl1pPr>
          </a:lstStyle>
          <a:p>
            <a:r>
              <a:rPr lang="es-ES" dirty="0"/>
              <a:t>Haga clic para agregar el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58BC7E2-D076-4746-9040-34BA54D024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0191" y="2575966"/>
            <a:ext cx="5682081" cy="38974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D494DC29-92EE-457F-9EBB-44731C62C7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8705" y="1934728"/>
            <a:ext cx="3759427" cy="3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2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ircular ton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áfico 35">
            <a:extLst>
              <a:ext uri="{FF2B5EF4-FFF2-40B4-BE49-F238E27FC236}">
                <a16:creationId xmlns:a16="http://schemas.microsoft.com/office/drawing/2014/main" id="{7C9E6EB4-460D-4814-B93C-3BB7CC1E8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1670" y="2057399"/>
            <a:ext cx="3607829" cy="355715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06328CC-7BB2-4E01-8B22-50FC8A384C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302" y="1426500"/>
            <a:ext cx="3484273" cy="458834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4E950776-C092-4776-8B58-334C807EE7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23" y="2015"/>
            <a:ext cx="10527236" cy="85632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0F620C8-647F-4B80-AD9C-32AB0F8397A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6118337-2AE8-46AF-BB74-BFEFDF4BAD0D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E5613295-C430-4129-82A6-49DFC1AC186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B6D770B4-4208-4766-A16A-F5FD06C71837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4D15B939-34DA-43D6-BE57-2F5FA6CB53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28958" y="2679700"/>
            <a:ext cx="5457655" cy="30406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  <a:endParaRPr lang="es-CO" dirty="0"/>
          </a:p>
        </p:txBody>
      </p:sp>
      <p:sp>
        <p:nvSpPr>
          <p:cNvPr id="21" name="Marcador de posición de imagen 17">
            <a:extLst>
              <a:ext uri="{FF2B5EF4-FFF2-40B4-BE49-F238E27FC236}">
                <a16:creationId xmlns:a16="http://schemas.microsoft.com/office/drawing/2014/main" id="{32AAA1BD-BA21-4464-BCCF-367095C0D1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0878" y="1637871"/>
            <a:ext cx="4175691" cy="4252687"/>
          </a:xfrm>
          <a:prstGeom prst="flowChartConnector">
            <a:avLst/>
          </a:prstGeom>
          <a:solidFill>
            <a:schemeClr val="tx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CO" dirty="0"/>
              <a:t>Clic para agregar imagen </a:t>
            </a:r>
          </a:p>
          <a:p>
            <a:endParaRPr lang="es-CO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63B2E44-ACA7-4F13-BE0E-38E1DD12D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748" y="4555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el título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F53F1D-B51F-4B2E-9CC5-843934180D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958" y="19694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61A60E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75615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grade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BDAAED9-9552-4382-AF1E-3B2997217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A1176F5-B27D-40A0-970D-69D936F4DF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5501" y="1934727"/>
            <a:ext cx="3772631" cy="3719645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3DC1546-907C-4A44-83E2-6651F6C9A307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9" name="Diagrama de flujo: conector 8">
              <a:extLst>
                <a:ext uri="{FF2B5EF4-FFF2-40B4-BE49-F238E27FC236}">
                  <a16:creationId xmlns:a16="http://schemas.microsoft.com/office/drawing/2014/main" id="{9F9F79C2-2B13-4122-9701-BF39258ECFB4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616259B8-E890-4E1C-8919-79ECDF5DC666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Diagrama de flujo: conector 10">
              <a:extLst>
                <a:ext uri="{FF2B5EF4-FFF2-40B4-BE49-F238E27FC236}">
                  <a16:creationId xmlns:a16="http://schemas.microsoft.com/office/drawing/2014/main" id="{67AD1398-7E1B-4A97-AB0E-C82CBFBC3DC2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Subtítulo 2">
            <a:extLst>
              <a:ext uri="{FF2B5EF4-FFF2-40B4-BE49-F238E27FC236}">
                <a16:creationId xmlns:a16="http://schemas.microsoft.com/office/drawing/2014/main" id="{5AD679D0-7C4E-4970-B1E0-DAE6A001A1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476" y="1741714"/>
            <a:ext cx="10567050" cy="40649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9717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ircular ton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B8B4B1D3-2105-4FC8-B2BB-C0E5C6079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1670" y="2057399"/>
            <a:ext cx="3607829" cy="355715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030DB23-E52B-429F-A167-8DF1D76424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039" y="1363236"/>
            <a:ext cx="3558313" cy="46858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F7EA8D4-B7AD-476E-83AB-22ED14BE14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2489"/>
            <a:ext cx="10546818" cy="85791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7531BA5-7B65-4CCE-B3E6-74A3BD228D51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E5DAFDD9-C0B3-4BC3-85F3-657139212D69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Diagrama de flujo: conector 14">
              <a:extLst>
                <a:ext uri="{FF2B5EF4-FFF2-40B4-BE49-F238E27FC236}">
                  <a16:creationId xmlns:a16="http://schemas.microsoft.com/office/drawing/2014/main" id="{5869A8EE-D297-4A02-8E04-302F04E8353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Diagrama de flujo: conector 15">
              <a:extLst>
                <a:ext uri="{FF2B5EF4-FFF2-40B4-BE49-F238E27FC236}">
                  <a16:creationId xmlns:a16="http://schemas.microsoft.com/office/drawing/2014/main" id="{021268A8-FD52-4B4A-A578-125CFCF2EC14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4FE91566-9D9B-465B-8B2C-F7F7C27D59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5830" y="3013094"/>
            <a:ext cx="5457655" cy="28556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C14694C8-3746-4CE0-873E-9E49E201A2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0878" y="1637871"/>
            <a:ext cx="4175691" cy="4252687"/>
          </a:xfrm>
          <a:prstGeom prst="flowChartConnector">
            <a:avLst/>
          </a:prstGeom>
          <a:solidFill>
            <a:schemeClr val="tx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CO" dirty="0"/>
              <a:t>Clic para agregar imagen </a:t>
            </a:r>
          </a:p>
          <a:p>
            <a:endParaRPr lang="es-CO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BE6D859-11AA-42C3-AFAA-2A5A089966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748" y="4555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562549F8-E737-4988-8217-AEBB1FEDAD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28958" y="22615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609C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72355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uadrada textura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>
            <a:extLst>
              <a:ext uri="{FF2B5EF4-FFF2-40B4-BE49-F238E27FC236}">
                <a16:creationId xmlns:a16="http://schemas.microsoft.com/office/drawing/2014/main" id="{CC63A33B-4138-4B8E-8144-0E7E43BB1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243" y="2357561"/>
            <a:ext cx="3607829" cy="355715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68343B8-3C5C-4553-AAFB-78BEDFF331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914" y="1711344"/>
            <a:ext cx="4181382" cy="399049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2B21A71-A631-4F40-AF62-43FEC1D48F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23" y="2015"/>
            <a:ext cx="10527236" cy="85632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0F620C8-647F-4B80-AD9C-32AB0F8397AE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6118337-2AE8-46AF-BB74-BFEFDF4BAD0D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E5613295-C430-4129-82A6-49DFC1AC186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B6D770B4-4208-4766-A16A-F5FD06C71837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78AF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Subtítulo 2">
            <a:extLst>
              <a:ext uri="{FF2B5EF4-FFF2-40B4-BE49-F238E27FC236}">
                <a16:creationId xmlns:a16="http://schemas.microsoft.com/office/drawing/2014/main" id="{4D15B939-34DA-43D6-BE57-2F5FA6CB53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358" y="2641600"/>
            <a:ext cx="5457655" cy="30406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Agregar texto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63B2E44-ACA7-4F13-BE0E-38E1DD12D3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748" y="4555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F53F1D-B51F-4B2E-9CC5-843934180D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358" y="18805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61A60E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5FFE1380-83CA-4F97-9F84-DBD7499162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29714" y="1725859"/>
            <a:ext cx="3872063" cy="36734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s-CO" dirty="0"/>
              <a:t>Clic para agregar imagen </a:t>
            </a:r>
          </a:p>
        </p:txBody>
      </p:sp>
    </p:spTree>
    <p:extLst>
      <p:ext uri="{BB962C8B-B14F-4D97-AF65-F5344CB8AC3E}">
        <p14:creationId xmlns:p14="http://schemas.microsoft.com/office/powerpoint/2010/main" val="181410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uadrada textura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49DDE18A-35FE-4894-8C39-58F5CC92C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243" y="2357561"/>
            <a:ext cx="3607829" cy="355715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0F8930C-0D98-42B2-AAFE-A7A3D3095F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914" y="1711345"/>
            <a:ext cx="4147836" cy="3958479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BED44654-51B5-4F31-8306-C77B79DA9C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2489"/>
            <a:ext cx="10546818" cy="857913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7531BA5-7B65-4CCE-B3E6-74A3BD228D51}"/>
              </a:ext>
            </a:extLst>
          </p:cNvPr>
          <p:cNvGrpSpPr/>
          <p:nvPr userDrawn="1"/>
        </p:nvGrpSpPr>
        <p:grpSpPr>
          <a:xfrm>
            <a:off x="11418137" y="6038724"/>
            <a:ext cx="1373710" cy="1421771"/>
            <a:chOff x="11418137" y="6038724"/>
            <a:chExt cx="1373710" cy="1421771"/>
          </a:xfrm>
        </p:grpSpPr>
        <p:sp>
          <p:nvSpPr>
            <p:cNvPr id="14" name="Diagrama de flujo: conector 13">
              <a:extLst>
                <a:ext uri="{FF2B5EF4-FFF2-40B4-BE49-F238E27FC236}">
                  <a16:creationId xmlns:a16="http://schemas.microsoft.com/office/drawing/2014/main" id="{E5DAFDD9-C0B3-4BC3-85F3-657139212D69}"/>
                </a:ext>
              </a:extLst>
            </p:cNvPr>
            <p:cNvSpPr/>
            <p:nvPr/>
          </p:nvSpPr>
          <p:spPr>
            <a:xfrm rot="1782081">
              <a:off x="11770469" y="6355309"/>
              <a:ext cx="882226" cy="954225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Diagrama de flujo: conector 14">
              <a:extLst>
                <a:ext uri="{FF2B5EF4-FFF2-40B4-BE49-F238E27FC236}">
                  <a16:creationId xmlns:a16="http://schemas.microsoft.com/office/drawing/2014/main" id="{5869A8EE-D297-4A02-8E04-302F04E8353A}"/>
                </a:ext>
              </a:extLst>
            </p:cNvPr>
            <p:cNvSpPr/>
            <p:nvPr/>
          </p:nvSpPr>
          <p:spPr>
            <a:xfrm rot="1302439">
              <a:off x="11563700" y="6181871"/>
              <a:ext cx="1100273" cy="1206856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Diagrama de flujo: conector 15">
              <a:extLst>
                <a:ext uri="{FF2B5EF4-FFF2-40B4-BE49-F238E27FC236}">
                  <a16:creationId xmlns:a16="http://schemas.microsoft.com/office/drawing/2014/main" id="{021268A8-FD52-4B4A-A578-125CFCF2EC14}"/>
                </a:ext>
              </a:extLst>
            </p:cNvPr>
            <p:cNvSpPr/>
            <p:nvPr/>
          </p:nvSpPr>
          <p:spPr>
            <a:xfrm rot="1593727">
              <a:off x="11418137" y="6038724"/>
              <a:ext cx="1373710" cy="1421771"/>
            </a:xfrm>
            <a:prstGeom prst="flowChartConnector">
              <a:avLst/>
            </a:prstGeom>
            <a:noFill/>
            <a:ln w="19050">
              <a:solidFill>
                <a:srgbClr val="195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4FE91566-9D9B-465B-8B2C-F7F7C27D59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674" y="2708294"/>
            <a:ext cx="5457655" cy="28556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Colocar texto</a:t>
            </a:r>
            <a:endParaRPr lang="es-CO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BE6D859-11AA-42C3-AFAA-2A5A089966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748" y="45557"/>
            <a:ext cx="8904251" cy="661633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Haga clic para agregar el título</a:t>
            </a:r>
            <a:endParaRPr lang="es-CO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562549F8-E737-4988-8217-AEBB1FEDAD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802" y="1956766"/>
            <a:ext cx="5457655" cy="553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609C"/>
                </a:solidFill>
                <a:latin typeface="+mj-lt"/>
              </a:defRPr>
            </a:lvl1pPr>
            <a:lvl2pPr>
              <a:defRPr>
                <a:solidFill>
                  <a:srgbClr val="61A60E"/>
                </a:solidFill>
              </a:defRPr>
            </a:lvl2pPr>
            <a:lvl3pPr>
              <a:defRPr>
                <a:solidFill>
                  <a:srgbClr val="61A60E"/>
                </a:solidFill>
              </a:defRPr>
            </a:lvl3pPr>
            <a:lvl4pPr>
              <a:defRPr>
                <a:solidFill>
                  <a:srgbClr val="61A60E"/>
                </a:solidFill>
              </a:defRPr>
            </a:lvl4pPr>
            <a:lvl5pPr>
              <a:defRPr>
                <a:solidFill>
                  <a:srgbClr val="61A60E"/>
                </a:solidFill>
              </a:defRPr>
            </a:lvl5pPr>
          </a:lstStyle>
          <a:p>
            <a:pPr lvl="0"/>
            <a:r>
              <a:rPr lang="es-ES" dirty="0"/>
              <a:t>Agregar subtítulo</a:t>
            </a:r>
          </a:p>
        </p:txBody>
      </p:sp>
      <p:sp>
        <p:nvSpPr>
          <p:cNvPr id="22" name="Marcador de posición de imagen 2">
            <a:extLst>
              <a:ext uri="{FF2B5EF4-FFF2-40B4-BE49-F238E27FC236}">
                <a16:creationId xmlns:a16="http://schemas.microsoft.com/office/drawing/2014/main" id="{7425ABFE-D9CA-4633-835A-163E886A84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00686" y="1725859"/>
            <a:ext cx="3872063" cy="36734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s-CO" dirty="0"/>
              <a:t>Clic para agregar imagen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267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85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7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49" r:id="rId15"/>
    <p:sldLayoutId id="2147483669" r:id="rId16"/>
    <p:sldLayoutId id="2147483664" r:id="rId17"/>
    <p:sldLayoutId id="2147483671" r:id="rId18"/>
    <p:sldLayoutId id="2147483659" r:id="rId19"/>
    <p:sldLayoutId id="214748365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hyperlink" Target="https://fb.watch/mSZNZP-Yb2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67.png"/><Relationship Id="rId4" Type="http://schemas.openxmlformats.org/officeDocument/2006/relationships/hyperlink" Target="https://www.youtube.com/watch?v=62UAkX2lkXM&amp;t=2271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2wiFr7SU7o0" TargetMode="Externa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hdphoto" Target="../media/hdphoto2.wdp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5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fogafin.gov.co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709E7-8ED9-493E-9878-0883B112E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Evaluación </a:t>
            </a:r>
            <a:r>
              <a:rPr lang="es-CO" dirty="0"/>
              <a:t>estrategia de rendición de cuentas 2023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81C297-1D6A-499C-A2DB-6BCDEE7439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Departamento de Comunicaciones y Relaciones Corporativas </a:t>
            </a:r>
          </a:p>
          <a:p>
            <a:endParaRPr lang="es-CO" dirty="0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ED5F99C6-2434-4EBA-9520-70E9A5220F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140" r="17140"/>
          <a:stretch/>
        </p:blipFill>
        <p:spPr/>
      </p:pic>
    </p:spTree>
    <p:extLst>
      <p:ext uri="{BB962C8B-B14F-4D97-AF65-F5344CB8AC3E}">
        <p14:creationId xmlns:p14="http://schemas.microsoft.com/office/powerpoint/2010/main" val="2482095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1ADABC2-A4B6-345E-71D1-43B6F614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606" y="1554630"/>
            <a:ext cx="3458269" cy="33904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109" t="28076" r="573" b="18414"/>
          <a:stretch/>
        </p:blipFill>
        <p:spPr>
          <a:xfrm>
            <a:off x="236804" y="1214871"/>
            <a:ext cx="3106774" cy="37961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5939" t="15625" r="7454" b="16176"/>
          <a:stretch/>
        </p:blipFill>
        <p:spPr>
          <a:xfrm>
            <a:off x="7199903" y="2792171"/>
            <a:ext cx="4862927" cy="2152919"/>
          </a:xfrm>
          <a:prstGeom prst="rect">
            <a:avLst/>
          </a:prstGeom>
        </p:spPr>
      </p:pic>
      <p:sp>
        <p:nvSpPr>
          <p:cNvPr id="8" name="Subtítulo 1">
            <a:extLst>
              <a:ext uri="{FF2B5EF4-FFF2-40B4-BE49-F238E27FC236}">
                <a16:creationId xmlns:a16="http://schemas.microsoft.com/office/drawing/2014/main" id="{073A854F-AD4A-44BD-5052-2608C185028D}"/>
              </a:ext>
            </a:extLst>
          </p:cNvPr>
          <p:cNvSpPr txBox="1">
            <a:spLocks/>
          </p:cNvSpPr>
          <p:nvPr/>
        </p:nvSpPr>
        <p:spPr>
          <a:xfrm>
            <a:off x="236804" y="770054"/>
            <a:ext cx="5457655" cy="444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rgbClr val="00609C"/>
                </a:solidFill>
                <a:latin typeface="+mj-lt"/>
              </a:rPr>
              <a:t>Gestión institucional </a:t>
            </a: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877C94B4-72D4-B9F2-A76F-CD0C323C6559}"/>
              </a:ext>
            </a:extLst>
          </p:cNvPr>
          <p:cNvSpPr txBox="1">
            <a:spLocks/>
          </p:cNvSpPr>
          <p:nvPr/>
        </p:nvSpPr>
        <p:spPr>
          <a:xfrm>
            <a:off x="7199903" y="2406989"/>
            <a:ext cx="5457655" cy="444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rgbClr val="00609C"/>
                </a:solidFill>
                <a:latin typeface="+mj-lt"/>
              </a:rPr>
              <a:t>Compromiso ambiental</a:t>
            </a:r>
          </a:p>
        </p:txBody>
      </p:sp>
      <p:sp>
        <p:nvSpPr>
          <p:cNvPr id="12" name="Subtítulo 1">
            <a:extLst>
              <a:ext uri="{FF2B5EF4-FFF2-40B4-BE49-F238E27FC236}">
                <a16:creationId xmlns:a16="http://schemas.microsoft.com/office/drawing/2014/main" id="{25C48CC8-1066-0D8C-86A5-ACF07B698BA4}"/>
              </a:ext>
            </a:extLst>
          </p:cNvPr>
          <p:cNvSpPr txBox="1">
            <a:spLocks/>
          </p:cNvSpPr>
          <p:nvPr/>
        </p:nvSpPr>
        <p:spPr>
          <a:xfrm>
            <a:off x="3542606" y="1214871"/>
            <a:ext cx="3458269" cy="444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000" b="1" dirty="0">
                <a:solidFill>
                  <a:srgbClr val="00609C"/>
                </a:solidFill>
                <a:latin typeface="+mj-lt"/>
              </a:rPr>
              <a:t>Vademécum</a:t>
            </a:r>
          </a:p>
        </p:txBody>
      </p:sp>
    </p:spTree>
    <p:extLst>
      <p:ext uri="{BB962C8B-B14F-4D97-AF65-F5344CB8AC3E}">
        <p14:creationId xmlns:p14="http://schemas.microsoft.com/office/powerpoint/2010/main" val="115949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864104B-2185-04BC-6391-9254AC8BE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7654" y="0"/>
            <a:ext cx="10662082" cy="661633"/>
          </a:xfrm>
        </p:spPr>
        <p:txBody>
          <a:bodyPr>
            <a:noAutofit/>
          </a:bodyPr>
          <a:lstStyle/>
          <a:p>
            <a:r>
              <a:rPr lang="es-MX" sz="2600" dirty="0"/>
              <a:t> Actualización de las preguntas frecuentas de la página web</a:t>
            </a:r>
            <a:endParaRPr lang="es-CO" sz="2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A1E708-1FE2-3667-1233-5390F717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76" y="1448021"/>
            <a:ext cx="8166928" cy="44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4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4">
            <a:extLst>
              <a:ext uri="{FF2B5EF4-FFF2-40B4-BE49-F238E27FC236}">
                <a16:creationId xmlns:a16="http://schemas.microsoft.com/office/drawing/2014/main" id="{5B777C2F-4DDD-C02C-2E3D-7E3C89CB19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6096" y="2261566"/>
            <a:ext cx="5457655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Talento Humano</a:t>
            </a:r>
            <a:endParaRPr lang="es-CO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7B085140-796B-77B2-2968-046EDA752D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182" r="17182"/>
          <a:stretch/>
        </p:blipFill>
        <p:spPr/>
      </p:pic>
    </p:spTree>
    <p:extLst>
      <p:ext uri="{BB962C8B-B14F-4D97-AF65-F5344CB8AC3E}">
        <p14:creationId xmlns:p14="http://schemas.microsoft.com/office/powerpoint/2010/main" val="81691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C448536-010F-4E7A-BE4E-7EE28D328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28" y="151956"/>
            <a:ext cx="9946780" cy="661633"/>
          </a:xfrm>
        </p:spPr>
        <p:txBody>
          <a:bodyPr>
            <a:noAutofit/>
          </a:bodyPr>
          <a:lstStyle/>
          <a:p>
            <a:r>
              <a:rPr lang="es-MX" sz="2400" dirty="0"/>
              <a:t>Capacitaciones enfocadas en servicio al ciudadano, vocación del servicio, lenguaje claro, accesibilidad, entre otros</a:t>
            </a:r>
            <a:endParaRPr lang="es-CO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E806B3-B0F6-47B7-ADE3-E41DCBA8CB87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10000"/>
                  </a:schemeClr>
                </a:solidFill>
              </a:rPr>
              <a:t>Agrega texto o copia y pega la gráfica que se adapte mejor a tu presentación</a:t>
            </a:r>
            <a:endParaRPr lang="es-CO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456D87A-65AF-7D16-C27B-07220BE6B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81" y="2055358"/>
            <a:ext cx="3639845" cy="3639845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E006D9B-BBFE-3E4A-A372-FE87382FE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471444"/>
              </p:ext>
            </p:extLst>
          </p:nvPr>
        </p:nvGraphicFramePr>
        <p:xfrm>
          <a:off x="2963165" y="1669774"/>
          <a:ext cx="7213601" cy="2286000"/>
        </p:xfrm>
        <a:graphic>
          <a:graphicData uri="http://schemas.openxmlformats.org/drawingml/2006/table">
            <a:tbl>
              <a:tblPr/>
              <a:tblGrid>
                <a:gridCol w="139639">
                  <a:extLst>
                    <a:ext uri="{9D8B030D-6E8A-4147-A177-3AD203B41FA5}">
                      <a16:colId xmlns:a16="http://schemas.microsoft.com/office/drawing/2014/main" val="1124330772"/>
                    </a:ext>
                  </a:extLst>
                </a:gridCol>
                <a:gridCol w="4988904">
                  <a:extLst>
                    <a:ext uri="{9D8B030D-6E8A-4147-A177-3AD203B41FA5}">
                      <a16:colId xmlns:a16="http://schemas.microsoft.com/office/drawing/2014/main" val="4175822658"/>
                    </a:ext>
                  </a:extLst>
                </a:gridCol>
                <a:gridCol w="761665">
                  <a:extLst>
                    <a:ext uri="{9D8B030D-6E8A-4147-A177-3AD203B41FA5}">
                      <a16:colId xmlns:a16="http://schemas.microsoft.com/office/drawing/2014/main" val="4229817950"/>
                    </a:ext>
                  </a:extLst>
                </a:gridCol>
                <a:gridCol w="1323393">
                  <a:extLst>
                    <a:ext uri="{9D8B030D-6E8A-4147-A177-3AD203B41FA5}">
                      <a16:colId xmlns:a16="http://schemas.microsoft.com/office/drawing/2014/main" val="16300198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Capacitaciones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Fecha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Entidad capacitadora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25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Sesión de capacitación Política de Participación Ciudadana - Rendición de Cuentas-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ene-25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13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Masiva - Estrategia Servicio a la Ciudadanía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ene-26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71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a las Ciudadanías diferencial e incluyente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23-mar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513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Caracterización ciudadanía y grupos de valor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abr-23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DAFP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5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- Oficinas/Dependencias Relacionamiento Estado-Ciudadanías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25-may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4818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atención a personas con discapacidad visual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06-jun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 </a:t>
                      </a:r>
                      <a:b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coordinación con Fogafín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72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Sectorial Relacionamiento con el Ciudadano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27-jun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MHCP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0706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conmemoración Día Nacional de la Lucha contra la Corrupción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854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Taller de innovación para la rendición de cuentas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 Tic - DAFP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37754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BAF7090-7878-32F3-D772-03A736FF8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054285"/>
              </p:ext>
            </p:extLst>
          </p:nvPr>
        </p:nvGraphicFramePr>
        <p:xfrm>
          <a:off x="2963164" y="4402054"/>
          <a:ext cx="7204566" cy="952500"/>
        </p:xfrm>
        <a:graphic>
          <a:graphicData uri="http://schemas.openxmlformats.org/drawingml/2006/table">
            <a:tbl>
              <a:tblPr/>
              <a:tblGrid>
                <a:gridCol w="139639">
                  <a:extLst>
                    <a:ext uri="{9D8B030D-6E8A-4147-A177-3AD203B41FA5}">
                      <a16:colId xmlns:a16="http://schemas.microsoft.com/office/drawing/2014/main" val="583405483"/>
                    </a:ext>
                  </a:extLst>
                </a:gridCol>
                <a:gridCol w="4988904">
                  <a:extLst>
                    <a:ext uri="{9D8B030D-6E8A-4147-A177-3AD203B41FA5}">
                      <a16:colId xmlns:a16="http://schemas.microsoft.com/office/drawing/2014/main" val="2244185275"/>
                    </a:ext>
                  </a:extLst>
                </a:gridCol>
                <a:gridCol w="2076023">
                  <a:extLst>
                    <a:ext uri="{9D8B030D-6E8A-4147-A177-3AD203B41FA5}">
                      <a16:colId xmlns:a16="http://schemas.microsoft.com/office/drawing/2014/main" val="26236699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Cursos Ubits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Habilidad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A6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33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Problema y empatía con los clientes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Modelos de negocio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427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excelencia en la gestión personal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Autogestión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032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Emplea los valores del liderazgo femenino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Empoderamiento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799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¿Cómo entrenar la mente analítica y emocional?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Pensamiento estratégico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318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83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00A6C75-E59C-FE23-275E-A311E61F2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 Lineamientos de Lenguaje Claro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981F3E28-78F7-A635-B5FF-B89027B45CC8}"/>
              </a:ext>
            </a:extLst>
          </p:cNvPr>
          <p:cNvSpPr txBox="1">
            <a:spLocks/>
          </p:cNvSpPr>
          <p:nvPr/>
        </p:nvSpPr>
        <p:spPr>
          <a:xfrm>
            <a:off x="614231" y="998440"/>
            <a:ext cx="4440018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Fase 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D08D36-C8F7-366B-66BE-8CE1334B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43" y="2175029"/>
            <a:ext cx="4425030" cy="2503503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814CA547-CD05-FE7E-B855-F0D9DD966F25}"/>
              </a:ext>
            </a:extLst>
          </p:cNvPr>
          <p:cNvSpPr txBox="1">
            <a:spLocks/>
          </p:cNvSpPr>
          <p:nvPr/>
        </p:nvSpPr>
        <p:spPr>
          <a:xfrm>
            <a:off x="667497" y="1395203"/>
            <a:ext cx="3709195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/>
              <a:t>Correo a funcionarios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1473B28E-01C0-3F9B-A2E5-B3DE19E173B5}"/>
              </a:ext>
            </a:extLst>
          </p:cNvPr>
          <p:cNvSpPr txBox="1">
            <a:spLocks/>
          </p:cNvSpPr>
          <p:nvPr/>
        </p:nvSpPr>
        <p:spPr>
          <a:xfrm>
            <a:off x="4882720" y="1373085"/>
            <a:ext cx="5812345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/>
              <a:t>Cartelera digital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B6A177-8133-9AFE-57D0-2F612FAD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10" y="1808631"/>
            <a:ext cx="3365567" cy="47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66BECE-38E3-5653-4617-C9108603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8" y="1085882"/>
            <a:ext cx="3647649" cy="518974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46ED2AE-788B-025B-F05C-6896246BB6DC}"/>
              </a:ext>
            </a:extLst>
          </p:cNvPr>
          <p:cNvSpPr txBox="1">
            <a:spLocks/>
          </p:cNvSpPr>
          <p:nvPr/>
        </p:nvSpPr>
        <p:spPr>
          <a:xfrm>
            <a:off x="410616" y="199411"/>
            <a:ext cx="4440018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Fase 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BE16A3-90D1-F6DE-A48C-D3C9A25DA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72" y="1117914"/>
            <a:ext cx="5043776" cy="2832649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DC555DAA-9C52-59F8-DBCA-BD6D436ECCE4}"/>
              </a:ext>
            </a:extLst>
          </p:cNvPr>
          <p:cNvSpPr txBox="1">
            <a:spLocks/>
          </p:cNvSpPr>
          <p:nvPr/>
        </p:nvSpPr>
        <p:spPr>
          <a:xfrm>
            <a:off x="410616" y="790392"/>
            <a:ext cx="3709195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/>
              <a:t>Correo a funcionarios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6BBFC42-385C-D437-A8AB-23E56826E7D3}"/>
              </a:ext>
            </a:extLst>
          </p:cNvPr>
          <p:cNvSpPr txBox="1">
            <a:spLocks/>
          </p:cNvSpPr>
          <p:nvPr/>
        </p:nvSpPr>
        <p:spPr>
          <a:xfrm>
            <a:off x="4625839" y="768274"/>
            <a:ext cx="5812345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/>
              <a:t>Cartelera digital</a:t>
            </a:r>
          </a:p>
        </p:txBody>
      </p:sp>
    </p:spTree>
    <p:extLst>
      <p:ext uri="{BB962C8B-B14F-4D97-AF65-F5344CB8AC3E}">
        <p14:creationId xmlns:p14="http://schemas.microsoft.com/office/powerpoint/2010/main" val="37705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D7B30C7-6CD9-43B4-9207-85841FF2C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sz="2800" dirty="0">
                <a:latin typeface="+mn-lt"/>
                <a:ea typeface="+mn-ea"/>
                <a:cs typeface="+mn-cs"/>
              </a:rPr>
              <a:t>Cuarto componente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07606C7-4DA9-4D02-BA13-6C783D23F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7833" y="2398413"/>
            <a:ext cx="6402558" cy="3897405"/>
          </a:xfrm>
        </p:spPr>
        <p:txBody>
          <a:bodyPr/>
          <a:lstStyle/>
          <a:p>
            <a:pPr algn="r"/>
            <a:r>
              <a:rPr lang="es-MX" sz="4400" dirty="0">
                <a:latin typeface="+mj-lt"/>
                <a:ea typeface="+mj-ea"/>
                <a:cs typeface="+mj-cs"/>
              </a:rPr>
              <a:t>Participación ciudadana y rendición de cuentas</a:t>
            </a:r>
            <a:endParaRPr lang="es-CO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7B634D06-C11D-2120-5CFC-D1E07AD026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939" r="14939"/>
          <a:stretch/>
        </p:blipFill>
        <p:spPr/>
      </p:pic>
    </p:spTree>
    <p:extLst>
      <p:ext uri="{BB962C8B-B14F-4D97-AF65-F5344CB8AC3E}">
        <p14:creationId xmlns:p14="http://schemas.microsoft.com/office/powerpoint/2010/main" val="4194624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3D38EB81-1DDA-8251-847A-A3F9687274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67" r="5467"/>
          <a:stretch/>
        </p:blipFill>
        <p:spPr/>
      </p:pic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6CF27448-0C9D-9843-5E18-9697443894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5176" y="1978344"/>
            <a:ext cx="5457655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Diagnóstico de la participación ciudadana</a:t>
            </a:r>
          </a:p>
          <a:p>
            <a:pPr algn="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7929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1DF6DB-83C2-A942-CCA7-D49CB6B97B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CO" sz="2800" dirty="0"/>
              <a:t>Revisión  caracterización de grupos valor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A5157D65-E703-25A3-BADB-465FB812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783" y="4783445"/>
            <a:ext cx="8007659" cy="829907"/>
          </a:xfrm>
        </p:spPr>
        <p:txBody>
          <a:bodyPr/>
          <a:lstStyle/>
          <a:p>
            <a:pPr algn="just"/>
            <a:r>
              <a:rPr lang="es-MX" sz="1500" dirty="0">
                <a:solidFill>
                  <a:schemeClr val="bg1">
                    <a:lumMod val="25000"/>
                  </a:schemeClr>
                </a:solidFill>
              </a:rPr>
              <a:t>Teniendo en cuenta los componentes de la caracterización, se realizó validación de la información con las áreas competentes, y se realizaron los respectivos ajustes.  </a:t>
            </a:r>
            <a:endParaRPr lang="es-CO" sz="15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BDA658D-BF7A-FF83-0ED6-94D81AF79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7" y="4610480"/>
            <a:ext cx="1002872" cy="1002872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B5394FC-CF85-FE81-3906-BCF16DD175F2}"/>
              </a:ext>
            </a:extLst>
          </p:cNvPr>
          <p:cNvGrpSpPr/>
          <p:nvPr/>
        </p:nvGrpSpPr>
        <p:grpSpPr>
          <a:xfrm>
            <a:off x="3001750" y="1409715"/>
            <a:ext cx="6188499" cy="2958100"/>
            <a:chOff x="2280798" y="1684922"/>
            <a:chExt cx="6188499" cy="29581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B18AD04-6B6D-C01A-85CB-10E81DB3A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6277" r="23194" b="38378"/>
            <a:stretch/>
          </p:blipFill>
          <p:spPr>
            <a:xfrm>
              <a:off x="2280798" y="1684922"/>
              <a:ext cx="6188499" cy="2958100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41964D7-1E12-0CDD-D81C-53D10BE93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680" t="4662" r="24339" b="80417"/>
            <a:stretch/>
          </p:blipFill>
          <p:spPr>
            <a:xfrm>
              <a:off x="5475376" y="1908699"/>
              <a:ext cx="2893925" cy="7162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6492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6CF27448-0C9D-9843-5E18-9697443894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9665" y="2013854"/>
            <a:ext cx="5457655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Estrategia de rendición de cuentas</a:t>
            </a:r>
          </a:p>
          <a:p>
            <a:pPr algn="r"/>
            <a:endParaRPr lang="es-CO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1F8F847F-D74B-8152-A055-24764F2957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419" b="14419"/>
          <a:stretch/>
        </p:blipFill>
        <p:spPr/>
      </p:pic>
    </p:spTree>
    <p:extLst>
      <p:ext uri="{BB962C8B-B14F-4D97-AF65-F5344CB8AC3E}">
        <p14:creationId xmlns:p14="http://schemas.microsoft.com/office/powerpoint/2010/main" val="227141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D7B30C7-6CD9-43B4-9207-85841FF2C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0189" y="-206893"/>
            <a:ext cx="6282509" cy="2387600"/>
          </a:xfrm>
        </p:spPr>
        <p:txBody>
          <a:bodyPr/>
          <a:lstStyle/>
          <a:p>
            <a:r>
              <a:rPr lang="es-CO" sz="2800" dirty="0">
                <a:latin typeface="+mn-lt"/>
                <a:ea typeface="+mn-ea"/>
                <a:cs typeface="+mn-cs"/>
              </a:rPr>
              <a:t>Tercer</a:t>
            </a:r>
            <a:r>
              <a:rPr lang="es-CO" sz="2800" dirty="0"/>
              <a:t> </a:t>
            </a:r>
            <a:r>
              <a:rPr lang="es-CO" sz="2800" dirty="0">
                <a:latin typeface="+mn-lt"/>
                <a:ea typeface="+mn-ea"/>
                <a:cs typeface="+mn-cs"/>
              </a:rPr>
              <a:t>componente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07606C7-4DA9-4D02-BA13-6C783D23F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948" y="2478311"/>
            <a:ext cx="6066703" cy="3897405"/>
          </a:xfrm>
        </p:spPr>
        <p:txBody>
          <a:bodyPr/>
          <a:lstStyle/>
          <a:p>
            <a:pPr algn="r"/>
            <a:r>
              <a:rPr lang="es-MX" sz="4400" dirty="0">
                <a:latin typeface="+mj-lt"/>
                <a:ea typeface="+mj-ea"/>
                <a:cs typeface="+mj-cs"/>
              </a:rPr>
              <a:t>Mecanismos para mejorar la atención al ciudadano</a:t>
            </a:r>
            <a:endParaRPr lang="es-CO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673EF170-ED3E-3211-8BBA-B6FB8F18A6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277" r="6277"/>
          <a:stretch/>
        </p:blipFill>
        <p:spPr/>
      </p:pic>
    </p:spTree>
    <p:extLst>
      <p:ext uri="{BB962C8B-B14F-4D97-AF65-F5344CB8AC3E}">
        <p14:creationId xmlns:p14="http://schemas.microsoft.com/office/powerpoint/2010/main" val="43483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6CB82-911B-416E-7DE2-1F4DFFA302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Audiencia pública</a:t>
            </a:r>
            <a:r>
              <a:rPr lang="es-CO" sz="3600" dirty="0"/>
              <a:t> - gestión 2022</a:t>
            </a:r>
            <a:r>
              <a:rPr lang="es-CO" dirty="0"/>
              <a:t> </a:t>
            </a: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2582F7CC-653E-5B82-BF5E-B084DCE00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8995" y="5470843"/>
            <a:ext cx="4342028" cy="661633"/>
          </a:xfrm>
        </p:spPr>
        <p:txBody>
          <a:bodyPr/>
          <a:lstStyle/>
          <a:p>
            <a:r>
              <a:rPr lang="es-CO" sz="1400" dirty="0">
                <a:hlinkClick r:id="rId2"/>
              </a:rPr>
              <a:t>https://fb.watch/mSZNZP-Yb2/</a:t>
            </a:r>
            <a:r>
              <a:rPr lang="es-CO" sz="1400" dirty="0"/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069F21-D82C-8154-F300-70228E4D4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16" y="1977597"/>
            <a:ext cx="3759044" cy="3278236"/>
          </a:xfrm>
          <a:prstGeom prst="rect">
            <a:avLst/>
          </a:prstGeom>
        </p:spPr>
      </p:pic>
      <p:sp>
        <p:nvSpPr>
          <p:cNvPr id="10" name="Subtítulo 1">
            <a:extLst>
              <a:ext uri="{FF2B5EF4-FFF2-40B4-BE49-F238E27FC236}">
                <a16:creationId xmlns:a16="http://schemas.microsoft.com/office/drawing/2014/main" id="{52049EEF-E6B1-9A8A-A7EF-54B3EF7DA725}"/>
              </a:ext>
            </a:extLst>
          </p:cNvPr>
          <p:cNvSpPr txBox="1">
            <a:spLocks/>
          </p:cNvSpPr>
          <p:nvPr/>
        </p:nvSpPr>
        <p:spPr>
          <a:xfrm>
            <a:off x="6356241" y="5394180"/>
            <a:ext cx="4244982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hlinkClick r:id="rId4"/>
              </a:rPr>
              <a:t>https://www.youtube.com/watch?v=62UAkX2lkXM&amp;t=2271s</a:t>
            </a:r>
            <a:r>
              <a:rPr lang="es-CO" sz="1400" dirty="0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0432883-6A73-9667-FE87-ECFF83FAE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104" y="2406558"/>
            <a:ext cx="4120696" cy="2835179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940B16E9-15AB-63C1-5C63-5D1C899C9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47" y="1236862"/>
            <a:ext cx="468269" cy="468269"/>
          </a:xfrm>
          <a:prstGeom prst="rect">
            <a:avLst/>
          </a:prstGeom>
        </p:spPr>
      </p:pic>
      <p:sp>
        <p:nvSpPr>
          <p:cNvPr id="14" name="Subtítulo 1">
            <a:extLst>
              <a:ext uri="{FF2B5EF4-FFF2-40B4-BE49-F238E27FC236}">
                <a16:creationId xmlns:a16="http://schemas.microsoft.com/office/drawing/2014/main" id="{11D4098D-4860-3F38-A602-7D7A5EE210C9}"/>
              </a:ext>
            </a:extLst>
          </p:cNvPr>
          <p:cNvSpPr txBox="1">
            <a:spLocks/>
          </p:cNvSpPr>
          <p:nvPr/>
        </p:nvSpPr>
        <p:spPr>
          <a:xfrm>
            <a:off x="4918060" y="1343524"/>
            <a:ext cx="4244982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dirty="0">
                <a:solidFill>
                  <a:schemeClr val="bg1">
                    <a:lumMod val="25000"/>
                  </a:schemeClr>
                </a:solidFill>
              </a:rPr>
              <a:t>3 de agosto de 2023</a:t>
            </a:r>
            <a:endParaRPr lang="es-CO" sz="1600" dirty="0"/>
          </a:p>
        </p:txBody>
      </p:sp>
      <p:pic>
        <p:nvPicPr>
          <p:cNvPr id="16" name="Imagen 1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434FDF7-973B-C134-C394-0898D83A7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3" y="5155520"/>
            <a:ext cx="858232" cy="858232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F6423FC1-C89A-BD39-5E34-E77649872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06" y="5328468"/>
            <a:ext cx="512335" cy="5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25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B109C-B6E6-6A4C-6FA9-96F92E833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10" y="119388"/>
            <a:ext cx="10298097" cy="661633"/>
          </a:xfrm>
        </p:spPr>
        <p:txBody>
          <a:bodyPr>
            <a:noAutofit/>
          </a:bodyPr>
          <a:lstStyle/>
          <a:p>
            <a:r>
              <a:rPr lang="es-MX" sz="2400" dirty="0"/>
              <a:t>Divulgación de las  actividades institucionales que se realizan para cumplir con la misionalidad</a:t>
            </a:r>
            <a:endParaRPr lang="es-CO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98B2FD-9D99-DE88-76EB-B4D71282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4" y="2127539"/>
            <a:ext cx="3782224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B3FA05-CA77-21B7-E62C-76AE69E0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01" y="1120769"/>
            <a:ext cx="3921826" cy="237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2D7A4D-A6EF-DF5B-797C-EE1F2E58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64" t="35853" r="37385" b="22384"/>
          <a:stretch/>
        </p:blipFill>
        <p:spPr>
          <a:xfrm>
            <a:off x="5217003" y="4029164"/>
            <a:ext cx="3782224" cy="230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C43CAEA-28C3-567D-5AB4-D0620B6F2EC5}"/>
              </a:ext>
            </a:extLst>
          </p:cNvPr>
          <p:cNvSpPr txBox="1"/>
          <p:nvPr/>
        </p:nvSpPr>
        <p:spPr>
          <a:xfrm>
            <a:off x="378544" y="1310845"/>
            <a:ext cx="4166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>
                    <a:lumMod val="25000"/>
                  </a:schemeClr>
                </a:solidFill>
              </a:rPr>
              <a:t>Promoción de la gestión del conocimiento al interior de la entidad</a:t>
            </a:r>
            <a:endParaRPr lang="es-CO" sz="14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615290-E126-3F17-1493-5F18A0CBD0CA}"/>
              </a:ext>
            </a:extLst>
          </p:cNvPr>
          <p:cNvSpPr txBox="1"/>
          <p:nvPr/>
        </p:nvSpPr>
        <p:spPr>
          <a:xfrm>
            <a:off x="8986340" y="1653556"/>
            <a:ext cx="30340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Video: Conoce la ruta del conocimiento Fogafín“</a:t>
            </a:r>
          </a:p>
          <a:p>
            <a:r>
              <a:rPr lang="es-CO" sz="1400" dirty="0">
                <a:solidFill>
                  <a:schemeClr val="bg1">
                    <a:lumMod val="25000"/>
                  </a:schemeClr>
                </a:solidFill>
                <a:hlinkClick r:id="rId5"/>
              </a:rPr>
              <a:t>https://www.youtube.com/watch?v=2wiFr7SU7o0</a:t>
            </a:r>
            <a:r>
              <a:rPr lang="es-CO" sz="1400" dirty="0">
                <a:solidFill>
                  <a:schemeClr val="bg1">
                    <a:lumMod val="25000"/>
                  </a:schemeClr>
                </a:solidFill>
              </a:rPr>
              <a:t> 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ED0DCA-ED2C-2BEA-A776-39F1E9239724}"/>
              </a:ext>
            </a:extLst>
          </p:cNvPr>
          <p:cNvSpPr txBox="1"/>
          <p:nvPr/>
        </p:nvSpPr>
        <p:spPr>
          <a:xfrm>
            <a:off x="9282033" y="4490781"/>
            <a:ext cx="23170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>
                    <a:lumMod val="25000"/>
                  </a:schemeClr>
                </a:solidFill>
              </a:rPr>
              <a:t>Gif informativo sobre la población impactada con las actividades realizadas para distintos grupos de valor</a:t>
            </a:r>
          </a:p>
        </p:txBody>
      </p:sp>
    </p:spTree>
    <p:extLst>
      <p:ext uri="{BB962C8B-B14F-4D97-AF65-F5344CB8AC3E}">
        <p14:creationId xmlns:p14="http://schemas.microsoft.com/office/powerpoint/2010/main" val="219276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6CF27448-0C9D-9843-5E18-9697443894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6569" y="2004977"/>
            <a:ext cx="5884299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Información de calidad y en lenguaje comprensible</a:t>
            </a:r>
          </a:p>
          <a:p>
            <a:pPr algn="r"/>
            <a:endParaRPr lang="es-CO" dirty="0"/>
          </a:p>
        </p:txBody>
      </p:sp>
      <p:pic>
        <p:nvPicPr>
          <p:cNvPr id="4" name="Marcador de posición de imagen 25">
            <a:extLst>
              <a:ext uri="{FF2B5EF4-FFF2-40B4-BE49-F238E27FC236}">
                <a16:creationId xmlns:a16="http://schemas.microsoft.com/office/drawing/2014/main" id="{B435D288-8133-EFA9-F8AA-86AF9013E8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377" b="16377"/>
          <a:stretch/>
        </p:blipFill>
        <p:spPr>
          <a:xfrm>
            <a:off x="690563" y="1690688"/>
            <a:ext cx="4176712" cy="4252912"/>
          </a:xfrm>
        </p:spPr>
      </p:pic>
    </p:spTree>
    <p:extLst>
      <p:ext uri="{BB962C8B-B14F-4D97-AF65-F5344CB8AC3E}">
        <p14:creationId xmlns:p14="http://schemas.microsoft.com/office/powerpoint/2010/main" val="1585944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08AF6FCF-291D-F206-1D7B-C8561CE72102}"/>
              </a:ext>
            </a:extLst>
          </p:cNvPr>
          <p:cNvGrpSpPr/>
          <p:nvPr/>
        </p:nvGrpSpPr>
        <p:grpSpPr>
          <a:xfrm>
            <a:off x="224913" y="1085460"/>
            <a:ext cx="6029093" cy="2854289"/>
            <a:chOff x="1890944" y="1050937"/>
            <a:chExt cx="7576647" cy="345979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93EDAE6-A1FB-6186-AC35-DC5D035A0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r="-2046" b="32263"/>
            <a:stretch/>
          </p:blipFill>
          <p:spPr bwMode="auto">
            <a:xfrm>
              <a:off x="1890944" y="1050937"/>
              <a:ext cx="7576647" cy="3459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A93D2CE-6AE7-7382-B3A0-C3C3327CB3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4" t="14136" r="26537" b="66884"/>
            <a:stretch/>
          </p:blipFill>
          <p:spPr bwMode="auto">
            <a:xfrm>
              <a:off x="3927448" y="1766657"/>
              <a:ext cx="2917235" cy="969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9D495486-125A-598D-2EBB-C5613A8BA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3000" dirty="0"/>
              <a:t> Informe de Gestión y Sostenibilidad 2022</a:t>
            </a:r>
            <a:endParaRPr lang="es-CO" sz="3000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FFEAC59-03E1-CB9B-9CCB-7B3570D43141}"/>
              </a:ext>
            </a:extLst>
          </p:cNvPr>
          <p:cNvSpPr txBox="1">
            <a:spLocks/>
          </p:cNvSpPr>
          <p:nvPr/>
        </p:nvSpPr>
        <p:spPr>
          <a:xfrm>
            <a:off x="4224006" y="1777391"/>
            <a:ext cx="3520736" cy="96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200" kern="1200" dirty="0">
                <a:solidFill>
                  <a:prstClr val="white">
                    <a:lumMod val="50000"/>
                  </a:prstClr>
                </a:solidFill>
                <a:latin typeface="Myriad Pro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 dirty="0">
                <a:solidFill>
                  <a:prstClr val="white">
                    <a:lumMod val="50000"/>
                  </a:prstClr>
                </a:solidFill>
                <a:latin typeface="Myriad Pro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 dirty="0">
                <a:solidFill>
                  <a:prstClr val="white">
                    <a:lumMod val="50000"/>
                  </a:prstClr>
                </a:solidFill>
                <a:latin typeface="Myriad Pro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600" kern="1200" dirty="0">
                <a:solidFill>
                  <a:prstClr val="white">
                    <a:lumMod val="50000"/>
                  </a:prstClr>
                </a:solidFill>
                <a:latin typeface="Myriad Pro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prstClr val="white">
                    <a:lumMod val="50000"/>
                  </a:prstClr>
                </a:solidFill>
                <a:latin typeface="Myriad Pro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s-CO" sz="2000" b="1" dirty="0">
                <a:solidFill>
                  <a:srgbClr val="92D050"/>
                </a:solidFill>
                <a:latin typeface="Montserrat" pitchFamily="2" charset="0"/>
              </a:rPr>
              <a:t>Publicación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s-CO" sz="2000" b="1" dirty="0">
                <a:solidFill>
                  <a:srgbClr val="92D050"/>
                </a:solidFill>
                <a:latin typeface="Montserrat" pitchFamily="2" charset="0"/>
              </a:rPr>
              <a:t>página web </a:t>
            </a:r>
          </a:p>
        </p:txBody>
      </p:sp>
      <p:sp>
        <p:nvSpPr>
          <p:cNvPr id="14" name="Triángulo rectángulo 13">
            <a:extLst>
              <a:ext uri="{FF2B5EF4-FFF2-40B4-BE49-F238E27FC236}">
                <a16:creationId xmlns:a16="http://schemas.microsoft.com/office/drawing/2014/main" id="{0ECFFA92-D85A-E4A8-83CE-21263B1A45ED}"/>
              </a:ext>
            </a:extLst>
          </p:cNvPr>
          <p:cNvSpPr/>
          <p:nvPr/>
        </p:nvSpPr>
        <p:spPr>
          <a:xfrm rot="2657427">
            <a:off x="4141559" y="1971862"/>
            <a:ext cx="195309" cy="195308"/>
          </a:xfrm>
          <a:prstGeom prst="rtTriangle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Resultado de imagen para icono facebook">
            <a:extLst>
              <a:ext uri="{FF2B5EF4-FFF2-40B4-BE49-F238E27FC236}">
                <a16:creationId xmlns:a16="http://schemas.microsoft.com/office/drawing/2014/main" id="{42EEF96E-B2EF-094C-9970-979A8127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75" y="1139107"/>
            <a:ext cx="298257" cy="2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EA1FD7-2EC8-3101-DBC5-1F86ABFF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999" y="1085460"/>
            <a:ext cx="2504788" cy="2742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BDAD6E-F296-1DEF-4B85-6806222F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041" y="4196694"/>
            <a:ext cx="3052672" cy="194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D893D7-E178-4CD4-9687-14B37B008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725" y="1087656"/>
            <a:ext cx="2424034" cy="274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Twitter X Logo Png - Vectores y PSD gratuitos para descargar">
            <a:extLst>
              <a:ext uri="{FF2B5EF4-FFF2-40B4-BE49-F238E27FC236}">
                <a16:creationId xmlns:a16="http://schemas.microsoft.com/office/drawing/2014/main" id="{B9AFA852-C591-07C1-89ED-4E71FE4F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01" y="1075782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gratuito icono de redes sociales de vector de instagram. 7 de junio de 2021 - bangkok, tailandia">
            <a:extLst>
              <a:ext uri="{FF2B5EF4-FFF2-40B4-BE49-F238E27FC236}">
                <a16:creationId xmlns:a16="http://schemas.microsoft.com/office/drawing/2014/main" id="{68CEF5F0-3A34-E7F6-F62B-71347AA3F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0551" r="10680" b="10677"/>
          <a:stretch/>
        </p:blipFill>
        <p:spPr bwMode="auto">
          <a:xfrm>
            <a:off x="7102155" y="4026929"/>
            <a:ext cx="328273" cy="3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515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BFEED-F3FA-3582-2B1C-A2F708BAB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983" y="0"/>
            <a:ext cx="10319811" cy="661633"/>
          </a:xfrm>
        </p:spPr>
        <p:txBody>
          <a:bodyPr>
            <a:noAutofit/>
          </a:bodyPr>
          <a:lstStyle/>
          <a:p>
            <a:r>
              <a:rPr lang="es-MX" sz="2400" dirty="0"/>
              <a:t>Herramientas y materiales didácticos con enfoque diferencial</a:t>
            </a:r>
            <a:endParaRPr lang="es-CO" sz="2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C25586-65F5-32F2-29E5-C37A27E49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2642" y="1509202"/>
            <a:ext cx="5521314" cy="3265286"/>
          </a:xfrm>
        </p:spPr>
        <p:txBody>
          <a:bodyPr/>
          <a:lstStyle/>
          <a:p>
            <a:pPr algn="just"/>
            <a:endParaRPr lang="es-MX" sz="1500" dirty="0"/>
          </a:p>
          <a:p>
            <a:pPr algn="just"/>
            <a:r>
              <a:rPr lang="es-MX" sz="1500" dirty="0"/>
              <a:t>Revisión de los aplicativos que la entidad ha desarrollado para brindar información de manera clara y sencilla, relacionada con el rol de Fogafín como garante de la estabilidad del sistema financiero.</a:t>
            </a:r>
            <a:endParaRPr lang="es-CO" sz="1500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1D9C3FE9-3EFD-7A26-8851-413FE09978A7}"/>
              </a:ext>
            </a:extLst>
          </p:cNvPr>
          <p:cNvSpPr txBox="1">
            <a:spLocks/>
          </p:cNvSpPr>
          <p:nvPr/>
        </p:nvSpPr>
        <p:spPr>
          <a:xfrm>
            <a:off x="1897450" y="4559666"/>
            <a:ext cx="6004565" cy="1634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500" dirty="0"/>
              <a:t>Teniendo en cuenta la participación de la entidad en las Ferias Creo, junto con la agencia creativa se inició el proceso de ideación y co-creación de los posibles materiales que pueden ser compartidos a niños, niñas, adolescentes, estudiantes de centros educativos, entre otros.</a:t>
            </a:r>
          </a:p>
          <a:p>
            <a:pPr algn="just"/>
            <a:endParaRPr lang="es-MX" sz="1500" dirty="0"/>
          </a:p>
        </p:txBody>
      </p:sp>
      <p:pic>
        <p:nvPicPr>
          <p:cNvPr id="2052" name="Picture 4" descr="Vector gratuito conjunto de pegatinas escolares dibujadas a mano">
            <a:extLst>
              <a:ext uri="{FF2B5EF4-FFF2-40B4-BE49-F238E27FC236}">
                <a16:creationId xmlns:a16="http://schemas.microsoft.com/office/drawing/2014/main" id="{3BF1FAE6-00C3-EBD0-DCCE-1D4CBE30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7" b="89617" l="9425" r="92013">
                        <a14:foregroundMark x1="91693" y1="61182" x2="89936" y2="72684"/>
                        <a14:foregroundMark x1="86901" y1="80351" x2="61502" y2="82588"/>
                        <a14:foregroundMark x1="61502" y1="82588" x2="60224" y2="60383"/>
                        <a14:foregroundMark x1="60224" y1="60383" x2="76038" y2="60383"/>
                        <a14:foregroundMark x1="90735" y1="73003" x2="71246" y2="88818"/>
                        <a14:foregroundMark x1="71246" y1="88818" x2="57188" y2="66294"/>
                        <a14:foregroundMark x1="57188" y1="66294" x2="74601" y2="60064"/>
                        <a14:foregroundMark x1="71725" y1="56230" x2="57029" y2="68530"/>
                        <a14:foregroundMark x1="57029" y1="68530" x2="57029" y2="68850"/>
                        <a14:foregroundMark x1="68690" y1="56550" x2="53834" y2="65016"/>
                        <a14:foregroundMark x1="60543" y1="65335" x2="65815" y2="86901"/>
                        <a14:foregroundMark x1="65815" y1="86901" x2="87380" y2="88339"/>
                        <a14:foregroundMark x1="87380" y1="88339" x2="92013" y2="72684"/>
                        <a14:foregroundMark x1="69010" y1="9904" x2="86102" y2="9585"/>
                        <a14:foregroundMark x1="29712" y1="44569" x2="29393" y2="8626"/>
                        <a14:foregroundMark x1="14696" y1="23003" x2="31789" y2="23003"/>
                        <a14:foregroundMark x1="39457" y1="23323" x2="28275" y2="41853"/>
                        <a14:foregroundMark x1="73802" y1="76518" x2="78435" y2="58626"/>
                        <a14:foregroundMark x1="60863" y1="34505" x2="64696" y2="21246"/>
                        <a14:foregroundMark x1="19489" y1="89776" x2="34665" y2="55911"/>
                        <a14:foregroundMark x1="18850" y1="11661" x2="9425" y2="18051"/>
                        <a14:foregroundMark x1="76358" y1="9265" x2="83706" y2="9265"/>
                        <a14:foregroundMark x1="82268" y1="7827" x2="76038" y2="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40" y="3930001"/>
            <a:ext cx="2264015" cy="22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gratuito personaje jugando videojuegos en línea">
            <a:extLst>
              <a:ext uri="{FF2B5EF4-FFF2-40B4-BE49-F238E27FC236}">
                <a16:creationId xmlns:a16="http://schemas.microsoft.com/office/drawing/2014/main" id="{8C0A8F33-282F-CD42-DFD7-B78ED426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6" y="1212850"/>
            <a:ext cx="2494348" cy="249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FDC5AD0B-35C8-FD4D-32E2-7F0AB19EA138}"/>
              </a:ext>
            </a:extLst>
          </p:cNvPr>
          <p:cNvSpPr/>
          <p:nvPr/>
        </p:nvSpPr>
        <p:spPr>
          <a:xfrm rot="2657427">
            <a:off x="3046969" y="2110885"/>
            <a:ext cx="195309" cy="195308"/>
          </a:xfrm>
          <a:prstGeom prst="rtTriangle">
            <a:avLst/>
          </a:prstGeom>
          <a:solidFill>
            <a:srgbClr val="61A60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riángulo rectángulo 10">
            <a:extLst>
              <a:ext uri="{FF2B5EF4-FFF2-40B4-BE49-F238E27FC236}">
                <a16:creationId xmlns:a16="http://schemas.microsoft.com/office/drawing/2014/main" id="{3F6A8A60-0A1C-C01E-F906-789D631A5CF8}"/>
              </a:ext>
            </a:extLst>
          </p:cNvPr>
          <p:cNvSpPr/>
          <p:nvPr/>
        </p:nvSpPr>
        <p:spPr>
          <a:xfrm rot="13455628">
            <a:off x="8053331" y="4899953"/>
            <a:ext cx="195309" cy="195308"/>
          </a:xfrm>
          <a:prstGeom prst="rtTriangle">
            <a:avLst/>
          </a:prstGeom>
          <a:solidFill>
            <a:srgbClr val="61A60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riángulo rectángulo 11">
            <a:extLst>
              <a:ext uri="{FF2B5EF4-FFF2-40B4-BE49-F238E27FC236}">
                <a16:creationId xmlns:a16="http://schemas.microsoft.com/office/drawing/2014/main" id="{65EF68B3-2614-B89B-8A79-976D6E4F4530}"/>
              </a:ext>
            </a:extLst>
          </p:cNvPr>
          <p:cNvSpPr/>
          <p:nvPr/>
        </p:nvSpPr>
        <p:spPr>
          <a:xfrm rot="13455628">
            <a:off x="7846193" y="4899954"/>
            <a:ext cx="195309" cy="195308"/>
          </a:xfrm>
          <a:prstGeom prst="rtTriangle">
            <a:avLst/>
          </a:prstGeom>
          <a:solidFill>
            <a:srgbClr val="61A60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E711EE8F-A099-7721-DFE3-DEF9F5621E2C}"/>
              </a:ext>
            </a:extLst>
          </p:cNvPr>
          <p:cNvSpPr/>
          <p:nvPr/>
        </p:nvSpPr>
        <p:spPr>
          <a:xfrm rot="2657427">
            <a:off x="3251506" y="2110887"/>
            <a:ext cx="195309" cy="195308"/>
          </a:xfrm>
          <a:prstGeom prst="rtTriangle">
            <a:avLst/>
          </a:prstGeom>
          <a:solidFill>
            <a:srgbClr val="61A60E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88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2CF3F-2968-66A3-8C49-E0DF7FFDC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77" y="35219"/>
            <a:ext cx="10715348" cy="661633"/>
          </a:xfrm>
        </p:spPr>
        <p:txBody>
          <a:bodyPr>
            <a:noAutofit/>
          </a:bodyPr>
          <a:lstStyle/>
          <a:p>
            <a:r>
              <a:rPr lang="es-MX" sz="2400" dirty="0"/>
              <a:t>Información clara y comprensible sobre la gestión institucional</a:t>
            </a:r>
            <a:endParaRPr lang="es-CO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D0C728-6790-F25D-1BED-33F347A48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9" r="20995"/>
          <a:stretch/>
        </p:blipFill>
        <p:spPr>
          <a:xfrm>
            <a:off x="2624539" y="946211"/>
            <a:ext cx="2537541" cy="2124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BE426E4-1F63-40D8-C761-96E70ACC0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5" r="31189"/>
          <a:stretch/>
        </p:blipFill>
        <p:spPr>
          <a:xfrm>
            <a:off x="7528934" y="4565156"/>
            <a:ext cx="2342550" cy="206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8CE58F-0407-3B05-E18B-6EBB26AA5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915" y="1931100"/>
            <a:ext cx="2659294" cy="239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Foto gratuita 3d render concepto de mensaje de anuncio importante">
            <a:extLst>
              <a:ext uri="{FF2B5EF4-FFF2-40B4-BE49-F238E27FC236}">
                <a16:creationId xmlns:a16="http://schemas.microsoft.com/office/drawing/2014/main" id="{E2E8BF9A-4014-D532-AEFF-FC1707B59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53191" x2="17732" y2="54043"/>
                        <a14:foregroundMark x1="19329" y1="83830" x2="23482" y2="63830"/>
                        <a14:foregroundMark x1="23482" y1="63830" x2="23163" y2="5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1" t="20288" r="50492" b="10121"/>
          <a:stretch/>
        </p:blipFill>
        <p:spPr bwMode="auto">
          <a:xfrm>
            <a:off x="-209943" y="3801313"/>
            <a:ext cx="2371241" cy="31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0" name="Grupo 3079">
            <a:extLst>
              <a:ext uri="{FF2B5EF4-FFF2-40B4-BE49-F238E27FC236}">
                <a16:creationId xmlns:a16="http://schemas.microsoft.com/office/drawing/2014/main" id="{150955B1-082A-C616-0C7D-0F2292ACF1DC}"/>
              </a:ext>
            </a:extLst>
          </p:cNvPr>
          <p:cNvGrpSpPr/>
          <p:nvPr/>
        </p:nvGrpSpPr>
        <p:grpSpPr>
          <a:xfrm rot="3018868">
            <a:off x="2566506" y="3073885"/>
            <a:ext cx="268106" cy="1465809"/>
            <a:chOff x="1655125" y="2945035"/>
            <a:chExt cx="268106" cy="1465809"/>
          </a:xfrm>
        </p:grpSpPr>
        <p:sp>
          <p:nvSpPr>
            <p:cNvPr id="3077" name="Line 20">
              <a:extLst>
                <a:ext uri="{FF2B5EF4-FFF2-40B4-BE49-F238E27FC236}">
                  <a16:creationId xmlns:a16="http://schemas.microsoft.com/office/drawing/2014/main" id="{71C5D708-8F42-5556-586B-96E065234C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17967" y="3070721"/>
              <a:ext cx="205264" cy="1340123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79" name="Oval 21">
              <a:extLst>
                <a:ext uri="{FF2B5EF4-FFF2-40B4-BE49-F238E27FC236}">
                  <a16:creationId xmlns:a16="http://schemas.microsoft.com/office/drawing/2014/main" id="{E74CDF69-3F52-0998-CBE8-0F0129B34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125" y="2945035"/>
              <a:ext cx="123987" cy="125685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3081" name="Line 32">
            <a:extLst>
              <a:ext uri="{FF2B5EF4-FFF2-40B4-BE49-F238E27FC236}">
                <a16:creationId xmlns:a16="http://schemas.microsoft.com/office/drawing/2014/main" id="{A7E57DA7-3994-D1A7-9E10-F5144DA459A2}"/>
              </a:ext>
            </a:extLst>
          </p:cNvPr>
          <p:cNvSpPr>
            <a:spLocks noChangeShapeType="1"/>
          </p:cNvSpPr>
          <p:nvPr/>
        </p:nvSpPr>
        <p:spPr bwMode="auto">
          <a:xfrm rot="14699973" flipH="1">
            <a:off x="3675563" y="2911346"/>
            <a:ext cx="542400" cy="3299904"/>
          </a:xfrm>
          <a:prstGeom prst="line">
            <a:avLst/>
          </a:prstGeom>
          <a:noFill/>
          <a:ln w="25400" cap="flat">
            <a:solidFill>
              <a:schemeClr val="accent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84" name="Line 23">
            <a:extLst>
              <a:ext uri="{FF2B5EF4-FFF2-40B4-BE49-F238E27FC236}">
                <a16:creationId xmlns:a16="http://schemas.microsoft.com/office/drawing/2014/main" id="{4C635921-C9BD-5590-6CC1-0A91DF6444B5}"/>
              </a:ext>
            </a:extLst>
          </p:cNvPr>
          <p:cNvSpPr>
            <a:spLocks noChangeShapeType="1"/>
          </p:cNvSpPr>
          <p:nvPr/>
        </p:nvSpPr>
        <p:spPr bwMode="auto">
          <a:xfrm rot="5609371" flipH="1" flipV="1">
            <a:off x="4761082" y="3391611"/>
            <a:ext cx="70664" cy="4776344"/>
          </a:xfrm>
          <a:prstGeom prst="line">
            <a:avLst/>
          </a:prstGeom>
          <a:noFill/>
          <a:ln w="25400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87" name="Oval 24">
            <a:extLst>
              <a:ext uri="{FF2B5EF4-FFF2-40B4-BE49-F238E27FC236}">
                <a16:creationId xmlns:a16="http://schemas.microsoft.com/office/drawing/2014/main" id="{3CF733DB-8FC3-2D2F-BD95-57FD872A67BC}"/>
              </a:ext>
            </a:extLst>
          </p:cNvPr>
          <p:cNvSpPr>
            <a:spLocks noChangeArrowheads="1"/>
          </p:cNvSpPr>
          <p:nvPr/>
        </p:nvSpPr>
        <p:spPr bwMode="auto">
          <a:xfrm rot="5609371">
            <a:off x="7135255" y="5828490"/>
            <a:ext cx="129802" cy="126572"/>
          </a:xfrm>
          <a:prstGeom prst="ellipse">
            <a:avLst/>
          </a:prstGeom>
          <a:noFill/>
          <a:ln w="254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88" name="Oval 33">
            <a:extLst>
              <a:ext uri="{FF2B5EF4-FFF2-40B4-BE49-F238E27FC236}">
                <a16:creationId xmlns:a16="http://schemas.microsoft.com/office/drawing/2014/main" id="{16FF64CD-3D89-EDB1-944F-A4D91B2BB8AD}"/>
              </a:ext>
            </a:extLst>
          </p:cNvPr>
          <p:cNvSpPr>
            <a:spLocks noChangeArrowheads="1"/>
          </p:cNvSpPr>
          <p:nvPr/>
        </p:nvSpPr>
        <p:spPr bwMode="auto">
          <a:xfrm rot="14699973">
            <a:off x="5547950" y="4020288"/>
            <a:ext cx="129802" cy="125717"/>
          </a:xfrm>
          <a:prstGeom prst="ellipse">
            <a:avLst/>
          </a:prstGeom>
          <a:noFill/>
          <a:ln w="25400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148385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6CF27448-0C9D-9843-5E18-9697443894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6569" y="2004977"/>
            <a:ext cx="5884299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Diálogo de doble vía con la ciudadanía</a:t>
            </a:r>
          </a:p>
          <a:p>
            <a:pPr algn="r"/>
            <a:endParaRPr lang="es-CO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5387526F-0BCA-2E97-929E-0B23FB896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55" r="2055"/>
          <a:stretch/>
        </p:blipFill>
        <p:spPr>
          <a:xfrm>
            <a:off x="690563" y="1638300"/>
            <a:ext cx="4176712" cy="4252913"/>
          </a:xfrm>
        </p:spPr>
      </p:pic>
    </p:spTree>
    <p:extLst>
      <p:ext uri="{BB962C8B-B14F-4D97-AF65-F5344CB8AC3E}">
        <p14:creationId xmlns:p14="http://schemas.microsoft.com/office/powerpoint/2010/main" val="25157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BC3F5-68EA-2CE3-2309-5EEB353AA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69" y="192937"/>
            <a:ext cx="9866660" cy="661633"/>
          </a:xfrm>
        </p:spPr>
        <p:txBody>
          <a:bodyPr>
            <a:noAutofit/>
          </a:bodyPr>
          <a:lstStyle/>
          <a:p>
            <a:r>
              <a:rPr lang="es-MX" sz="2800" dirty="0"/>
              <a:t>Espacios de retroalimentación con la ciudadanía sobre la gestión de la entidad</a:t>
            </a:r>
            <a:endParaRPr lang="es-CO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0671D4-8027-9431-E0B5-236F58DFB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02" r="3445" b="13672"/>
          <a:stretch/>
        </p:blipFill>
        <p:spPr>
          <a:xfrm>
            <a:off x="507443" y="1884854"/>
            <a:ext cx="2500788" cy="385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F00A4B-0EE7-7E2A-68D7-186B9973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55" y="2356328"/>
            <a:ext cx="4516773" cy="239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09664E-E4E1-3347-F368-E7F2916A7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" t="32600" r="-86" b="12022"/>
          <a:stretch/>
        </p:blipFill>
        <p:spPr>
          <a:xfrm>
            <a:off x="3389804" y="1884854"/>
            <a:ext cx="3087224" cy="385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732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AE806B3-B0F6-47B7-ADE3-E41DCBA8CB87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Agrega texto o copia y pega la gráfica que se adapte mejor a tu presentación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64624B45-5F8B-4B87-80A3-9781C3F2AF74}"/>
              </a:ext>
            </a:extLst>
          </p:cNvPr>
          <p:cNvSpPr txBox="1">
            <a:spLocks/>
          </p:cNvSpPr>
          <p:nvPr/>
        </p:nvSpPr>
        <p:spPr>
          <a:xfrm>
            <a:off x="1289526" y="979133"/>
            <a:ext cx="7397048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Inquietudes de los colaboradores de los Bancos de Occidente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BC6AF6B-8F47-F7D1-FDE9-C3E022508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0" b="82306"/>
          <a:stretch/>
        </p:blipFill>
        <p:spPr>
          <a:xfrm>
            <a:off x="32788" y="1996253"/>
            <a:ext cx="7442543" cy="450003"/>
          </a:xfrm>
          <a:prstGeom prst="rect">
            <a:avLst/>
          </a:prstGeom>
        </p:spPr>
      </p:pic>
      <p:sp>
        <p:nvSpPr>
          <p:cNvPr id="9" name="Subtítulo 1">
            <a:extLst>
              <a:ext uri="{FF2B5EF4-FFF2-40B4-BE49-F238E27FC236}">
                <a16:creationId xmlns:a16="http://schemas.microsoft.com/office/drawing/2014/main" id="{64624B45-5F8B-4B87-80A3-9781C3F2AF74}"/>
              </a:ext>
            </a:extLst>
          </p:cNvPr>
          <p:cNvSpPr txBox="1">
            <a:spLocks/>
          </p:cNvSpPr>
          <p:nvPr/>
        </p:nvSpPr>
        <p:spPr>
          <a:xfrm>
            <a:off x="488332" y="6175559"/>
            <a:ext cx="10976837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Cada una de las inquietudes fue contestada durante la sesión de capacitación adelantada con la entidad inscrita.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8516FA-50BF-2A39-D7C2-70C6CBE9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9" t="57631" r="10157" b="33164"/>
          <a:stretch/>
        </p:blipFill>
        <p:spPr>
          <a:xfrm>
            <a:off x="384651" y="3057679"/>
            <a:ext cx="6305550" cy="357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C273F0-7C48-0AA1-A534-4AF3DF2CE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 t="42926" r="42663" b="47868"/>
          <a:stretch/>
        </p:blipFill>
        <p:spPr>
          <a:xfrm>
            <a:off x="7813737" y="3043290"/>
            <a:ext cx="3914775" cy="3576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563D33A-44EF-C6EA-5E51-BD585420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24495" r="19203" b="68354"/>
          <a:stretch/>
        </p:blipFill>
        <p:spPr>
          <a:xfrm>
            <a:off x="417439" y="2588625"/>
            <a:ext cx="5676900" cy="2778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63DB50-FA42-C49F-9317-2EB471BFE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 t="90795" r="61221"/>
          <a:stretch/>
        </p:blipFill>
        <p:spPr>
          <a:xfrm>
            <a:off x="7748588" y="2521246"/>
            <a:ext cx="2571751" cy="3576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459C11A-7721-5895-B171-C8E6731C3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" t="77421" r="60325" b="15021"/>
          <a:stretch/>
        </p:blipFill>
        <p:spPr>
          <a:xfrm>
            <a:off x="7813737" y="2010717"/>
            <a:ext cx="2571750" cy="2936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8B161D1-8E23-F05E-6F0B-EDC4B68A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89"/>
          <a:stretch/>
        </p:blipFill>
        <p:spPr>
          <a:xfrm>
            <a:off x="504825" y="3652540"/>
            <a:ext cx="1895475" cy="35760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04865E8-6D31-936C-B506-99051DA0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4532043"/>
            <a:ext cx="4229100" cy="3714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2FF08F0-DDB8-BEC9-8C0F-A054F45BF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25" y="5126941"/>
            <a:ext cx="3495675" cy="31432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7B7680B-E7A3-6CB0-D802-77274A64F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168"/>
          <a:stretch/>
        </p:blipFill>
        <p:spPr>
          <a:xfrm>
            <a:off x="504825" y="4080211"/>
            <a:ext cx="1895475" cy="251512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DC087762-A9A4-FF74-CB92-CCA530893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005799"/>
            <a:ext cx="672624" cy="672624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98B0A556-7550-3AC3-0BA9-E3361CE06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1297"/>
            <a:ext cx="10591060" cy="661633"/>
          </a:xfrm>
        </p:spPr>
        <p:txBody>
          <a:bodyPr/>
          <a:lstStyle/>
          <a:p>
            <a:r>
              <a:rPr lang="es-MX" sz="2800" dirty="0"/>
              <a:t> Retroalimentación recibida en los espacios de diálogo de doble vía con la ciudadanía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1061778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AE806B3-B0F6-47B7-ADE3-E41DCBA8CB87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Agrega texto o copia y pega la gráfica que se adapte mejor a tu presentación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7" name="Subtítulo 1">
            <a:extLst>
              <a:ext uri="{FF2B5EF4-FFF2-40B4-BE49-F238E27FC236}">
                <a16:creationId xmlns:a16="http://schemas.microsoft.com/office/drawing/2014/main" id="{64624B45-5F8B-4B87-80A3-9781C3F2AF74}"/>
              </a:ext>
            </a:extLst>
          </p:cNvPr>
          <p:cNvSpPr txBox="1">
            <a:spLocks/>
          </p:cNvSpPr>
          <p:nvPr/>
        </p:nvSpPr>
        <p:spPr>
          <a:xfrm>
            <a:off x="1536872" y="546042"/>
            <a:ext cx="6670907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Inquietudes de colaboradores del Banco Coopcentral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E270EF-2719-F1A8-CBD1-149B5582D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0" t="87745" r="2106"/>
          <a:stretch/>
        </p:blipFill>
        <p:spPr>
          <a:xfrm>
            <a:off x="879647" y="2557825"/>
            <a:ext cx="7086645" cy="5891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3C5D69-9FF2-7AD9-A621-348014CB2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39"/>
          <a:stretch/>
        </p:blipFill>
        <p:spPr>
          <a:xfrm>
            <a:off x="1258153" y="4422788"/>
            <a:ext cx="3952875" cy="3385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12CDF06-142D-600E-4A1F-D548B3B6A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491" y="4829779"/>
            <a:ext cx="1809750" cy="3333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2A9D2B3-7334-9178-DD50-271E1652E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940" b="47142"/>
          <a:stretch/>
        </p:blipFill>
        <p:spPr>
          <a:xfrm>
            <a:off x="1283491" y="3880306"/>
            <a:ext cx="2571751" cy="387673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15F5D0D-6C37-DFD8-A6D5-7AE34C306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2" y="453139"/>
            <a:ext cx="672624" cy="6726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1D4599-6CAC-CD41-710D-8DBD9F10C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1" t="76533" r="30956" b="15424"/>
          <a:stretch/>
        </p:blipFill>
        <p:spPr>
          <a:xfrm>
            <a:off x="857102" y="3317563"/>
            <a:ext cx="4867320" cy="3867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803D2B-CCBC-0BF2-6B97-0286BCAA8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1" t="57793" b="27200"/>
          <a:stretch/>
        </p:blipFill>
        <p:spPr>
          <a:xfrm>
            <a:off x="857102" y="1742992"/>
            <a:ext cx="7248606" cy="7215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A09E4E-0468-1CA5-A13D-9EE6ADC38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1" t="23351" r="37923" b="68606"/>
          <a:stretch/>
        </p:blipFill>
        <p:spPr>
          <a:xfrm>
            <a:off x="879647" y="1317655"/>
            <a:ext cx="4331381" cy="386713"/>
          </a:xfrm>
          <a:prstGeom prst="rect">
            <a:avLst/>
          </a:prstGeom>
        </p:spPr>
      </p:pic>
      <p:sp>
        <p:nvSpPr>
          <p:cNvPr id="15" name="Subtítulo 1">
            <a:extLst>
              <a:ext uri="{FF2B5EF4-FFF2-40B4-BE49-F238E27FC236}">
                <a16:creationId xmlns:a16="http://schemas.microsoft.com/office/drawing/2014/main" id="{D22F06F6-3DD9-D3CA-9D0B-AFBDBDA5BB10}"/>
              </a:ext>
            </a:extLst>
          </p:cNvPr>
          <p:cNvSpPr txBox="1">
            <a:spLocks/>
          </p:cNvSpPr>
          <p:nvPr/>
        </p:nvSpPr>
        <p:spPr>
          <a:xfrm>
            <a:off x="488332" y="6175559"/>
            <a:ext cx="10976837" cy="661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F2F2F2">
                    <a:lumMod val="25000"/>
                  </a:srgb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Cada una de las inquietudes fue contestada durante la sesión de capacitación adelantada con la entidad inscrita. </a:t>
            </a:r>
          </a:p>
        </p:txBody>
      </p:sp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E67632A-F21D-938E-E8EE-11B08EA65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15" y="2150887"/>
            <a:ext cx="3663939" cy="33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posición de imagen 15">
            <a:extLst>
              <a:ext uri="{FF2B5EF4-FFF2-40B4-BE49-F238E27FC236}">
                <a16:creationId xmlns:a16="http://schemas.microsoft.com/office/drawing/2014/main" id="{76B71CF1-C8B3-68C6-7174-442D856CFC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859" b="16859"/>
          <a:stretch/>
        </p:blipFill>
        <p:spPr/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18A14C-DB81-4D5F-BED6-8AAE22C5B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5176" y="2261566"/>
            <a:ext cx="5457655" cy="553210"/>
          </a:xfrm>
        </p:spPr>
        <p:txBody>
          <a:bodyPr/>
          <a:lstStyle/>
          <a:p>
            <a:pPr algn="r"/>
            <a:r>
              <a:rPr lang="es-CO" dirty="0">
                <a:latin typeface="+mn-lt"/>
              </a:rPr>
              <a:t>Subcomponente:</a:t>
            </a:r>
          </a:p>
          <a:p>
            <a:pPr algn="r"/>
            <a:r>
              <a:rPr lang="es-MX" sz="4000" dirty="0"/>
              <a:t>Estructura administrativa y direccionamiento estratégico</a:t>
            </a:r>
          </a:p>
          <a:p>
            <a:pPr algn="r"/>
            <a:endParaRPr lang="es-CO" dirty="0"/>
          </a:p>
          <a:p>
            <a:pPr algn="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0817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D7B30C7-6CD9-43B4-9207-85841FF2C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sz="2800" dirty="0">
                <a:latin typeface="+mn-lt"/>
                <a:ea typeface="+mn-ea"/>
                <a:cs typeface="+mn-cs"/>
              </a:rPr>
              <a:t>Quinto componente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07606C7-4DA9-4D02-BA13-6C783D23F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4599" y="2575966"/>
            <a:ext cx="6157674" cy="3897405"/>
          </a:xfrm>
        </p:spPr>
        <p:txBody>
          <a:bodyPr/>
          <a:lstStyle/>
          <a:p>
            <a:pPr algn="r"/>
            <a:r>
              <a:rPr lang="es-MX" sz="4400" dirty="0">
                <a:latin typeface="+mj-lt"/>
                <a:ea typeface="+mj-ea"/>
                <a:cs typeface="+mj-cs"/>
              </a:rPr>
              <a:t>Mecanismos para la transparencia y acceso  a la información </a:t>
            </a:r>
            <a:endParaRPr lang="es-CO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Marcador de posición de imagen 4">
            <a:extLst>
              <a:ext uri="{FF2B5EF4-FFF2-40B4-BE49-F238E27FC236}">
                <a16:creationId xmlns:a16="http://schemas.microsoft.com/office/drawing/2014/main" id="{B15EEFE6-AA26-2F20-D892-931F934B95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417" r="22417"/>
          <a:stretch/>
        </p:blipFill>
        <p:spPr>
          <a:xfrm>
            <a:off x="0" y="-12700"/>
            <a:ext cx="4049713" cy="6870700"/>
          </a:xfrm>
        </p:spPr>
      </p:pic>
    </p:spTree>
    <p:extLst>
      <p:ext uri="{BB962C8B-B14F-4D97-AF65-F5344CB8AC3E}">
        <p14:creationId xmlns:p14="http://schemas.microsoft.com/office/powerpoint/2010/main" val="24630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BD5E79-58C8-9110-4B2E-9F51B0E0C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618" y="0"/>
            <a:ext cx="9902560" cy="661633"/>
          </a:xfrm>
        </p:spPr>
        <p:txBody>
          <a:bodyPr/>
          <a:lstStyle/>
          <a:p>
            <a:r>
              <a:rPr lang="es-CO" sz="2300" b="1" dirty="0"/>
              <a:t>Lineamientos establecidos </a:t>
            </a:r>
            <a:r>
              <a:rPr lang="es-MX" sz="2300" b="1" dirty="0"/>
              <a:t>bajo la política de Gobierno Digital</a:t>
            </a:r>
            <a:endParaRPr lang="es-CO" sz="23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7B7073-A2B1-D00A-50BA-4ED3485AEE94}"/>
              </a:ext>
            </a:extLst>
          </p:cNvPr>
          <p:cNvSpPr txBox="1"/>
          <p:nvPr/>
        </p:nvSpPr>
        <p:spPr>
          <a:xfrm>
            <a:off x="6313334" y="5146792"/>
            <a:ext cx="6409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https://www.fogafin.gov.co/</a:t>
            </a:r>
            <a:r>
              <a:rPr lang="es-CO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1068A4-ABE2-7C40-8AD7-35162A256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6" t="15625" r="36289" b="30883"/>
          <a:stretch/>
        </p:blipFill>
        <p:spPr>
          <a:xfrm>
            <a:off x="32788" y="1044200"/>
            <a:ext cx="4977922" cy="50827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EA74C7-08E6-A1C3-C66C-471BCA9D8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381" y="2118616"/>
            <a:ext cx="6970619" cy="2717237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BBD47537-B9AA-24BB-0121-D0DDC9BC8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00" y="5146792"/>
            <a:ext cx="523478" cy="5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9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4B188-A697-4A32-9863-F36ACA11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63" y="0"/>
            <a:ext cx="7682429" cy="661633"/>
          </a:xfrm>
        </p:spPr>
        <p:txBody>
          <a:bodyPr/>
          <a:lstStyle/>
          <a:p>
            <a:r>
              <a:rPr lang="es-MX" sz="2600" b="1" dirty="0"/>
              <a:t>Validadores con corte a diciembre de 2023</a:t>
            </a:r>
            <a:endParaRPr lang="es-CO" sz="2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E72DAB-1F43-481A-A1AF-0A232D6132B0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10000"/>
                  </a:schemeClr>
                </a:solidFill>
              </a:rPr>
              <a:t>Agrega texto o copia y pega la gráfica que se adapte mejor a tu presentación</a:t>
            </a:r>
            <a:endParaRPr lang="es-CO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AEB46D7-ACDC-14BA-0A27-464717BC9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25"/>
          <a:stretch/>
        </p:blipFill>
        <p:spPr>
          <a:xfrm>
            <a:off x="326241" y="1482118"/>
            <a:ext cx="4299025" cy="24235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30D283D-9F6E-3EEF-7B29-450CDF0BCD88}"/>
              </a:ext>
            </a:extLst>
          </p:cNvPr>
          <p:cNvSpPr txBox="1"/>
          <p:nvPr/>
        </p:nvSpPr>
        <p:spPr>
          <a:xfrm>
            <a:off x="3455053" y="4868941"/>
            <a:ext cx="69584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61A60E"/>
              </a:buClr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chemeClr val="bg1">
                    <a:lumMod val="25000"/>
                  </a:schemeClr>
                </a:solidFill>
              </a:rPr>
              <a:t>En los validadores </a:t>
            </a:r>
            <a:r>
              <a:rPr lang="es-MX" sz="1100" b="1" dirty="0">
                <a:solidFill>
                  <a:schemeClr val="bg1">
                    <a:lumMod val="25000"/>
                  </a:schemeClr>
                </a:solidFill>
              </a:rPr>
              <a:t>Validator</a:t>
            </a:r>
            <a:r>
              <a:rPr lang="es-MX" sz="1100" dirty="0">
                <a:solidFill>
                  <a:schemeClr val="bg1">
                    <a:lumMod val="25000"/>
                  </a:schemeClr>
                </a:solidFill>
              </a:rPr>
              <a:t> y </a:t>
            </a:r>
            <a:r>
              <a:rPr lang="es-MX" sz="1100" b="1" dirty="0">
                <a:solidFill>
                  <a:schemeClr val="bg1">
                    <a:lumMod val="25000"/>
                  </a:schemeClr>
                </a:solidFill>
              </a:rPr>
              <a:t>Tawdis</a:t>
            </a:r>
            <a:r>
              <a:rPr lang="es-MX" sz="1100" dirty="0">
                <a:solidFill>
                  <a:schemeClr val="bg1">
                    <a:lumMod val="25000"/>
                  </a:schemeClr>
                </a:solidFill>
              </a:rPr>
              <a:t> no tenemos ningún error en la página web.</a:t>
            </a:r>
          </a:p>
          <a:p>
            <a:pPr marL="171450" indent="-171450">
              <a:buClr>
                <a:srgbClr val="61A60E"/>
              </a:buClr>
              <a:buFont typeface="Wingdings" panose="05000000000000000000" pitchFamily="2" charset="2"/>
              <a:buChar char="ü"/>
            </a:pPr>
            <a:endParaRPr lang="es-MX" sz="1100" dirty="0">
              <a:solidFill>
                <a:schemeClr val="bg1">
                  <a:lumMod val="25000"/>
                </a:schemeClr>
              </a:solidFill>
            </a:endParaRPr>
          </a:p>
          <a:p>
            <a:pPr marL="171450" indent="-171450">
              <a:buClr>
                <a:srgbClr val="61A60E"/>
              </a:buClr>
              <a:buFont typeface="Wingdings" panose="05000000000000000000" pitchFamily="2" charset="2"/>
              <a:buChar char="ü"/>
            </a:pPr>
            <a:r>
              <a:rPr lang="es-MX" sz="1100" dirty="0">
                <a:solidFill>
                  <a:schemeClr val="bg1">
                    <a:lumMod val="25000"/>
                  </a:schemeClr>
                </a:solidFill>
              </a:rPr>
              <a:t>Las advertencias obedecen a atributos obsoletos según estándares HTML que podrían generar errores si se implementan. Sin embargo, esto no afecta la usabilidad y accesibilidad.</a:t>
            </a:r>
            <a:endParaRPr lang="es-CO" sz="11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53233D-4BD8-ED00-748C-074AB6B793E6}"/>
              </a:ext>
            </a:extLst>
          </p:cNvPr>
          <p:cNvSpPr txBox="1"/>
          <p:nvPr/>
        </p:nvSpPr>
        <p:spPr>
          <a:xfrm>
            <a:off x="326241" y="1174342"/>
            <a:ext cx="3913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rgbClr val="60A60E"/>
                </a:solidFill>
                <a:latin typeface="+mj-lt"/>
              </a:rPr>
              <a:t>Validator</a:t>
            </a:r>
            <a:endParaRPr lang="es-CO" sz="1600" b="1" dirty="0">
              <a:solidFill>
                <a:srgbClr val="60A60E"/>
              </a:solidFill>
              <a:latin typeface="+mj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8608A56-334C-908C-65BC-2C0949DF3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4"/>
          <a:stretch/>
        </p:blipFill>
        <p:spPr>
          <a:xfrm>
            <a:off x="5022532" y="1663882"/>
            <a:ext cx="6039045" cy="140885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E73FBB5-C4EB-4967-3B26-214F0FDD17C2}"/>
              </a:ext>
            </a:extLst>
          </p:cNvPr>
          <p:cNvSpPr txBox="1"/>
          <p:nvPr/>
        </p:nvSpPr>
        <p:spPr>
          <a:xfrm>
            <a:off x="5022532" y="1174341"/>
            <a:ext cx="3913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rgbClr val="60A60E"/>
                </a:solidFill>
                <a:latin typeface="+mj-lt"/>
              </a:rPr>
              <a:t>Tawdis</a:t>
            </a:r>
            <a:endParaRPr lang="es-CO" sz="1600" b="1" dirty="0">
              <a:solidFill>
                <a:srgbClr val="60A60E"/>
              </a:solidFill>
              <a:latin typeface="+mj-lt"/>
            </a:endParaRPr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67BB73F8-172D-E8F3-9838-E55A9A476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71" y="4868941"/>
            <a:ext cx="719307" cy="7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5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7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5DA64FB-A44E-486E-AFA3-146DB65AA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7659" y="1934674"/>
            <a:ext cx="3966359" cy="3265286"/>
          </a:xfrm>
        </p:spPr>
        <p:txBody>
          <a:bodyPr/>
          <a:lstStyle/>
          <a:p>
            <a:pPr algn="just"/>
            <a:r>
              <a:rPr lang="es-MX" sz="1500" dirty="0">
                <a:solidFill>
                  <a:schemeClr val="bg1">
                    <a:lumMod val="25000"/>
                  </a:schemeClr>
                </a:solidFill>
              </a:rPr>
              <a:t>Se coordinó con el Instituto Nacional de Ciegos (INCI) una capacitación para que, desde su experiencia y conocimiento, les informaran a los funcionarios de Fogafín cómo interactuar con personas que presenten discapacidad visual. </a:t>
            </a:r>
          </a:p>
          <a:p>
            <a:pPr algn="just"/>
            <a:endParaRPr lang="es-CO" sz="15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64B188-A697-4A32-9863-F36ACA112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Capacitación sobre atención incluyente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E72DAB-1F43-481A-A1AF-0A232D6132B0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10000"/>
                  </a:schemeClr>
                </a:solidFill>
              </a:rPr>
              <a:t>Agrega texto o copia y pega la gráfica que se adapte mejor a tu presentación</a:t>
            </a:r>
            <a:endParaRPr lang="es-CO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6916B1-AA9E-CE72-5A22-862AF224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6" y="1460273"/>
            <a:ext cx="7559797" cy="4252386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1E845728-3FB0-52C9-C3EB-39DE9DCDA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54" y="3567317"/>
            <a:ext cx="468269" cy="468269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368934DF-3870-D6EE-263F-F4A89A8CA58B}"/>
              </a:ext>
            </a:extLst>
          </p:cNvPr>
          <p:cNvSpPr txBox="1">
            <a:spLocks/>
          </p:cNvSpPr>
          <p:nvPr/>
        </p:nvSpPr>
        <p:spPr>
          <a:xfrm>
            <a:off x="8764722" y="3792428"/>
            <a:ext cx="3037857" cy="3385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bg1">
                    <a:lumMod val="25000"/>
                  </a:schemeClr>
                </a:solidFill>
              </a:rPr>
              <a:t>Modalidad virtual, plataforma Teams</a:t>
            </a:r>
            <a:endParaRPr lang="es-CO" sz="12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5F6DBAE9-1F22-0C0C-F939-57423E1481B4}"/>
              </a:ext>
            </a:extLst>
          </p:cNvPr>
          <p:cNvSpPr txBox="1">
            <a:spLocks/>
          </p:cNvSpPr>
          <p:nvPr/>
        </p:nvSpPr>
        <p:spPr>
          <a:xfrm>
            <a:off x="8764723" y="4232232"/>
            <a:ext cx="1018470" cy="2369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solidFill>
                  <a:schemeClr val="bg1">
                    <a:lumMod val="25000"/>
                  </a:schemeClr>
                </a:solidFill>
              </a:rPr>
              <a:t>6 de junio</a:t>
            </a:r>
            <a:endParaRPr lang="es-CO" sz="1200" b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77009A98-6C43-5032-F1C7-83C07DBA4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53" y="4207241"/>
            <a:ext cx="468269" cy="4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8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98E87E-B84C-45F2-90A3-BE80100E07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9564" y="2261566"/>
            <a:ext cx="5457655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Fortalecimiento</a:t>
            </a:r>
            <a:br>
              <a:rPr lang="es-MX" sz="4000" dirty="0"/>
            </a:br>
            <a:r>
              <a:rPr lang="es-MX" sz="4000" dirty="0"/>
              <a:t>de canales de atención</a:t>
            </a:r>
            <a:endParaRPr lang="es-CO" dirty="0"/>
          </a:p>
        </p:txBody>
      </p:sp>
      <p:pic>
        <p:nvPicPr>
          <p:cNvPr id="6" name="Marcador de posición de imagen 7">
            <a:extLst>
              <a:ext uri="{FF2B5EF4-FFF2-40B4-BE49-F238E27FC236}">
                <a16:creationId xmlns:a16="http://schemas.microsoft.com/office/drawing/2014/main" id="{98C206EA-921F-EF65-45CF-F2CB153F10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78" r="878"/>
          <a:stretch/>
        </p:blipFill>
        <p:spPr>
          <a:xfrm>
            <a:off x="704850" y="1624013"/>
            <a:ext cx="4176713" cy="4251325"/>
          </a:xfrm>
        </p:spPr>
      </p:pic>
    </p:spTree>
    <p:extLst>
      <p:ext uri="{BB962C8B-B14F-4D97-AF65-F5344CB8AC3E}">
        <p14:creationId xmlns:p14="http://schemas.microsoft.com/office/powerpoint/2010/main" val="137877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D806A073-B3EF-4F4F-B8D0-70904C27C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893" y="2061417"/>
            <a:ext cx="4162069" cy="3265286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bg1">
                    <a:lumMod val="25000"/>
                  </a:schemeClr>
                </a:solidFill>
              </a:rPr>
              <a:t>Se incluyeron textos de ayuda, con ejemplos en cada campo.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bg1">
                    <a:lumMod val="25000"/>
                  </a:schemeClr>
                </a:solidFill>
              </a:rPr>
              <a:t>Los usuarios pueden consultar el estado de su solicitud, al igual que el funcionario y el área que la está atendiendo</a:t>
            </a:r>
            <a:endParaRPr lang="es-CO" sz="15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C448536-010F-4E7A-BE4E-7EE28D328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75" y="0"/>
            <a:ext cx="10133211" cy="661633"/>
          </a:xfrm>
        </p:spPr>
        <p:txBody>
          <a:bodyPr>
            <a:noAutofit/>
          </a:bodyPr>
          <a:lstStyle/>
          <a:p>
            <a:r>
              <a:rPr lang="es-MX" sz="2700" dirty="0"/>
              <a:t>Revisión de la usabilidad y funcionalidad de los canales</a:t>
            </a:r>
            <a:endParaRPr lang="es-CO" sz="27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FC58D7-303F-4245-A8A9-7FE7664FB6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0299" y="1681189"/>
            <a:ext cx="5457655" cy="553210"/>
          </a:xfrm>
        </p:spPr>
        <p:txBody>
          <a:bodyPr/>
          <a:lstStyle/>
          <a:p>
            <a:r>
              <a:rPr lang="es-CO" sz="2000" dirty="0">
                <a:solidFill>
                  <a:schemeClr val="bg1">
                    <a:lumMod val="25000"/>
                  </a:schemeClr>
                </a:solidFill>
              </a:rPr>
              <a:t> Buzón PQSD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E806B3-B0F6-47B7-ADE3-E41DCBA8CB87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10000"/>
                  </a:schemeClr>
                </a:solidFill>
              </a:rPr>
              <a:t>Agrega texto o copia y pega la gráfica que se adapte mejor a tu presentación</a:t>
            </a:r>
            <a:endParaRPr lang="es-CO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20BB99-404B-C66A-62E5-1BBE807FE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34"/>
          <a:stretch/>
        </p:blipFill>
        <p:spPr>
          <a:xfrm>
            <a:off x="525893" y="3605284"/>
            <a:ext cx="4162069" cy="25656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626CE90-C4EE-759B-E2CF-0A073F66B6F4}"/>
              </a:ext>
            </a:extLst>
          </p:cNvPr>
          <p:cNvSpPr txBox="1"/>
          <p:nvPr/>
        </p:nvSpPr>
        <p:spPr>
          <a:xfrm>
            <a:off x="5983549" y="1966449"/>
            <a:ext cx="3693111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500" dirty="0">
                <a:solidFill>
                  <a:schemeClr val="bg1">
                    <a:lumMod val="25000"/>
                  </a:schemeClr>
                </a:solidFill>
              </a:rPr>
              <a:t>Se incluyó el sello que recibió la entidad sobre </a:t>
            </a:r>
            <a:r>
              <a:rPr lang="es-CO" sz="1500" dirty="0">
                <a:solidFill>
                  <a:srgbClr val="02AB4D"/>
                </a:solidFill>
              </a:rPr>
              <a:t>menos carbono</a:t>
            </a:r>
            <a:r>
              <a:rPr lang="es-CO" sz="1500" dirty="0">
                <a:solidFill>
                  <a:schemeClr val="bg1">
                    <a:lumMod val="25000"/>
                  </a:schemeClr>
                </a:solidFill>
              </a:rPr>
              <a:t>. El cual refleja el compromiso de la entidad por compensar el impacto negativo que han generado sus actividades al ambiente</a:t>
            </a:r>
            <a:r>
              <a:rPr lang="es-CO" dirty="0"/>
              <a:t>.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5B98025A-26E8-CB57-A0D2-2F1D3FC923D9}"/>
              </a:ext>
            </a:extLst>
          </p:cNvPr>
          <p:cNvSpPr txBox="1">
            <a:spLocks/>
          </p:cNvSpPr>
          <p:nvPr/>
        </p:nvSpPr>
        <p:spPr>
          <a:xfrm>
            <a:off x="2738360" y="1037436"/>
            <a:ext cx="5457655" cy="553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0060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500" dirty="0"/>
              <a:t>Página web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1A87978D-BD40-4EA1-24D8-2AFA73B12AF9}"/>
              </a:ext>
            </a:extLst>
          </p:cNvPr>
          <p:cNvSpPr txBox="1">
            <a:spLocks/>
          </p:cNvSpPr>
          <p:nvPr/>
        </p:nvSpPr>
        <p:spPr>
          <a:xfrm>
            <a:off x="5983546" y="1607641"/>
            <a:ext cx="5457655" cy="3418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00609C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1A60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dirty="0">
                <a:solidFill>
                  <a:schemeClr val="bg1">
                    <a:lumMod val="25000"/>
                  </a:schemeClr>
                </a:solidFill>
              </a:rPr>
              <a:t>Footer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05F237D-CDC4-5BA2-3682-44583F54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72" y="3694060"/>
            <a:ext cx="6352605" cy="17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6F5D8A2-10F4-F72D-AAFC-AE436274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439" y="11650"/>
            <a:ext cx="8904251" cy="661633"/>
          </a:xfrm>
        </p:spPr>
        <p:txBody>
          <a:bodyPr/>
          <a:lstStyle/>
          <a:p>
            <a:r>
              <a:rPr lang="es-CO" sz="2700" dirty="0"/>
              <a:t>Divulgación  canal de denuncias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B168C1F-ED4C-760B-1EEA-3BA57575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8488" y="1038933"/>
            <a:ext cx="4440018" cy="590981"/>
          </a:xfrm>
        </p:spPr>
        <p:txBody>
          <a:bodyPr/>
          <a:lstStyle/>
          <a:p>
            <a:r>
              <a:rPr lang="es-CO" b="1" dirty="0">
                <a:latin typeface="+mj-lt"/>
              </a:rPr>
              <a:t>Publicaciones redes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A8D08141-0B73-970A-6D85-F777E3C42398}"/>
              </a:ext>
            </a:extLst>
          </p:cNvPr>
          <p:cNvSpPr txBox="1">
            <a:spLocks/>
          </p:cNvSpPr>
          <p:nvPr/>
        </p:nvSpPr>
        <p:spPr>
          <a:xfrm>
            <a:off x="275504" y="1118832"/>
            <a:ext cx="5457655" cy="59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>
                <a:latin typeface="+mj-lt"/>
              </a:rPr>
              <a:t>Banner página web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950299-A386-CE9C-D22C-AED34540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88" y="1599379"/>
            <a:ext cx="3470472" cy="23508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B50AC44-B773-6F4A-7D7B-FCCEEF8E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9" y="1599379"/>
            <a:ext cx="5949462" cy="31942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4C5DB6-4054-7969-B76F-AE363EBB0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88" y="4065944"/>
            <a:ext cx="2219613" cy="231133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1D4B7E-73E9-D7A0-5CEB-C7B48C7BD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561" y="4065944"/>
            <a:ext cx="2768202" cy="18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1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arcador de posición de imagen 26">
            <a:extLst>
              <a:ext uri="{FF2B5EF4-FFF2-40B4-BE49-F238E27FC236}">
                <a16:creationId xmlns:a16="http://schemas.microsoft.com/office/drawing/2014/main" id="{EAC83410-E598-65CA-14C0-90A17E3DD5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091" r="4091"/>
          <a:stretch/>
        </p:blipFill>
        <p:spPr/>
      </p:pic>
      <p:sp>
        <p:nvSpPr>
          <p:cNvPr id="28" name="Marcador de texto 4">
            <a:extLst>
              <a:ext uri="{FF2B5EF4-FFF2-40B4-BE49-F238E27FC236}">
                <a16:creationId xmlns:a16="http://schemas.microsoft.com/office/drawing/2014/main" id="{5B777C2F-4DDD-C02C-2E3D-7E3C89CB19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5074" y="2252688"/>
            <a:ext cx="5457655" cy="553210"/>
          </a:xfrm>
        </p:spPr>
        <p:txBody>
          <a:bodyPr/>
          <a:lstStyle/>
          <a:p>
            <a:pPr algn="r"/>
            <a:r>
              <a:rPr lang="es-MX" dirty="0">
                <a:latin typeface="+mn-lt"/>
              </a:rPr>
              <a:t>Subcomponente:</a:t>
            </a:r>
            <a:br>
              <a:rPr lang="es-MX" dirty="0"/>
            </a:br>
            <a:r>
              <a:rPr lang="es-MX" sz="4000" dirty="0"/>
              <a:t>Relacionamiento con el ciudadano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108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C448536-010F-4E7A-BE4E-7EE28D328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28" y="165094"/>
            <a:ext cx="9937902" cy="661633"/>
          </a:xfrm>
        </p:spPr>
        <p:txBody>
          <a:bodyPr>
            <a:noAutofit/>
          </a:bodyPr>
          <a:lstStyle/>
          <a:p>
            <a:r>
              <a:rPr lang="es-MX" sz="2400" dirty="0"/>
              <a:t>Socializar información clara y comprensible sobre la gestión institucional</a:t>
            </a:r>
            <a:endParaRPr lang="es-CO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E806B3-B0F6-47B7-ADE3-E41DCBA8CB87}"/>
              </a:ext>
            </a:extLst>
          </p:cNvPr>
          <p:cNvSpPr txBox="1"/>
          <p:nvPr/>
        </p:nvSpPr>
        <p:spPr>
          <a:xfrm>
            <a:off x="32788" y="7068932"/>
            <a:ext cx="11223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>
                    <a:lumMod val="10000"/>
                  </a:schemeClr>
                </a:solidFill>
              </a:rPr>
              <a:t>Agrega texto o copia y pega la gráfica que se adapte mejor a tu presentación</a:t>
            </a:r>
            <a:endParaRPr lang="es-CO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Subtítulo 1">
            <a:extLst>
              <a:ext uri="{FF2B5EF4-FFF2-40B4-BE49-F238E27FC236}">
                <a16:creationId xmlns:a16="http://schemas.microsoft.com/office/drawing/2014/main" id="{8186E39D-172B-6E44-3ED9-03A2BCEF5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77" y="1237193"/>
            <a:ext cx="5457655" cy="444817"/>
          </a:xfrm>
        </p:spPr>
        <p:txBody>
          <a:bodyPr/>
          <a:lstStyle/>
          <a:p>
            <a:r>
              <a:rPr lang="es-CO" b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Campaña de divulgación </a:t>
            </a:r>
          </a:p>
        </p:txBody>
      </p:sp>
      <p:pic>
        <p:nvPicPr>
          <p:cNvPr id="7" name="4k ref 2-20seg_1 Oct_8 20am">
            <a:hlinkClick r:id="" action="ppaction://media"/>
            <a:extLst>
              <a:ext uri="{FF2B5EF4-FFF2-40B4-BE49-F238E27FC236}">
                <a16:creationId xmlns:a16="http://schemas.microsoft.com/office/drawing/2014/main" id="{EEACC86E-534E-32D3-F9B8-860EC258F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299" y="1981770"/>
            <a:ext cx="5145706" cy="28944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42F197-A158-005F-EF52-38B179190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59" r="3175" b="11263"/>
          <a:stretch/>
        </p:blipFill>
        <p:spPr>
          <a:xfrm>
            <a:off x="1591242" y="1814799"/>
            <a:ext cx="2422371" cy="41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0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ogafin">
      <a:dk1>
        <a:srgbClr val="F2F2F2"/>
      </a:dk1>
      <a:lt1>
        <a:srgbClr val="F2F2F2"/>
      </a:lt1>
      <a:dk2>
        <a:srgbClr val="00609C"/>
      </a:dk2>
      <a:lt2>
        <a:srgbClr val="61A60E"/>
      </a:lt2>
      <a:accent1>
        <a:srgbClr val="FF9300"/>
      </a:accent1>
      <a:accent2>
        <a:srgbClr val="901440"/>
      </a:accent2>
      <a:accent3>
        <a:srgbClr val="41678C"/>
      </a:accent3>
      <a:accent4>
        <a:srgbClr val="26B2A8"/>
      </a:accent4>
      <a:accent5>
        <a:srgbClr val="5B9BD5"/>
      </a:accent5>
      <a:accent6>
        <a:srgbClr val="EA593B"/>
      </a:accent6>
      <a:hlink>
        <a:srgbClr val="2AADFF"/>
      </a:hlink>
      <a:folHlink>
        <a:srgbClr val="FFC000"/>
      </a:folHlink>
    </a:clrScheme>
    <a:fontScheme name="Personalizado 3">
      <a:majorFont>
        <a:latin typeface="Montserrat Bold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15487</TotalTime>
  <Words>950</Words>
  <Application>Microsoft Office PowerPoint</Application>
  <PresentationFormat>Panorámica</PresentationFormat>
  <Paragraphs>141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Montserrat</vt:lpstr>
      <vt:lpstr>Montserrat Medium</vt:lpstr>
      <vt:lpstr>Wingdings</vt:lpstr>
      <vt:lpstr>Tema de Office</vt:lpstr>
      <vt:lpstr>Evaluación estrategia de rendición de cuentas 2023</vt:lpstr>
      <vt:lpstr>Tercer componente</vt:lpstr>
      <vt:lpstr>Presentación de PowerPoint</vt:lpstr>
      <vt:lpstr>Capacitación sobre atención incluyente</vt:lpstr>
      <vt:lpstr>Presentación de PowerPoint</vt:lpstr>
      <vt:lpstr>Revisión de la usabilidad y funcionalidad de los canales</vt:lpstr>
      <vt:lpstr>Divulgación  canal de denuncias </vt:lpstr>
      <vt:lpstr>Presentación de PowerPoint</vt:lpstr>
      <vt:lpstr>Socializar información clara y comprensible sobre la gestión institucional</vt:lpstr>
      <vt:lpstr>Presentación de PowerPoint</vt:lpstr>
      <vt:lpstr> Actualización de las preguntas frecuentas de la página web</vt:lpstr>
      <vt:lpstr>Presentación de PowerPoint</vt:lpstr>
      <vt:lpstr>Capacitaciones enfocadas en servicio al ciudadano, vocación del servicio, lenguaje claro, accesibilidad, entre otros</vt:lpstr>
      <vt:lpstr> Lineamientos de Lenguaje Claro</vt:lpstr>
      <vt:lpstr>Presentación de PowerPoint</vt:lpstr>
      <vt:lpstr>Cuarto componente</vt:lpstr>
      <vt:lpstr>Presentación de PowerPoint</vt:lpstr>
      <vt:lpstr>Revisión  caracterización de grupos valor</vt:lpstr>
      <vt:lpstr>Presentación de PowerPoint</vt:lpstr>
      <vt:lpstr>Audiencia pública - gestión 2022 </vt:lpstr>
      <vt:lpstr>Divulgación de las  actividades institucionales que se realizan para cumplir con la misionalidad</vt:lpstr>
      <vt:lpstr>Presentación de PowerPoint</vt:lpstr>
      <vt:lpstr> Informe de Gestión y Sostenibilidad 2022</vt:lpstr>
      <vt:lpstr>Herramientas y materiales didácticos con enfoque diferencial</vt:lpstr>
      <vt:lpstr>Información clara y comprensible sobre la gestión institucional</vt:lpstr>
      <vt:lpstr>Presentación de PowerPoint</vt:lpstr>
      <vt:lpstr>Espacios de retroalimentación con la ciudadanía sobre la gestión de la entidad</vt:lpstr>
      <vt:lpstr> Retroalimentación recibida en los espacios de diálogo de doble vía con la ciudadanía</vt:lpstr>
      <vt:lpstr>Presentación de PowerPoint</vt:lpstr>
      <vt:lpstr>Quinto componente</vt:lpstr>
      <vt:lpstr>Lineamientos establecidos bajo la política de Gobierno Digital</vt:lpstr>
      <vt:lpstr>Validadores con corte a diciembre de 2023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 Posso Fernandez</dc:creator>
  <cp:lastModifiedBy>Laura Ximena Cifuentes Alba</cp:lastModifiedBy>
  <cp:revision>72</cp:revision>
  <dcterms:created xsi:type="dcterms:W3CDTF">2023-06-20T14:02:19Z</dcterms:created>
  <dcterms:modified xsi:type="dcterms:W3CDTF">2024-02-21T17:13:37Z</dcterms:modified>
</cp:coreProperties>
</file>