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34"/>
  </p:handoutMasterIdLst>
  <p:sldIdLst>
    <p:sldId id="367" r:id="rId5"/>
    <p:sldId id="259" r:id="rId6"/>
    <p:sldId id="273" r:id="rId7"/>
    <p:sldId id="347" r:id="rId8"/>
    <p:sldId id="267" r:id="rId9"/>
    <p:sldId id="348" r:id="rId10"/>
    <p:sldId id="339" r:id="rId11"/>
    <p:sldId id="342" r:id="rId12"/>
    <p:sldId id="340" r:id="rId13"/>
    <p:sldId id="341" r:id="rId14"/>
    <p:sldId id="343" r:id="rId15"/>
    <p:sldId id="344" r:id="rId16"/>
    <p:sldId id="345" r:id="rId17"/>
    <p:sldId id="349" r:id="rId18"/>
    <p:sldId id="350" r:id="rId19"/>
    <p:sldId id="351" r:id="rId20"/>
    <p:sldId id="353" r:id="rId21"/>
    <p:sldId id="352" r:id="rId22"/>
    <p:sldId id="357" r:id="rId23"/>
    <p:sldId id="358" r:id="rId24"/>
    <p:sldId id="360" r:id="rId25"/>
    <p:sldId id="354" r:id="rId26"/>
    <p:sldId id="361" r:id="rId27"/>
    <p:sldId id="362" r:id="rId28"/>
    <p:sldId id="363" r:id="rId29"/>
    <p:sldId id="359" r:id="rId30"/>
    <p:sldId id="364" r:id="rId31"/>
    <p:sldId id="365" r:id="rId32"/>
    <p:sldId id="366" r:id="rId3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249"/>
    <a:srgbClr val="638F2E"/>
    <a:srgbClr val="B28A3F"/>
    <a:srgbClr val="8ADFFF"/>
    <a:srgbClr val="015F9A"/>
    <a:srgbClr val="C9DA92"/>
    <a:srgbClr val="009DD9"/>
    <a:srgbClr val="0BD0D9"/>
    <a:srgbClr val="7CCA62"/>
    <a:srgbClr val="10C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9FB7F-805C-40D0-A0FA-0FB96F583E61}" v="196" dt="2025-06-13T16:40:31.68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cifuentes\Fogafin\DRC%20-%20General\012_Planes%20institucionales\PTEP\2025\Caracterizaci&#243;n%20de%20usuarios\Gr&#225;fic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cifuentes\Fogafin\DRC%20-%20General\012_Planes%20institucionales\PTEP\2025\Caracterizaci&#243;n%20de%20usuarios\Gr&#225;fica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dLbl>
              <c:idx val="12"/>
              <c:layout>
                <c:manualLayout>
                  <c:x val="-0.13978742656221019"/>
                  <c:y val="-3.7295265145842107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FFFF00"/>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12867549520573965"/>
                      <c:h val="4.8371958894157213E-2"/>
                    </c:manualLayout>
                  </c15:layout>
                </c:ext>
                <c:ext xmlns:c16="http://schemas.microsoft.com/office/drawing/2014/chart" uri="{C3380CC4-5D6E-409C-BE32-E72D297353CC}">
                  <c16:uniqueId val="{00000000-E01B-4CB0-BD72-538C1C5B3C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caracterización'!$B$7:$B$19</c:f>
              <c:strCache>
                <c:ptCount val="13"/>
                <c:pt idx="0">
                  <c:v>Valledupar</c:v>
                </c:pt>
                <c:pt idx="1">
                  <c:v>Popayán</c:v>
                </c:pt>
                <c:pt idx="2">
                  <c:v>Neiva</c:v>
                </c:pt>
                <c:pt idx="3">
                  <c:v>Cúcuta</c:v>
                </c:pt>
                <c:pt idx="4">
                  <c:v>Ibagué</c:v>
                </c:pt>
                <c:pt idx="5">
                  <c:v>Pereira</c:v>
                </c:pt>
                <c:pt idx="6">
                  <c:v>Armenia</c:v>
                </c:pt>
                <c:pt idx="7">
                  <c:v>Barranquilla</c:v>
                </c:pt>
                <c:pt idx="8">
                  <c:v>Bucaramanga</c:v>
                </c:pt>
                <c:pt idx="9">
                  <c:v>Medelllín</c:v>
                </c:pt>
                <c:pt idx="10">
                  <c:v>Cali</c:v>
                </c:pt>
                <c:pt idx="11">
                  <c:v>Bogotá</c:v>
                </c:pt>
                <c:pt idx="12">
                  <c:v>Otras ciudades</c:v>
                </c:pt>
              </c:strCache>
            </c:strRef>
          </c:cat>
          <c:val>
            <c:numRef>
              <c:f>'Gráficas caracterización'!$C$7:$C$19</c:f>
              <c:numCache>
                <c:formatCode>0.00%</c:formatCode>
                <c:ptCount val="13"/>
                <c:pt idx="0">
                  <c:v>7.1999999999999998E-3</c:v>
                </c:pt>
                <c:pt idx="1">
                  <c:v>8.0999999999999996E-3</c:v>
                </c:pt>
                <c:pt idx="2">
                  <c:v>7.1999999999999998E-3</c:v>
                </c:pt>
                <c:pt idx="3">
                  <c:v>6.7999999999999996E-3</c:v>
                </c:pt>
                <c:pt idx="4">
                  <c:v>8.5000000000000006E-3</c:v>
                </c:pt>
                <c:pt idx="5">
                  <c:v>1.15E-2</c:v>
                </c:pt>
                <c:pt idx="6">
                  <c:v>9.2999999999999992E-3</c:v>
                </c:pt>
                <c:pt idx="7">
                  <c:v>1.49E-2</c:v>
                </c:pt>
                <c:pt idx="8">
                  <c:v>1.95E-2</c:v>
                </c:pt>
                <c:pt idx="9">
                  <c:v>3.78E-2</c:v>
                </c:pt>
                <c:pt idx="10">
                  <c:v>5.0599999999999999E-2</c:v>
                </c:pt>
                <c:pt idx="11">
                  <c:v>0.2757</c:v>
                </c:pt>
                <c:pt idx="12">
                  <c:v>0.52929999999999999</c:v>
                </c:pt>
              </c:numCache>
            </c:numRef>
          </c:val>
          <c:extLst>
            <c:ext xmlns:c16="http://schemas.microsoft.com/office/drawing/2014/chart" uri="{C3380CC4-5D6E-409C-BE32-E72D297353CC}">
              <c16:uniqueId val="{00000000-5676-40DD-9B23-116840DE24C9}"/>
            </c:ext>
          </c:extLst>
        </c:ser>
        <c:dLbls>
          <c:showLegendKey val="0"/>
          <c:showVal val="1"/>
          <c:showCatName val="0"/>
          <c:showSerName val="0"/>
          <c:showPercent val="0"/>
          <c:showBubbleSize val="0"/>
        </c:dLbls>
        <c:gapWidth val="75"/>
        <c:axId val="1336690432"/>
        <c:axId val="1336689472"/>
      </c:barChart>
      <c:catAx>
        <c:axId val="1336690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36689472"/>
        <c:crosses val="autoZero"/>
        <c:auto val="1"/>
        <c:lblAlgn val="ctr"/>
        <c:lblOffset val="100"/>
        <c:noMultiLvlLbl val="0"/>
      </c:catAx>
      <c:valAx>
        <c:axId val="1336689472"/>
        <c:scaling>
          <c:orientation val="minMax"/>
        </c:scaling>
        <c:delete val="1"/>
        <c:axPos val="b"/>
        <c:numFmt formatCode="0.00%" sourceLinked="1"/>
        <c:majorTickMark val="none"/>
        <c:minorTickMark val="none"/>
        <c:tickLblPos val="nextTo"/>
        <c:crossAx val="13366904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D0-44C6-B624-B58BF037A15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D0-44C6-B624-B58BF037A159}"/>
              </c:ext>
            </c:extLst>
          </c:dPt>
          <c:dLbls>
            <c:dLbl>
              <c:idx val="0"/>
              <c:layout>
                <c:manualLayout>
                  <c:x val="-8.6111111111111055E-2"/>
                  <c:y val="-0.13541666666666669"/>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65000"/>
                            <a:lumOff val="35000"/>
                          </a:schemeClr>
                        </a:solidFill>
                        <a:latin typeface="+mn-lt"/>
                        <a:ea typeface="+mn-ea"/>
                        <a:cs typeface="+mn-cs"/>
                      </a:defRPr>
                    </a:pPr>
                    <a:fld id="{003EAFA4-205F-44DB-871C-A0180AD569A9}" type="CATEGORYNAME">
                      <a:rPr lang="en-US" sz="1000" b="1">
                        <a:solidFill>
                          <a:schemeClr val="bg1"/>
                        </a:solidFill>
                      </a:rPr>
                      <a:pPr>
                        <a:defRPr sz="1000" b="1">
                          <a:solidFill>
                            <a:schemeClr val="tx1">
                              <a:lumMod val="65000"/>
                              <a:lumOff val="35000"/>
                            </a:schemeClr>
                          </a:solidFill>
                        </a:defRPr>
                      </a:pPr>
                      <a:t>[NOMBRE DE CATEGORÍA]</a:t>
                    </a:fld>
                    <a:r>
                      <a:rPr lang="en-US" sz="1000" b="1" baseline="0">
                        <a:solidFill>
                          <a:schemeClr val="bg1"/>
                        </a:solidFill>
                      </a:rPr>
                      <a:t>; </a:t>
                    </a:r>
                    <a:fld id="{12B9833B-C757-4C65-90D1-BB37AD58661C}" type="VALUE">
                      <a:rPr lang="en-US" sz="1000" b="1" baseline="0">
                        <a:solidFill>
                          <a:srgbClr val="FFFF00"/>
                        </a:solidFill>
                      </a:rPr>
                      <a:pPr>
                        <a:defRPr sz="1000" b="1">
                          <a:solidFill>
                            <a:schemeClr val="tx1">
                              <a:lumMod val="65000"/>
                              <a:lumOff val="35000"/>
                            </a:schemeClr>
                          </a:solidFill>
                        </a:defRPr>
                      </a:pPr>
                      <a:t>[VALOR]</a:t>
                    </a:fld>
                    <a:endParaRPr lang="en-US" sz="1000" b="1"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7430555555555555"/>
                      <c:h val="0.26504629629629628"/>
                    </c:manualLayout>
                  </c15:layout>
                  <c15:dlblFieldTable/>
                  <c15:showDataLabelsRange val="0"/>
                </c:ext>
                <c:ext xmlns:c16="http://schemas.microsoft.com/office/drawing/2014/chart" uri="{C3380CC4-5D6E-409C-BE32-E72D297353CC}">
                  <c16:uniqueId val="{00000001-7FD0-44C6-B624-B58BF037A159}"/>
                </c:ext>
              </c:extLst>
            </c:dLbl>
            <c:dLbl>
              <c:idx val="1"/>
              <c:layout>
                <c:manualLayout>
                  <c:x val="-6.9444444444444448E-2"/>
                  <c:y val="3.47222222222222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s-CO"/>
                </a:p>
              </c:txPr>
              <c:showLegendKey val="0"/>
              <c:showVal val="1"/>
              <c:showCatName val="1"/>
              <c:showSerName val="0"/>
              <c:showPercent val="0"/>
              <c:showBubbleSize val="0"/>
              <c:extLst>
                <c:ext xmlns:c15="http://schemas.microsoft.com/office/drawing/2012/chart" uri="{CE6537A1-D6FC-4f65-9D91-7224C49458BB}">
                  <c15:layout>
                    <c:manualLayout>
                      <c:w val="0.28958333333333336"/>
                      <c:h val="0.11805555555555555"/>
                    </c:manualLayout>
                  </c15:layout>
                </c:ext>
                <c:ext xmlns:c16="http://schemas.microsoft.com/office/drawing/2014/chart" uri="{C3380CC4-5D6E-409C-BE32-E72D297353CC}">
                  <c16:uniqueId val="{00000003-7FD0-44C6-B624-B58BF037A15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s-CO"/>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'Gráficas caracterización'!$B$31:$B$32</c:f>
              <c:strCache>
                <c:ptCount val="2"/>
                <c:pt idx="0">
                  <c:v>Persona natural</c:v>
                </c:pt>
                <c:pt idx="1">
                  <c:v>Persona jurídica</c:v>
                </c:pt>
              </c:strCache>
            </c:strRef>
          </c:cat>
          <c:val>
            <c:numRef>
              <c:f>'Gráficas caracterización'!$C$31:$C$32</c:f>
              <c:numCache>
                <c:formatCode>0.00%</c:formatCode>
                <c:ptCount val="2"/>
                <c:pt idx="0">
                  <c:v>0.9839</c:v>
                </c:pt>
                <c:pt idx="1">
                  <c:v>1.61E-2</c:v>
                </c:pt>
              </c:numCache>
            </c:numRef>
          </c:val>
          <c:extLst>
            <c:ext xmlns:c16="http://schemas.microsoft.com/office/drawing/2014/chart" uri="{C3380CC4-5D6E-409C-BE32-E72D297353CC}">
              <c16:uniqueId val="{00000004-7FD0-44C6-B624-B58BF037A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B11-4717-AE60-C801B98E78BC}"/>
              </c:ext>
            </c:extLst>
          </c:dPt>
          <c:dPt>
            <c:idx val="1"/>
            <c:invertIfNegative val="0"/>
            <c:bubble3D val="0"/>
            <c:spPr>
              <a:solidFill>
                <a:schemeClr val="accent3">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0B11-4717-AE60-C801B98E78BC}"/>
              </c:ext>
            </c:extLst>
          </c:dPt>
          <c:dPt>
            <c:idx val="2"/>
            <c:invertIfNegative val="0"/>
            <c:bubble3D val="0"/>
            <c:spPr>
              <a:solidFill>
                <a:schemeClr val="accent6">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B11-4717-AE60-C801B98E78BC}"/>
              </c:ext>
            </c:extLst>
          </c:dPt>
          <c:dPt>
            <c:idx val="3"/>
            <c:invertIfNegative val="0"/>
            <c:bubble3D val="0"/>
            <c:spPr>
              <a:solidFill>
                <a:schemeClr val="accent6">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0B11-4717-AE60-C801B98E78BC}"/>
              </c:ext>
            </c:extLst>
          </c:dPt>
          <c:dPt>
            <c:idx val="4"/>
            <c:invertIfNegative val="0"/>
            <c:bubble3D val="0"/>
            <c:spPr>
              <a:solidFill>
                <a:srgbClr val="B28A3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B11-4717-AE60-C801B98E78BC}"/>
              </c:ext>
            </c:extLst>
          </c:dPt>
          <c:dPt>
            <c:idx val="6"/>
            <c:invertIfNegative val="0"/>
            <c:bubble3D val="0"/>
            <c:spPr>
              <a:solidFill>
                <a:srgbClr val="89BA2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0B11-4717-AE60-C801B98E78B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caracterización'!$B$48:$B$54</c:f>
              <c:strCache>
                <c:ptCount val="7"/>
                <c:pt idx="0">
                  <c:v>Petición incompleta</c:v>
                </c:pt>
                <c:pt idx="1">
                  <c:v>Fogafín no competente</c:v>
                </c:pt>
                <c:pt idx="2">
                  <c:v>Seguro de Depósitos</c:v>
                </c:pt>
                <c:pt idx="3">
                  <c:v>Info. general de Fogafín</c:v>
                </c:pt>
                <c:pt idx="4">
                  <c:v>Info procesos liquidatorios</c:v>
                </c:pt>
                <c:pt idx="5">
                  <c:v>Levantamiento de gravámenes</c:v>
                </c:pt>
                <c:pt idx="6">
                  <c:v>Pago de acreencias</c:v>
                </c:pt>
              </c:strCache>
            </c:strRef>
          </c:cat>
          <c:val>
            <c:numRef>
              <c:f>'Gráficas caracterización'!$C$48:$C$54</c:f>
              <c:numCache>
                <c:formatCode>0.00%</c:formatCode>
                <c:ptCount val="7"/>
                <c:pt idx="0">
                  <c:v>0.26819999999999999</c:v>
                </c:pt>
                <c:pt idx="1">
                  <c:v>0.28989999999999999</c:v>
                </c:pt>
                <c:pt idx="2">
                  <c:v>0.1305</c:v>
                </c:pt>
                <c:pt idx="3">
                  <c:v>8.43E-2</c:v>
                </c:pt>
                <c:pt idx="4">
                  <c:v>8.6699999999999999E-2</c:v>
                </c:pt>
                <c:pt idx="5">
                  <c:v>0.1076</c:v>
                </c:pt>
                <c:pt idx="6">
                  <c:v>3.2800000000000003E-2</c:v>
                </c:pt>
              </c:numCache>
            </c:numRef>
          </c:val>
          <c:extLst>
            <c:ext xmlns:c16="http://schemas.microsoft.com/office/drawing/2014/chart" uri="{C3380CC4-5D6E-409C-BE32-E72D297353CC}">
              <c16:uniqueId val="{00000000-0B11-4717-AE60-C801B98E78BC}"/>
            </c:ext>
          </c:extLst>
        </c:ser>
        <c:dLbls>
          <c:showLegendKey val="0"/>
          <c:showVal val="0"/>
          <c:showCatName val="0"/>
          <c:showSerName val="0"/>
          <c:showPercent val="0"/>
          <c:showBubbleSize val="0"/>
        </c:dLbls>
        <c:gapWidth val="100"/>
        <c:overlap val="-24"/>
        <c:axId val="1994378656"/>
        <c:axId val="1994395456"/>
      </c:barChart>
      <c:catAx>
        <c:axId val="19943786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1994395456"/>
        <c:crosses val="autoZero"/>
        <c:auto val="1"/>
        <c:lblAlgn val="ctr"/>
        <c:lblOffset val="100"/>
        <c:noMultiLvlLbl val="0"/>
      </c:catAx>
      <c:valAx>
        <c:axId val="1994395456"/>
        <c:scaling>
          <c:orientation val="minMax"/>
        </c:scaling>
        <c:delete val="1"/>
        <c:axPos val="l"/>
        <c:numFmt formatCode="0.00%" sourceLinked="1"/>
        <c:majorTickMark val="none"/>
        <c:minorTickMark val="none"/>
        <c:tickLblPos val="nextTo"/>
        <c:crossAx val="199437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dLbl>
              <c:idx val="28"/>
              <c:layout>
                <c:manualLayout>
                  <c:x val="-0.12556635284544851"/>
                  <c:y val="-2.3564600403752525E-3"/>
                </c:manualLayout>
              </c:layout>
              <c:spPr>
                <a:noFill/>
                <a:ln>
                  <a:noFill/>
                </a:ln>
                <a:effectLst/>
              </c:spPr>
              <c:txPr>
                <a:bodyPr rot="0" spcFirstLastPara="1" vertOverflow="ellipsis" vert="horz" wrap="square" anchor="ctr" anchorCtr="1"/>
                <a:lstStyle/>
                <a:p>
                  <a:pPr>
                    <a:defRPr sz="700" b="1" i="0" u="none" strike="noStrike" kern="1200" baseline="0">
                      <a:solidFill>
                        <a:srgbClr val="FFFF00"/>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DF-4C35-A2DE-182A3204AACC}"/>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caracterización'!$B$69:$B$97</c:f>
              <c:strCache>
                <c:ptCount val="29"/>
                <c:pt idx="0">
                  <c:v>Claro telefonía móvil</c:v>
                </c:pt>
                <c:pt idx="1">
                  <c:v>Centrales de información</c:v>
                </c:pt>
                <c:pt idx="2">
                  <c:v>Banco del Pacífico</c:v>
                </c:pt>
                <c:pt idx="3">
                  <c:v>Banco Andino</c:v>
                </c:pt>
                <c:pt idx="4">
                  <c:v>Ban100</c:v>
                </c:pt>
                <c:pt idx="5">
                  <c:v>AvVillas</c:v>
                </c:pt>
                <c:pt idx="6">
                  <c:v>La Fortaleza</c:v>
                </c:pt>
                <c:pt idx="7">
                  <c:v>Entidades del orden territorial</c:v>
                </c:pt>
                <c:pt idx="8">
                  <c:v>Adres</c:v>
                </c:pt>
                <c:pt idx="9">
                  <c:v>Nequi</c:v>
                </c:pt>
                <c:pt idx="10">
                  <c:v>Internacional CF</c:v>
                </c:pt>
                <c:pt idx="11">
                  <c:v>Cofiandina</c:v>
                </c:pt>
                <c:pt idx="12">
                  <c:v>Caja Agraria</c:v>
                </c:pt>
                <c:pt idx="13">
                  <c:v>Ualá-Bancar Tecnología-</c:v>
                </c:pt>
                <c:pt idx="14">
                  <c:v>Fondo Nacional de Garantías</c:v>
                </c:pt>
                <c:pt idx="15">
                  <c:v>BBVA</c:v>
                </c:pt>
                <c:pt idx="16">
                  <c:v>Financiera FES</c:v>
                </c:pt>
                <c:pt idx="17">
                  <c:v>Movii</c:v>
                </c:pt>
                <c:pt idx="18">
                  <c:v>Fondo de Garantías</c:v>
                </c:pt>
                <c:pt idx="19">
                  <c:v>Banco de Bogotá</c:v>
                </c:pt>
                <c:pt idx="20">
                  <c:v>Pibank-Banco Pichincha</c:v>
                </c:pt>
                <c:pt idx="21">
                  <c:v>Banco Cafeterero</c:v>
                </c:pt>
                <c:pt idx="22">
                  <c:v>Bancolombia</c:v>
                </c:pt>
                <c:pt idx="23">
                  <c:v>NU. Colombia Compañía de Financiamiento</c:v>
                </c:pt>
                <c:pt idx="24">
                  <c:v>Banco Davivienda</c:v>
                </c:pt>
                <c:pt idx="25">
                  <c:v>Banco del Estado</c:v>
                </c:pt>
                <c:pt idx="26">
                  <c:v>Banco Central Hipotecario</c:v>
                </c:pt>
                <c:pt idx="27">
                  <c:v>Fogafín</c:v>
                </c:pt>
                <c:pt idx="28">
                  <c:v>Otras entidades</c:v>
                </c:pt>
              </c:strCache>
            </c:strRef>
          </c:cat>
          <c:val>
            <c:numRef>
              <c:f>'Gráficas caracterización'!$C$69:$C$97</c:f>
              <c:numCache>
                <c:formatCode>0.00%</c:formatCode>
                <c:ptCount val="29"/>
                <c:pt idx="0">
                  <c:v>5.1000000000000004E-3</c:v>
                </c:pt>
                <c:pt idx="1">
                  <c:v>5.4999999999999997E-3</c:v>
                </c:pt>
                <c:pt idx="2">
                  <c:v>5.4999999999999997E-3</c:v>
                </c:pt>
                <c:pt idx="3">
                  <c:v>5.4999999999999997E-3</c:v>
                </c:pt>
                <c:pt idx="4">
                  <c:v>5.4999999999999997E-3</c:v>
                </c:pt>
                <c:pt idx="5">
                  <c:v>5.8999999999999999E-3</c:v>
                </c:pt>
                <c:pt idx="6">
                  <c:v>6.4000000000000003E-3</c:v>
                </c:pt>
                <c:pt idx="7">
                  <c:v>6.7999999999999996E-3</c:v>
                </c:pt>
                <c:pt idx="8">
                  <c:v>6.7999999999999996E-3</c:v>
                </c:pt>
                <c:pt idx="9">
                  <c:v>8.8999999999999999E-3</c:v>
                </c:pt>
                <c:pt idx="10">
                  <c:v>8.8999999999999999E-3</c:v>
                </c:pt>
                <c:pt idx="11">
                  <c:v>8.8999999999999999E-3</c:v>
                </c:pt>
                <c:pt idx="12">
                  <c:v>8.8999999999999999E-3</c:v>
                </c:pt>
                <c:pt idx="13">
                  <c:v>9.2999999999999992E-3</c:v>
                </c:pt>
                <c:pt idx="14">
                  <c:v>1.0200000000000001E-2</c:v>
                </c:pt>
                <c:pt idx="15">
                  <c:v>1.0200000000000001E-2</c:v>
                </c:pt>
                <c:pt idx="16">
                  <c:v>1.15E-2</c:v>
                </c:pt>
                <c:pt idx="17">
                  <c:v>1.1900000000000001E-2</c:v>
                </c:pt>
                <c:pt idx="18">
                  <c:v>1.23E-2</c:v>
                </c:pt>
                <c:pt idx="19">
                  <c:v>1.32E-2</c:v>
                </c:pt>
                <c:pt idx="20">
                  <c:v>1.7399999999999999E-2</c:v>
                </c:pt>
                <c:pt idx="21">
                  <c:v>2.46E-2</c:v>
                </c:pt>
                <c:pt idx="22">
                  <c:v>2.5100000000000001E-2</c:v>
                </c:pt>
                <c:pt idx="23">
                  <c:v>2.7199999999999998E-2</c:v>
                </c:pt>
                <c:pt idx="24">
                  <c:v>3.9100000000000003E-2</c:v>
                </c:pt>
                <c:pt idx="25">
                  <c:v>3.5700000000000003E-2</c:v>
                </c:pt>
                <c:pt idx="26">
                  <c:v>4.9700000000000001E-2</c:v>
                </c:pt>
                <c:pt idx="27">
                  <c:v>0.11890000000000001</c:v>
                </c:pt>
                <c:pt idx="28">
                  <c:v>0.49490000000000001</c:v>
                </c:pt>
              </c:numCache>
            </c:numRef>
          </c:val>
          <c:extLst>
            <c:ext xmlns:c16="http://schemas.microsoft.com/office/drawing/2014/chart" uri="{C3380CC4-5D6E-409C-BE32-E72D297353CC}">
              <c16:uniqueId val="{00000000-3693-4348-B304-30529E0CB687}"/>
            </c:ext>
          </c:extLst>
        </c:ser>
        <c:dLbls>
          <c:showLegendKey val="0"/>
          <c:showVal val="1"/>
          <c:showCatName val="0"/>
          <c:showSerName val="0"/>
          <c:showPercent val="0"/>
          <c:showBubbleSize val="0"/>
        </c:dLbls>
        <c:gapWidth val="75"/>
        <c:axId val="380884671"/>
        <c:axId val="380886111"/>
      </c:barChart>
      <c:catAx>
        <c:axId val="38088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380886111"/>
        <c:crossesAt val="0"/>
        <c:auto val="1"/>
        <c:lblAlgn val="ctr"/>
        <c:lblOffset val="100"/>
        <c:noMultiLvlLbl val="0"/>
      </c:catAx>
      <c:valAx>
        <c:axId val="380886111"/>
        <c:scaling>
          <c:orientation val="minMax"/>
        </c:scaling>
        <c:delete val="1"/>
        <c:axPos val="b"/>
        <c:numFmt formatCode="0%" sourceLinked="0"/>
        <c:majorTickMark val="none"/>
        <c:minorTickMark val="none"/>
        <c:tickLblPos val="nextTo"/>
        <c:crossAx val="38088467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58215079918567"/>
          <c:y val="0.10479683839633237"/>
          <c:w val="0.72831935095182332"/>
          <c:h val="0.786792639124703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bg2">
                  <a:lumMod val="25000"/>
                </a:schemeClr>
              </a:solidFill>
              <a:ln>
                <a:noFill/>
              </a:ln>
              <a:effectLst/>
              <a:sp3d/>
            </c:spPr>
            <c:extLst>
              <c:ext xmlns:c16="http://schemas.microsoft.com/office/drawing/2014/chart" uri="{C3380CC4-5D6E-409C-BE32-E72D297353CC}">
                <c16:uniqueId val="{00000001-A1D2-417D-ABA1-8B2696C1E64E}"/>
              </c:ext>
            </c:extLst>
          </c:dPt>
          <c:dPt>
            <c:idx val="1"/>
            <c:invertIfNegative val="0"/>
            <c:bubble3D val="0"/>
            <c:spPr>
              <a:solidFill>
                <a:srgbClr val="C00000"/>
              </a:solidFill>
              <a:ln>
                <a:noFill/>
              </a:ln>
              <a:effectLst/>
              <a:sp3d/>
            </c:spPr>
            <c:extLst>
              <c:ext xmlns:c16="http://schemas.microsoft.com/office/drawing/2014/chart" uri="{C3380CC4-5D6E-409C-BE32-E72D297353CC}">
                <c16:uniqueId val="{00000003-A1D2-417D-ABA1-8B2696C1E64E}"/>
              </c:ext>
            </c:extLst>
          </c:dPt>
          <c:dPt>
            <c:idx val="2"/>
            <c:invertIfNegative val="0"/>
            <c:bubble3D val="0"/>
            <c:spPr>
              <a:solidFill>
                <a:srgbClr val="FFFF00"/>
              </a:solidFill>
              <a:ln>
                <a:noFill/>
              </a:ln>
              <a:effectLst/>
              <a:sp3d/>
            </c:spPr>
            <c:extLst>
              <c:ext xmlns:c16="http://schemas.microsoft.com/office/drawing/2014/chart" uri="{C3380CC4-5D6E-409C-BE32-E72D297353CC}">
                <c16:uniqueId val="{00000005-A1D2-417D-ABA1-8B2696C1E64E}"/>
              </c:ext>
            </c:extLst>
          </c:dPt>
          <c:dPt>
            <c:idx val="3"/>
            <c:invertIfNegative val="0"/>
            <c:bubble3D val="0"/>
            <c:spPr>
              <a:solidFill>
                <a:srgbClr val="00B0F0"/>
              </a:solidFill>
              <a:ln>
                <a:noFill/>
              </a:ln>
              <a:effectLst/>
              <a:sp3d/>
            </c:spPr>
            <c:extLst>
              <c:ext xmlns:c16="http://schemas.microsoft.com/office/drawing/2014/chart" uri="{C3380CC4-5D6E-409C-BE32-E72D297353CC}">
                <c16:uniqueId val="{00000007-A1D2-417D-ABA1-8B2696C1E64E}"/>
              </c:ext>
            </c:extLst>
          </c:dPt>
          <c:dPt>
            <c:idx val="4"/>
            <c:invertIfNegative val="0"/>
            <c:bubble3D val="0"/>
            <c:spPr>
              <a:solidFill>
                <a:srgbClr val="7030A0"/>
              </a:solidFill>
              <a:ln>
                <a:noFill/>
              </a:ln>
              <a:effectLst/>
              <a:sp3d/>
            </c:spPr>
            <c:extLst>
              <c:ext xmlns:c16="http://schemas.microsoft.com/office/drawing/2014/chart" uri="{C3380CC4-5D6E-409C-BE32-E72D297353CC}">
                <c16:uniqueId val="{00000009-A1D2-417D-ABA1-8B2696C1E64E}"/>
              </c:ext>
            </c:extLst>
          </c:dPt>
          <c:dPt>
            <c:idx val="5"/>
            <c:invertIfNegative val="0"/>
            <c:bubble3D val="0"/>
            <c:spPr>
              <a:solidFill>
                <a:srgbClr val="92D050"/>
              </a:solidFill>
              <a:ln>
                <a:noFill/>
              </a:ln>
              <a:effectLst/>
              <a:sp3d/>
            </c:spPr>
            <c:extLst>
              <c:ext xmlns:c16="http://schemas.microsoft.com/office/drawing/2014/chart" uri="{C3380CC4-5D6E-409C-BE32-E72D297353CC}">
                <c16:uniqueId val="{0000000B-A1D2-417D-ABA1-8B2696C1E64E}"/>
              </c:ext>
            </c:extLst>
          </c:dPt>
          <c:dLbls>
            <c:dLbl>
              <c:idx val="6"/>
              <c:layout>
                <c:manualLayout>
                  <c:x val="-0.12663143857854989"/>
                  <c:y val="-3.613684082632150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FF00"/>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1D2-417D-ABA1-8B2696C1E6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caracterización'!$B$115:$B$121</c:f>
              <c:strCache>
                <c:ptCount val="7"/>
                <c:pt idx="0">
                  <c:v>Redes sociales</c:v>
                </c:pt>
                <c:pt idx="1">
                  <c:v>Carta</c:v>
                </c:pt>
                <c:pt idx="2">
                  <c:v>Página web</c:v>
                </c:pt>
                <c:pt idx="3">
                  <c:v>Atención presencial</c:v>
                </c:pt>
                <c:pt idx="4">
                  <c:v>Chat</c:v>
                </c:pt>
                <c:pt idx="5">
                  <c:v>Atención telefónica</c:v>
                </c:pt>
                <c:pt idx="6">
                  <c:v>Correo electrónico</c:v>
                </c:pt>
              </c:strCache>
            </c:strRef>
          </c:cat>
          <c:val>
            <c:numRef>
              <c:f>'Gráficas caracterización'!$C$115:$C$121</c:f>
              <c:numCache>
                <c:formatCode>0.00%</c:formatCode>
                <c:ptCount val="7"/>
                <c:pt idx="0">
                  <c:v>4.4999999999999997E-3</c:v>
                </c:pt>
                <c:pt idx="1">
                  <c:v>8.3000000000000001E-3</c:v>
                </c:pt>
                <c:pt idx="2">
                  <c:v>1.43E-2</c:v>
                </c:pt>
                <c:pt idx="3">
                  <c:v>4.02E-2</c:v>
                </c:pt>
                <c:pt idx="4">
                  <c:v>0.129</c:v>
                </c:pt>
                <c:pt idx="5">
                  <c:v>0.27089999999999997</c:v>
                </c:pt>
                <c:pt idx="6">
                  <c:v>0.53280000000000005</c:v>
                </c:pt>
              </c:numCache>
            </c:numRef>
          </c:val>
          <c:extLst>
            <c:ext xmlns:c16="http://schemas.microsoft.com/office/drawing/2014/chart" uri="{C3380CC4-5D6E-409C-BE32-E72D297353CC}">
              <c16:uniqueId val="{0000000C-A1D2-417D-ABA1-8B2696C1E64E}"/>
            </c:ext>
          </c:extLst>
        </c:ser>
        <c:dLbls>
          <c:showLegendKey val="0"/>
          <c:showVal val="1"/>
          <c:showCatName val="0"/>
          <c:showSerName val="0"/>
          <c:showPercent val="0"/>
          <c:showBubbleSize val="0"/>
        </c:dLbls>
        <c:gapWidth val="279"/>
        <c:axId val="1725015487"/>
        <c:axId val="1725017407"/>
      </c:barChart>
      <c:catAx>
        <c:axId val="172501548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Verdana" panose="020B0604030504040204" pitchFamily="34" charset="0"/>
                <a:cs typeface="+mn-cs"/>
              </a:defRPr>
            </a:pPr>
            <a:endParaRPr lang="es-CO"/>
          </a:p>
        </c:txPr>
        <c:crossAx val="1725017407"/>
        <c:crosses val="autoZero"/>
        <c:auto val="1"/>
        <c:lblAlgn val="ctr"/>
        <c:lblOffset val="100"/>
        <c:noMultiLvlLbl val="0"/>
      </c:catAx>
      <c:valAx>
        <c:axId val="1725017407"/>
        <c:scaling>
          <c:orientation val="minMax"/>
        </c:scaling>
        <c:delete val="1"/>
        <c:axPos val="b"/>
        <c:numFmt formatCode="0%" sourceLinked="0"/>
        <c:majorTickMark val="none"/>
        <c:minorTickMark val="none"/>
        <c:tickLblPos val="nextTo"/>
        <c:crossAx val="1725015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E371E-150C-4D88-B648-430FE9CB3132}" type="doc">
      <dgm:prSet loTypeId="urn:microsoft.com/office/officeart/2008/layout/VerticalCurvedList" loCatId="list" qsTypeId="urn:microsoft.com/office/officeart/2005/8/quickstyle/simple5" qsCatId="simple" csTypeId="urn:microsoft.com/office/officeart/2005/8/colors/accent3_4" csCatId="accent3" phldr="1"/>
      <dgm:spPr/>
      <dgm:t>
        <a:bodyPr/>
        <a:lstStyle/>
        <a:p>
          <a:endParaRPr lang="es-CO"/>
        </a:p>
      </dgm:t>
    </dgm:pt>
    <dgm:pt modelId="{F017EB03-E549-4C93-80AF-152BB9EA3645}">
      <dgm:prSet phldrT="[Texto]"/>
      <dgm:spPr>
        <a:solidFill>
          <a:srgbClr val="FFA224"/>
        </a:solidFill>
      </dgm:spPr>
      <dgm:t>
        <a:bodyPr/>
        <a:lstStyle/>
        <a:p>
          <a:r>
            <a:rPr lang="es-CO"/>
            <a:t>Ciudadanía</a:t>
          </a:r>
        </a:p>
      </dgm:t>
    </dgm:pt>
    <dgm:pt modelId="{4F4B38E1-84CF-4465-9C63-325B3D3835C3}" type="parTrans" cxnId="{F109317D-9652-4D06-AA4B-71BB12F204BF}">
      <dgm:prSet/>
      <dgm:spPr/>
      <dgm:t>
        <a:bodyPr/>
        <a:lstStyle/>
        <a:p>
          <a:endParaRPr lang="es-CO"/>
        </a:p>
      </dgm:t>
    </dgm:pt>
    <dgm:pt modelId="{104E9C3D-AB49-4A9E-9673-8060292781D1}" type="sibTrans" cxnId="{F109317D-9652-4D06-AA4B-71BB12F204BF}">
      <dgm:prSet/>
      <dgm:spPr/>
      <dgm:t>
        <a:bodyPr/>
        <a:lstStyle/>
        <a:p>
          <a:endParaRPr lang="es-CO"/>
        </a:p>
      </dgm:t>
    </dgm:pt>
    <dgm:pt modelId="{3DA970F9-709E-4836-BF66-CD87B0D1E62B}">
      <dgm:prSet phldrT="[Texto]"/>
      <dgm:spPr>
        <a:solidFill>
          <a:srgbClr val="5B9BD5"/>
        </a:solidFill>
      </dgm:spPr>
      <dgm:t>
        <a:bodyPr/>
        <a:lstStyle/>
        <a:p>
          <a:pPr>
            <a:buClr>
              <a:srgbClr val="0073AE"/>
            </a:buClr>
          </a:pPr>
          <a:r>
            <a:rPr lang="es-CO">
              <a:latin typeface="Myriad Pro" panose="020B0503030403020204" pitchFamily="34" charset="0"/>
            </a:rPr>
            <a:t>Depositantes de las entidades inscritas </a:t>
          </a:r>
          <a:endParaRPr lang="es-CO"/>
        </a:p>
      </dgm:t>
    </dgm:pt>
    <dgm:pt modelId="{DD9F4EB4-3B66-4429-BBB2-ADAE6C6CB5F6}" type="parTrans" cxnId="{323067FF-5051-42D0-AB74-EB6CEB9F89A6}">
      <dgm:prSet/>
      <dgm:spPr/>
      <dgm:t>
        <a:bodyPr/>
        <a:lstStyle/>
        <a:p>
          <a:endParaRPr lang="es-CO"/>
        </a:p>
      </dgm:t>
    </dgm:pt>
    <dgm:pt modelId="{BCADAE5D-A1B3-413B-B0AF-20041244EC57}" type="sibTrans" cxnId="{323067FF-5051-42D0-AB74-EB6CEB9F89A6}">
      <dgm:prSet/>
      <dgm:spPr/>
      <dgm:t>
        <a:bodyPr/>
        <a:lstStyle/>
        <a:p>
          <a:endParaRPr lang="es-CO"/>
        </a:p>
      </dgm:t>
    </dgm:pt>
    <dgm:pt modelId="{ADEE1E43-55EC-49EF-971D-0B3DB653E07A}">
      <dgm:prSet phldrT="[Texto]"/>
      <dgm:spPr>
        <a:solidFill>
          <a:srgbClr val="901440"/>
        </a:solidFill>
      </dgm:spPr>
      <dgm:t>
        <a:bodyPr/>
        <a:lstStyle/>
        <a:p>
          <a:pPr>
            <a:buClr>
              <a:srgbClr val="0073AE"/>
            </a:buClr>
          </a:pPr>
          <a:r>
            <a:rPr lang="es-CO">
              <a:latin typeface="Myriad Pro" panose="020B0503030403020204" pitchFamily="34" charset="0"/>
            </a:rPr>
            <a:t>Entidades financieras</a:t>
          </a:r>
          <a:endParaRPr lang="es-CO"/>
        </a:p>
      </dgm:t>
    </dgm:pt>
    <dgm:pt modelId="{17079D1C-A96C-4E16-8654-46B02032B52F}" type="parTrans" cxnId="{915FEDEF-4A17-48E2-8BA5-309397E95180}">
      <dgm:prSet/>
      <dgm:spPr/>
      <dgm:t>
        <a:bodyPr/>
        <a:lstStyle/>
        <a:p>
          <a:endParaRPr lang="es-CO"/>
        </a:p>
      </dgm:t>
    </dgm:pt>
    <dgm:pt modelId="{B73666FD-049E-433E-9691-358ED7B6ED24}" type="sibTrans" cxnId="{915FEDEF-4A17-48E2-8BA5-309397E95180}">
      <dgm:prSet/>
      <dgm:spPr/>
      <dgm:t>
        <a:bodyPr/>
        <a:lstStyle/>
        <a:p>
          <a:endParaRPr lang="es-CO"/>
        </a:p>
      </dgm:t>
    </dgm:pt>
    <dgm:pt modelId="{38AE3097-6645-4E8B-8F1A-0DC9AE94FECB}">
      <dgm:prSet phldrT="[Texto]"/>
      <dgm:spPr>
        <a:solidFill>
          <a:srgbClr val="41678C"/>
        </a:solidFill>
      </dgm:spPr>
      <dgm:t>
        <a:bodyPr/>
        <a:lstStyle/>
        <a:p>
          <a:pPr>
            <a:buClr>
              <a:srgbClr val="0073AE"/>
            </a:buClr>
          </a:pPr>
          <a:r>
            <a:rPr lang="es-CO">
              <a:latin typeface="Myriad Pro" panose="020B0503030403020204" pitchFamily="34" charset="0"/>
            </a:rPr>
            <a:t>Entidades de supervisión, vigilancia y control</a:t>
          </a:r>
          <a:endParaRPr lang="es-CO"/>
        </a:p>
      </dgm:t>
    </dgm:pt>
    <dgm:pt modelId="{9C3756A4-B816-45B5-BD91-E310CFF231AF}" type="parTrans" cxnId="{16C61572-302D-44B2-AA0C-E70A503AAFA7}">
      <dgm:prSet/>
      <dgm:spPr/>
      <dgm:t>
        <a:bodyPr/>
        <a:lstStyle/>
        <a:p>
          <a:endParaRPr lang="es-CO"/>
        </a:p>
      </dgm:t>
    </dgm:pt>
    <dgm:pt modelId="{6A6E4794-E14D-4548-9988-1C838EF6E3D3}" type="sibTrans" cxnId="{16C61572-302D-44B2-AA0C-E70A503AAFA7}">
      <dgm:prSet/>
      <dgm:spPr/>
      <dgm:t>
        <a:bodyPr/>
        <a:lstStyle/>
        <a:p>
          <a:endParaRPr lang="es-CO"/>
        </a:p>
      </dgm:t>
    </dgm:pt>
    <dgm:pt modelId="{3556D46A-4908-431F-B3EF-C25056D5686D}">
      <dgm:prSet phldrT="[Texto]"/>
      <dgm:spPr>
        <a:solidFill>
          <a:srgbClr val="7030A0"/>
        </a:solidFill>
      </dgm:spPr>
      <dgm:t>
        <a:bodyPr/>
        <a:lstStyle/>
        <a:p>
          <a:pPr>
            <a:buClr>
              <a:srgbClr val="0073AE"/>
            </a:buClr>
          </a:pPr>
          <a:r>
            <a:rPr lang="es-CO">
              <a:latin typeface="Myriad Pro" panose="020B0503030403020204" pitchFamily="34" charset="0"/>
            </a:rPr>
            <a:t>Miembros de la Red de Seguridad del Sistema Financiero Colombiano – RSSF</a:t>
          </a:r>
          <a:endParaRPr lang="es-CO"/>
        </a:p>
      </dgm:t>
    </dgm:pt>
    <dgm:pt modelId="{75C4D52D-BD21-4CF7-9F10-D1068BE99A8B}" type="parTrans" cxnId="{829F73A0-A4AA-4FD5-9BBD-5D70FED5BB9E}">
      <dgm:prSet/>
      <dgm:spPr/>
      <dgm:t>
        <a:bodyPr/>
        <a:lstStyle/>
        <a:p>
          <a:endParaRPr lang="es-CO"/>
        </a:p>
      </dgm:t>
    </dgm:pt>
    <dgm:pt modelId="{BA3436CD-5B16-4431-9B97-1575A42016FC}" type="sibTrans" cxnId="{829F73A0-A4AA-4FD5-9BBD-5D70FED5BB9E}">
      <dgm:prSet/>
      <dgm:spPr/>
      <dgm:t>
        <a:bodyPr/>
        <a:lstStyle/>
        <a:p>
          <a:endParaRPr lang="es-CO"/>
        </a:p>
      </dgm:t>
    </dgm:pt>
    <dgm:pt modelId="{23B32165-7C63-4AC7-931C-13FE0EED2E33}" type="pres">
      <dgm:prSet presAssocID="{DC7E371E-150C-4D88-B648-430FE9CB3132}" presName="Name0" presStyleCnt="0">
        <dgm:presLayoutVars>
          <dgm:chMax val="7"/>
          <dgm:chPref val="7"/>
          <dgm:dir/>
        </dgm:presLayoutVars>
      </dgm:prSet>
      <dgm:spPr/>
    </dgm:pt>
    <dgm:pt modelId="{96CA555E-B6CB-45C4-B2D9-B5C519C3E27E}" type="pres">
      <dgm:prSet presAssocID="{DC7E371E-150C-4D88-B648-430FE9CB3132}" presName="Name1" presStyleCnt="0"/>
      <dgm:spPr/>
    </dgm:pt>
    <dgm:pt modelId="{D368EA85-2D22-4107-8329-9A451AF12A34}" type="pres">
      <dgm:prSet presAssocID="{DC7E371E-150C-4D88-B648-430FE9CB3132}" presName="cycle" presStyleCnt="0"/>
      <dgm:spPr/>
    </dgm:pt>
    <dgm:pt modelId="{CEFCB9E3-130B-4916-A8E2-F0702CF41D0A}" type="pres">
      <dgm:prSet presAssocID="{DC7E371E-150C-4D88-B648-430FE9CB3132}" presName="srcNode" presStyleLbl="node1" presStyleIdx="0" presStyleCnt="5"/>
      <dgm:spPr/>
    </dgm:pt>
    <dgm:pt modelId="{C9E32C3A-8773-4240-9903-7C53BB990CD4}" type="pres">
      <dgm:prSet presAssocID="{DC7E371E-150C-4D88-B648-430FE9CB3132}" presName="conn" presStyleLbl="parChTrans1D2" presStyleIdx="0" presStyleCnt="1"/>
      <dgm:spPr/>
    </dgm:pt>
    <dgm:pt modelId="{AB2A2F3E-F311-4C79-9F7B-7917FF69A4B7}" type="pres">
      <dgm:prSet presAssocID="{DC7E371E-150C-4D88-B648-430FE9CB3132}" presName="extraNode" presStyleLbl="node1" presStyleIdx="0" presStyleCnt="5"/>
      <dgm:spPr/>
    </dgm:pt>
    <dgm:pt modelId="{CD9A4F73-91F3-4BDB-9365-3139A5FDC69E}" type="pres">
      <dgm:prSet presAssocID="{DC7E371E-150C-4D88-B648-430FE9CB3132}" presName="dstNode" presStyleLbl="node1" presStyleIdx="0" presStyleCnt="5"/>
      <dgm:spPr/>
    </dgm:pt>
    <dgm:pt modelId="{3CE1595E-967F-4CC1-8D36-9379A5BBDDB3}" type="pres">
      <dgm:prSet presAssocID="{F017EB03-E549-4C93-80AF-152BB9EA3645}" presName="text_1" presStyleLbl="node1" presStyleIdx="0" presStyleCnt="5">
        <dgm:presLayoutVars>
          <dgm:bulletEnabled val="1"/>
        </dgm:presLayoutVars>
      </dgm:prSet>
      <dgm:spPr/>
    </dgm:pt>
    <dgm:pt modelId="{11E6A966-B6EB-4168-9F4B-A9BD7830C485}" type="pres">
      <dgm:prSet presAssocID="{F017EB03-E549-4C93-80AF-152BB9EA3645}" presName="accent_1" presStyleCnt="0"/>
      <dgm:spPr/>
    </dgm:pt>
    <dgm:pt modelId="{262B20BD-4D97-482B-893C-2F129949012D}" type="pres">
      <dgm:prSet presAssocID="{F017EB03-E549-4C93-80AF-152BB9EA3645}" presName="accentRepeatNode" presStyleLbl="solidFgAcc1" presStyleIdx="0" presStyleCnt="5"/>
      <dgm:spPr/>
    </dgm:pt>
    <dgm:pt modelId="{FB176FF9-5BF9-4C49-83A5-725F71C4B30E}" type="pres">
      <dgm:prSet presAssocID="{3DA970F9-709E-4836-BF66-CD87B0D1E62B}" presName="text_2" presStyleLbl="node1" presStyleIdx="1" presStyleCnt="5">
        <dgm:presLayoutVars>
          <dgm:bulletEnabled val="1"/>
        </dgm:presLayoutVars>
      </dgm:prSet>
      <dgm:spPr/>
    </dgm:pt>
    <dgm:pt modelId="{353E1B99-CB6A-4AAA-A522-C1B13A4FBEF0}" type="pres">
      <dgm:prSet presAssocID="{3DA970F9-709E-4836-BF66-CD87B0D1E62B}" presName="accent_2" presStyleCnt="0"/>
      <dgm:spPr/>
    </dgm:pt>
    <dgm:pt modelId="{B2BE6C8E-DCC7-4E00-9849-2F116F807CB9}" type="pres">
      <dgm:prSet presAssocID="{3DA970F9-709E-4836-BF66-CD87B0D1E62B}" presName="accentRepeatNode" presStyleLbl="solidFgAcc1" presStyleIdx="1" presStyleCnt="5"/>
      <dgm:spPr/>
    </dgm:pt>
    <dgm:pt modelId="{5C59FAB1-75E4-45CB-A540-1E799B64F99B}" type="pres">
      <dgm:prSet presAssocID="{ADEE1E43-55EC-49EF-971D-0B3DB653E07A}" presName="text_3" presStyleLbl="node1" presStyleIdx="2" presStyleCnt="5">
        <dgm:presLayoutVars>
          <dgm:bulletEnabled val="1"/>
        </dgm:presLayoutVars>
      </dgm:prSet>
      <dgm:spPr/>
    </dgm:pt>
    <dgm:pt modelId="{A4CC6669-EA0E-4C3F-8979-AC585E8B481D}" type="pres">
      <dgm:prSet presAssocID="{ADEE1E43-55EC-49EF-971D-0B3DB653E07A}" presName="accent_3" presStyleCnt="0"/>
      <dgm:spPr/>
    </dgm:pt>
    <dgm:pt modelId="{CB1A3E99-F116-4CF4-AFC5-61D90CBB8131}" type="pres">
      <dgm:prSet presAssocID="{ADEE1E43-55EC-49EF-971D-0B3DB653E07A}" presName="accentRepeatNode" presStyleLbl="solidFgAcc1" presStyleIdx="2" presStyleCnt="5"/>
      <dgm:spPr/>
    </dgm:pt>
    <dgm:pt modelId="{B9D5EF64-BDC6-4814-B8AE-0D3F3C4B1082}" type="pres">
      <dgm:prSet presAssocID="{38AE3097-6645-4E8B-8F1A-0DC9AE94FECB}" presName="text_4" presStyleLbl="node1" presStyleIdx="3" presStyleCnt="5">
        <dgm:presLayoutVars>
          <dgm:bulletEnabled val="1"/>
        </dgm:presLayoutVars>
      </dgm:prSet>
      <dgm:spPr/>
    </dgm:pt>
    <dgm:pt modelId="{5ACAD219-CE71-4817-BE11-533E0B283A1D}" type="pres">
      <dgm:prSet presAssocID="{38AE3097-6645-4E8B-8F1A-0DC9AE94FECB}" presName="accent_4" presStyleCnt="0"/>
      <dgm:spPr/>
    </dgm:pt>
    <dgm:pt modelId="{A3D10560-3A8C-4D05-B203-B9211254654B}" type="pres">
      <dgm:prSet presAssocID="{38AE3097-6645-4E8B-8F1A-0DC9AE94FECB}" presName="accentRepeatNode" presStyleLbl="solidFgAcc1" presStyleIdx="3" presStyleCnt="5"/>
      <dgm:spPr/>
    </dgm:pt>
    <dgm:pt modelId="{C8CE94DB-F51F-4501-9CB0-898733F937BB}" type="pres">
      <dgm:prSet presAssocID="{3556D46A-4908-431F-B3EF-C25056D5686D}" presName="text_5" presStyleLbl="node1" presStyleIdx="4" presStyleCnt="5">
        <dgm:presLayoutVars>
          <dgm:bulletEnabled val="1"/>
        </dgm:presLayoutVars>
      </dgm:prSet>
      <dgm:spPr/>
    </dgm:pt>
    <dgm:pt modelId="{61C7DA2F-CC4E-45FE-A313-4629C8EFC98B}" type="pres">
      <dgm:prSet presAssocID="{3556D46A-4908-431F-B3EF-C25056D5686D}" presName="accent_5" presStyleCnt="0"/>
      <dgm:spPr/>
    </dgm:pt>
    <dgm:pt modelId="{D1F2E164-C9CB-4E7D-B461-562892834529}" type="pres">
      <dgm:prSet presAssocID="{3556D46A-4908-431F-B3EF-C25056D5686D}" presName="accentRepeatNode" presStyleLbl="solidFgAcc1" presStyleIdx="4" presStyleCnt="5"/>
      <dgm:spPr/>
    </dgm:pt>
  </dgm:ptLst>
  <dgm:cxnLst>
    <dgm:cxn modelId="{55A8CA13-6DA1-41A5-B2EA-FE80CC0261FE}" type="presOf" srcId="{DC7E371E-150C-4D88-B648-430FE9CB3132}" destId="{23B32165-7C63-4AC7-931C-13FE0EED2E33}" srcOrd="0" destOrd="0" presId="urn:microsoft.com/office/officeart/2008/layout/VerticalCurvedList"/>
    <dgm:cxn modelId="{B3D72E26-DD6A-448C-BB51-5852D61FDDA8}" type="presOf" srcId="{ADEE1E43-55EC-49EF-971D-0B3DB653E07A}" destId="{5C59FAB1-75E4-45CB-A540-1E799B64F99B}" srcOrd="0" destOrd="0" presId="urn:microsoft.com/office/officeart/2008/layout/VerticalCurvedList"/>
    <dgm:cxn modelId="{FFB10972-C8A7-4D83-826A-9EFA95C1CE83}" type="presOf" srcId="{3556D46A-4908-431F-B3EF-C25056D5686D}" destId="{C8CE94DB-F51F-4501-9CB0-898733F937BB}" srcOrd="0" destOrd="0" presId="urn:microsoft.com/office/officeart/2008/layout/VerticalCurvedList"/>
    <dgm:cxn modelId="{16C61572-302D-44B2-AA0C-E70A503AAFA7}" srcId="{DC7E371E-150C-4D88-B648-430FE9CB3132}" destId="{38AE3097-6645-4E8B-8F1A-0DC9AE94FECB}" srcOrd="3" destOrd="0" parTransId="{9C3756A4-B816-45B5-BD91-E310CFF231AF}" sibTransId="{6A6E4794-E14D-4548-9988-1C838EF6E3D3}"/>
    <dgm:cxn modelId="{32FABE7B-F862-4E3B-A6CA-077BE67A7EAD}" type="presOf" srcId="{104E9C3D-AB49-4A9E-9673-8060292781D1}" destId="{C9E32C3A-8773-4240-9903-7C53BB990CD4}" srcOrd="0" destOrd="0" presId="urn:microsoft.com/office/officeart/2008/layout/VerticalCurvedList"/>
    <dgm:cxn modelId="{F109317D-9652-4D06-AA4B-71BB12F204BF}" srcId="{DC7E371E-150C-4D88-B648-430FE9CB3132}" destId="{F017EB03-E549-4C93-80AF-152BB9EA3645}" srcOrd="0" destOrd="0" parTransId="{4F4B38E1-84CF-4465-9C63-325B3D3835C3}" sibTransId="{104E9C3D-AB49-4A9E-9673-8060292781D1}"/>
    <dgm:cxn modelId="{E062A27D-C8E5-4F58-BFF8-BBF059EC0ECA}" type="presOf" srcId="{3DA970F9-709E-4836-BF66-CD87B0D1E62B}" destId="{FB176FF9-5BF9-4C49-83A5-725F71C4B30E}" srcOrd="0" destOrd="0" presId="urn:microsoft.com/office/officeart/2008/layout/VerticalCurvedList"/>
    <dgm:cxn modelId="{829F73A0-A4AA-4FD5-9BBD-5D70FED5BB9E}" srcId="{DC7E371E-150C-4D88-B648-430FE9CB3132}" destId="{3556D46A-4908-431F-B3EF-C25056D5686D}" srcOrd="4" destOrd="0" parTransId="{75C4D52D-BD21-4CF7-9F10-D1068BE99A8B}" sibTransId="{BA3436CD-5B16-4431-9B97-1575A42016FC}"/>
    <dgm:cxn modelId="{0A5B05BF-E3B2-4543-B3D4-D7DAAB4F45B0}" type="presOf" srcId="{38AE3097-6645-4E8B-8F1A-0DC9AE94FECB}" destId="{B9D5EF64-BDC6-4814-B8AE-0D3F3C4B1082}" srcOrd="0" destOrd="0" presId="urn:microsoft.com/office/officeart/2008/layout/VerticalCurvedList"/>
    <dgm:cxn modelId="{705AD9C0-7BCA-4AE1-96F5-5033AF02AB24}" type="presOf" srcId="{F017EB03-E549-4C93-80AF-152BB9EA3645}" destId="{3CE1595E-967F-4CC1-8D36-9379A5BBDDB3}" srcOrd="0" destOrd="0" presId="urn:microsoft.com/office/officeart/2008/layout/VerticalCurvedList"/>
    <dgm:cxn modelId="{915FEDEF-4A17-48E2-8BA5-309397E95180}" srcId="{DC7E371E-150C-4D88-B648-430FE9CB3132}" destId="{ADEE1E43-55EC-49EF-971D-0B3DB653E07A}" srcOrd="2" destOrd="0" parTransId="{17079D1C-A96C-4E16-8654-46B02032B52F}" sibTransId="{B73666FD-049E-433E-9691-358ED7B6ED24}"/>
    <dgm:cxn modelId="{323067FF-5051-42D0-AB74-EB6CEB9F89A6}" srcId="{DC7E371E-150C-4D88-B648-430FE9CB3132}" destId="{3DA970F9-709E-4836-BF66-CD87B0D1E62B}" srcOrd="1" destOrd="0" parTransId="{DD9F4EB4-3B66-4429-BBB2-ADAE6C6CB5F6}" sibTransId="{BCADAE5D-A1B3-413B-B0AF-20041244EC57}"/>
    <dgm:cxn modelId="{F005823B-DA93-4101-818D-1B8FDBA96304}" type="presParOf" srcId="{23B32165-7C63-4AC7-931C-13FE0EED2E33}" destId="{96CA555E-B6CB-45C4-B2D9-B5C519C3E27E}" srcOrd="0" destOrd="0" presId="urn:microsoft.com/office/officeart/2008/layout/VerticalCurvedList"/>
    <dgm:cxn modelId="{B2FCD74A-425B-4E14-8D60-64C9AE46FE3F}" type="presParOf" srcId="{96CA555E-B6CB-45C4-B2D9-B5C519C3E27E}" destId="{D368EA85-2D22-4107-8329-9A451AF12A34}" srcOrd="0" destOrd="0" presId="urn:microsoft.com/office/officeart/2008/layout/VerticalCurvedList"/>
    <dgm:cxn modelId="{24BCEBBB-C9FF-44A8-AD25-89E90BE5A689}" type="presParOf" srcId="{D368EA85-2D22-4107-8329-9A451AF12A34}" destId="{CEFCB9E3-130B-4916-A8E2-F0702CF41D0A}" srcOrd="0" destOrd="0" presId="urn:microsoft.com/office/officeart/2008/layout/VerticalCurvedList"/>
    <dgm:cxn modelId="{2920F19F-FDB0-484F-8DD2-8A1F1C870564}" type="presParOf" srcId="{D368EA85-2D22-4107-8329-9A451AF12A34}" destId="{C9E32C3A-8773-4240-9903-7C53BB990CD4}" srcOrd="1" destOrd="0" presId="urn:microsoft.com/office/officeart/2008/layout/VerticalCurvedList"/>
    <dgm:cxn modelId="{4FDEE568-E61D-4FBB-AA51-F27662A1EC9F}" type="presParOf" srcId="{D368EA85-2D22-4107-8329-9A451AF12A34}" destId="{AB2A2F3E-F311-4C79-9F7B-7917FF69A4B7}" srcOrd="2" destOrd="0" presId="urn:microsoft.com/office/officeart/2008/layout/VerticalCurvedList"/>
    <dgm:cxn modelId="{F23754B9-07E1-4FD2-A27F-D92CF18EDB30}" type="presParOf" srcId="{D368EA85-2D22-4107-8329-9A451AF12A34}" destId="{CD9A4F73-91F3-4BDB-9365-3139A5FDC69E}" srcOrd="3" destOrd="0" presId="urn:microsoft.com/office/officeart/2008/layout/VerticalCurvedList"/>
    <dgm:cxn modelId="{E4B3C811-C7B9-4394-A774-F864A74440E2}" type="presParOf" srcId="{96CA555E-B6CB-45C4-B2D9-B5C519C3E27E}" destId="{3CE1595E-967F-4CC1-8D36-9379A5BBDDB3}" srcOrd="1" destOrd="0" presId="urn:microsoft.com/office/officeart/2008/layout/VerticalCurvedList"/>
    <dgm:cxn modelId="{91246416-76D9-4042-8393-D5734263F776}" type="presParOf" srcId="{96CA555E-B6CB-45C4-B2D9-B5C519C3E27E}" destId="{11E6A966-B6EB-4168-9F4B-A9BD7830C485}" srcOrd="2" destOrd="0" presId="urn:microsoft.com/office/officeart/2008/layout/VerticalCurvedList"/>
    <dgm:cxn modelId="{121E2B01-8E17-4361-9ECE-2AE54A1721BF}" type="presParOf" srcId="{11E6A966-B6EB-4168-9F4B-A9BD7830C485}" destId="{262B20BD-4D97-482B-893C-2F129949012D}" srcOrd="0" destOrd="0" presId="urn:microsoft.com/office/officeart/2008/layout/VerticalCurvedList"/>
    <dgm:cxn modelId="{5759E324-6F67-4733-9DB8-FC90AAE5EA3C}" type="presParOf" srcId="{96CA555E-B6CB-45C4-B2D9-B5C519C3E27E}" destId="{FB176FF9-5BF9-4C49-83A5-725F71C4B30E}" srcOrd="3" destOrd="0" presId="urn:microsoft.com/office/officeart/2008/layout/VerticalCurvedList"/>
    <dgm:cxn modelId="{7CD1CFB3-F534-4A58-BB92-F573B8BB7A94}" type="presParOf" srcId="{96CA555E-B6CB-45C4-B2D9-B5C519C3E27E}" destId="{353E1B99-CB6A-4AAA-A522-C1B13A4FBEF0}" srcOrd="4" destOrd="0" presId="urn:microsoft.com/office/officeart/2008/layout/VerticalCurvedList"/>
    <dgm:cxn modelId="{05CE20F1-3A95-46F7-BFAF-1963C38531BF}" type="presParOf" srcId="{353E1B99-CB6A-4AAA-A522-C1B13A4FBEF0}" destId="{B2BE6C8E-DCC7-4E00-9849-2F116F807CB9}" srcOrd="0" destOrd="0" presId="urn:microsoft.com/office/officeart/2008/layout/VerticalCurvedList"/>
    <dgm:cxn modelId="{BD0C3A53-A829-411D-BD7C-2E397B7BFCEF}" type="presParOf" srcId="{96CA555E-B6CB-45C4-B2D9-B5C519C3E27E}" destId="{5C59FAB1-75E4-45CB-A540-1E799B64F99B}" srcOrd="5" destOrd="0" presId="urn:microsoft.com/office/officeart/2008/layout/VerticalCurvedList"/>
    <dgm:cxn modelId="{256DEF0B-485A-490C-BE12-7D7D4AA0050A}" type="presParOf" srcId="{96CA555E-B6CB-45C4-B2D9-B5C519C3E27E}" destId="{A4CC6669-EA0E-4C3F-8979-AC585E8B481D}" srcOrd="6" destOrd="0" presId="urn:microsoft.com/office/officeart/2008/layout/VerticalCurvedList"/>
    <dgm:cxn modelId="{282878C7-57DC-4E5F-971E-9D762901AFE3}" type="presParOf" srcId="{A4CC6669-EA0E-4C3F-8979-AC585E8B481D}" destId="{CB1A3E99-F116-4CF4-AFC5-61D90CBB8131}" srcOrd="0" destOrd="0" presId="urn:microsoft.com/office/officeart/2008/layout/VerticalCurvedList"/>
    <dgm:cxn modelId="{CD564D0F-8C89-40E2-A237-36658CE080FD}" type="presParOf" srcId="{96CA555E-B6CB-45C4-B2D9-B5C519C3E27E}" destId="{B9D5EF64-BDC6-4814-B8AE-0D3F3C4B1082}" srcOrd="7" destOrd="0" presId="urn:microsoft.com/office/officeart/2008/layout/VerticalCurvedList"/>
    <dgm:cxn modelId="{A196BAAE-2FE9-4BD1-940D-5FE1D02628E1}" type="presParOf" srcId="{96CA555E-B6CB-45C4-B2D9-B5C519C3E27E}" destId="{5ACAD219-CE71-4817-BE11-533E0B283A1D}" srcOrd="8" destOrd="0" presId="urn:microsoft.com/office/officeart/2008/layout/VerticalCurvedList"/>
    <dgm:cxn modelId="{82A8CA77-30D2-46A9-80DB-36F3650CA15D}" type="presParOf" srcId="{5ACAD219-CE71-4817-BE11-533E0B283A1D}" destId="{A3D10560-3A8C-4D05-B203-B9211254654B}" srcOrd="0" destOrd="0" presId="urn:microsoft.com/office/officeart/2008/layout/VerticalCurvedList"/>
    <dgm:cxn modelId="{66CDA52C-DBD3-41A0-98F3-765FF2170512}" type="presParOf" srcId="{96CA555E-B6CB-45C4-B2D9-B5C519C3E27E}" destId="{C8CE94DB-F51F-4501-9CB0-898733F937BB}" srcOrd="9" destOrd="0" presId="urn:microsoft.com/office/officeart/2008/layout/VerticalCurvedList"/>
    <dgm:cxn modelId="{A3350D7E-2364-426E-BAD5-E1FB976A21D8}" type="presParOf" srcId="{96CA555E-B6CB-45C4-B2D9-B5C519C3E27E}" destId="{61C7DA2F-CC4E-45FE-A313-4629C8EFC98B}" srcOrd="10" destOrd="0" presId="urn:microsoft.com/office/officeart/2008/layout/VerticalCurvedList"/>
    <dgm:cxn modelId="{993CC50A-DD5B-4243-84D8-5F66F25658DE}" type="presParOf" srcId="{61C7DA2F-CC4E-45FE-A313-4629C8EFC98B}" destId="{D1F2E164-C9CB-4E7D-B461-5628928345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32C3A-8773-4240-9903-7C53BB990CD4}">
      <dsp:nvSpPr>
        <dsp:cNvPr id="0" name=""/>
        <dsp:cNvSpPr/>
      </dsp:nvSpPr>
      <dsp:spPr>
        <a:xfrm>
          <a:off x="-4386297" y="-672780"/>
          <a:ext cx="5225681" cy="5225681"/>
        </a:xfrm>
        <a:prstGeom prst="blockArc">
          <a:avLst>
            <a:gd name="adj1" fmla="val 18900000"/>
            <a:gd name="adj2" fmla="val 2700000"/>
            <a:gd name="adj3" fmla="val 413"/>
          </a:avLst>
        </a:pr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E1595E-967F-4CC1-8D36-9379A5BBDDB3}">
      <dsp:nvSpPr>
        <dsp:cNvPr id="0" name=""/>
        <dsp:cNvSpPr/>
      </dsp:nvSpPr>
      <dsp:spPr>
        <a:xfrm>
          <a:off x="367546" y="242429"/>
          <a:ext cx="7578060" cy="485170"/>
        </a:xfrm>
        <a:prstGeom prst="rect">
          <a:avLst/>
        </a:prstGeom>
        <a:solidFill>
          <a:srgbClr val="FFA22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5104" tIns="40640" rIns="40640" bIns="40640" numCol="1" spcCol="1270" anchor="ctr" anchorCtr="0">
          <a:noAutofit/>
        </a:bodyPr>
        <a:lstStyle/>
        <a:p>
          <a:pPr marL="0" lvl="0" indent="0" algn="l" defTabSz="711200">
            <a:lnSpc>
              <a:spcPct val="90000"/>
            </a:lnSpc>
            <a:spcBef>
              <a:spcPct val="0"/>
            </a:spcBef>
            <a:spcAft>
              <a:spcPct val="35000"/>
            </a:spcAft>
            <a:buNone/>
          </a:pPr>
          <a:r>
            <a:rPr lang="es-CO" sz="1600" kern="1200"/>
            <a:t>Ciudadanía</a:t>
          </a:r>
        </a:p>
      </dsp:txBody>
      <dsp:txXfrm>
        <a:off x="367546" y="242429"/>
        <a:ext cx="7578060" cy="485170"/>
      </dsp:txXfrm>
    </dsp:sp>
    <dsp:sp modelId="{262B20BD-4D97-482B-893C-2F129949012D}">
      <dsp:nvSpPr>
        <dsp:cNvPr id="0" name=""/>
        <dsp:cNvSpPr/>
      </dsp:nvSpPr>
      <dsp:spPr>
        <a:xfrm>
          <a:off x="64315" y="181783"/>
          <a:ext cx="606462" cy="606462"/>
        </a:xfrm>
        <a:prstGeom prst="ellipse">
          <a:avLst/>
        </a:prstGeom>
        <a:solidFill>
          <a:schemeClr val="lt1">
            <a:hueOff val="0"/>
            <a:satOff val="0"/>
            <a:lumOff val="0"/>
            <a:alphaOff val="0"/>
          </a:schemeClr>
        </a:solidFill>
        <a:ln w="6350" cap="flat" cmpd="sng" algn="ctr">
          <a:solidFill>
            <a:schemeClr val="accent3">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B176FF9-5BF9-4C49-83A5-725F71C4B30E}">
      <dsp:nvSpPr>
        <dsp:cNvPr id="0" name=""/>
        <dsp:cNvSpPr/>
      </dsp:nvSpPr>
      <dsp:spPr>
        <a:xfrm>
          <a:off x="715205" y="969952"/>
          <a:ext cx="7230401" cy="485170"/>
        </a:xfrm>
        <a:prstGeom prst="rect">
          <a:avLst/>
        </a:prstGeom>
        <a:solidFill>
          <a:srgbClr val="5B9BD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5104" tIns="40640" rIns="40640" bIns="40640" numCol="1" spcCol="1270" anchor="ctr" anchorCtr="0">
          <a:noAutofit/>
        </a:bodyPr>
        <a:lstStyle/>
        <a:p>
          <a:pPr marL="0" lvl="0" indent="0" algn="l" defTabSz="711200">
            <a:lnSpc>
              <a:spcPct val="90000"/>
            </a:lnSpc>
            <a:spcBef>
              <a:spcPct val="0"/>
            </a:spcBef>
            <a:spcAft>
              <a:spcPct val="35000"/>
            </a:spcAft>
            <a:buClr>
              <a:srgbClr val="0073AE"/>
            </a:buClr>
            <a:buNone/>
          </a:pPr>
          <a:r>
            <a:rPr lang="es-CO" sz="1600" kern="1200">
              <a:latin typeface="Myriad Pro" panose="020B0503030403020204" pitchFamily="34" charset="0"/>
            </a:rPr>
            <a:t>Depositantes de las entidades inscritas </a:t>
          </a:r>
          <a:endParaRPr lang="es-CO" sz="1600" kern="1200"/>
        </a:p>
      </dsp:txBody>
      <dsp:txXfrm>
        <a:off x="715205" y="969952"/>
        <a:ext cx="7230401" cy="485170"/>
      </dsp:txXfrm>
    </dsp:sp>
    <dsp:sp modelId="{B2BE6C8E-DCC7-4E00-9849-2F116F807CB9}">
      <dsp:nvSpPr>
        <dsp:cNvPr id="0" name=""/>
        <dsp:cNvSpPr/>
      </dsp:nvSpPr>
      <dsp:spPr>
        <a:xfrm>
          <a:off x="411973" y="909306"/>
          <a:ext cx="606462" cy="606462"/>
        </a:xfrm>
        <a:prstGeom prst="ellipse">
          <a:avLst/>
        </a:prstGeom>
        <a:solidFill>
          <a:schemeClr val="lt1">
            <a:hueOff val="0"/>
            <a:satOff val="0"/>
            <a:lumOff val="0"/>
            <a:alphaOff val="0"/>
          </a:schemeClr>
        </a:solidFill>
        <a:ln w="6350" cap="flat" cmpd="sng" algn="ctr">
          <a:solidFill>
            <a:schemeClr val="accent3">
              <a:shade val="50000"/>
              <a:hueOff val="193549"/>
              <a:satOff val="-14536"/>
              <a:lumOff val="19651"/>
              <a:alphaOff val="0"/>
            </a:schemeClr>
          </a:solidFill>
          <a:prstDash val="solid"/>
          <a:miter lim="800000"/>
        </a:ln>
        <a:effectLst/>
      </dsp:spPr>
      <dsp:style>
        <a:lnRef idx="1">
          <a:scrgbClr r="0" g="0" b="0"/>
        </a:lnRef>
        <a:fillRef idx="1">
          <a:scrgbClr r="0" g="0" b="0"/>
        </a:fillRef>
        <a:effectRef idx="2">
          <a:scrgbClr r="0" g="0" b="0"/>
        </a:effectRef>
        <a:fontRef idx="minor"/>
      </dsp:style>
    </dsp:sp>
    <dsp:sp modelId="{5C59FAB1-75E4-45CB-A540-1E799B64F99B}">
      <dsp:nvSpPr>
        <dsp:cNvPr id="0" name=""/>
        <dsp:cNvSpPr/>
      </dsp:nvSpPr>
      <dsp:spPr>
        <a:xfrm>
          <a:off x="821908" y="1697474"/>
          <a:ext cx="7123697" cy="485170"/>
        </a:xfrm>
        <a:prstGeom prst="rect">
          <a:avLst/>
        </a:prstGeom>
        <a:solidFill>
          <a:srgbClr val="90144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5104" tIns="40640" rIns="40640" bIns="40640" numCol="1" spcCol="1270" anchor="ctr" anchorCtr="0">
          <a:noAutofit/>
        </a:bodyPr>
        <a:lstStyle/>
        <a:p>
          <a:pPr marL="0" lvl="0" indent="0" algn="l" defTabSz="711200">
            <a:lnSpc>
              <a:spcPct val="90000"/>
            </a:lnSpc>
            <a:spcBef>
              <a:spcPct val="0"/>
            </a:spcBef>
            <a:spcAft>
              <a:spcPct val="35000"/>
            </a:spcAft>
            <a:buClr>
              <a:srgbClr val="0073AE"/>
            </a:buClr>
            <a:buNone/>
          </a:pPr>
          <a:r>
            <a:rPr lang="es-CO" sz="1600" kern="1200">
              <a:latin typeface="Myriad Pro" panose="020B0503030403020204" pitchFamily="34" charset="0"/>
            </a:rPr>
            <a:t>Entidades financieras</a:t>
          </a:r>
          <a:endParaRPr lang="es-CO" sz="1600" kern="1200"/>
        </a:p>
      </dsp:txBody>
      <dsp:txXfrm>
        <a:off x="821908" y="1697474"/>
        <a:ext cx="7123697" cy="485170"/>
      </dsp:txXfrm>
    </dsp:sp>
    <dsp:sp modelId="{CB1A3E99-F116-4CF4-AFC5-61D90CBB8131}">
      <dsp:nvSpPr>
        <dsp:cNvPr id="0" name=""/>
        <dsp:cNvSpPr/>
      </dsp:nvSpPr>
      <dsp:spPr>
        <a:xfrm>
          <a:off x="518677" y="1636828"/>
          <a:ext cx="606462" cy="606462"/>
        </a:xfrm>
        <a:prstGeom prst="ellipse">
          <a:avLst/>
        </a:prstGeom>
        <a:solidFill>
          <a:schemeClr val="lt1">
            <a:hueOff val="0"/>
            <a:satOff val="0"/>
            <a:lumOff val="0"/>
            <a:alphaOff val="0"/>
          </a:schemeClr>
        </a:solidFill>
        <a:ln w="6350" cap="flat" cmpd="sng" algn="ctr">
          <a:solidFill>
            <a:schemeClr val="accent3">
              <a:shade val="50000"/>
              <a:hueOff val="387097"/>
              <a:satOff val="-29071"/>
              <a:lumOff val="39302"/>
              <a:alphaOff val="0"/>
            </a:schemeClr>
          </a:solidFill>
          <a:prstDash val="solid"/>
          <a:miter lim="800000"/>
        </a:ln>
        <a:effectLst/>
      </dsp:spPr>
      <dsp:style>
        <a:lnRef idx="1">
          <a:scrgbClr r="0" g="0" b="0"/>
        </a:lnRef>
        <a:fillRef idx="1">
          <a:scrgbClr r="0" g="0" b="0"/>
        </a:fillRef>
        <a:effectRef idx="2">
          <a:scrgbClr r="0" g="0" b="0"/>
        </a:effectRef>
        <a:fontRef idx="minor"/>
      </dsp:style>
    </dsp:sp>
    <dsp:sp modelId="{B9D5EF64-BDC6-4814-B8AE-0D3F3C4B1082}">
      <dsp:nvSpPr>
        <dsp:cNvPr id="0" name=""/>
        <dsp:cNvSpPr/>
      </dsp:nvSpPr>
      <dsp:spPr>
        <a:xfrm>
          <a:off x="715205" y="2424997"/>
          <a:ext cx="7230401" cy="485170"/>
        </a:xfrm>
        <a:prstGeom prst="rect">
          <a:avLst/>
        </a:prstGeom>
        <a:solidFill>
          <a:srgbClr val="41678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5104" tIns="40640" rIns="40640" bIns="40640" numCol="1" spcCol="1270" anchor="ctr" anchorCtr="0">
          <a:noAutofit/>
        </a:bodyPr>
        <a:lstStyle/>
        <a:p>
          <a:pPr marL="0" lvl="0" indent="0" algn="l" defTabSz="711200">
            <a:lnSpc>
              <a:spcPct val="90000"/>
            </a:lnSpc>
            <a:spcBef>
              <a:spcPct val="0"/>
            </a:spcBef>
            <a:spcAft>
              <a:spcPct val="35000"/>
            </a:spcAft>
            <a:buClr>
              <a:srgbClr val="0073AE"/>
            </a:buClr>
            <a:buNone/>
          </a:pPr>
          <a:r>
            <a:rPr lang="es-CO" sz="1600" kern="1200">
              <a:latin typeface="Myriad Pro" panose="020B0503030403020204" pitchFamily="34" charset="0"/>
            </a:rPr>
            <a:t>Entidades de supervisión, vigilancia y control</a:t>
          </a:r>
          <a:endParaRPr lang="es-CO" sz="1600" kern="1200"/>
        </a:p>
      </dsp:txBody>
      <dsp:txXfrm>
        <a:off x="715205" y="2424997"/>
        <a:ext cx="7230401" cy="485170"/>
      </dsp:txXfrm>
    </dsp:sp>
    <dsp:sp modelId="{A3D10560-3A8C-4D05-B203-B9211254654B}">
      <dsp:nvSpPr>
        <dsp:cNvPr id="0" name=""/>
        <dsp:cNvSpPr/>
      </dsp:nvSpPr>
      <dsp:spPr>
        <a:xfrm>
          <a:off x="411973" y="2364351"/>
          <a:ext cx="606462" cy="606462"/>
        </a:xfrm>
        <a:prstGeom prst="ellipse">
          <a:avLst/>
        </a:prstGeom>
        <a:solidFill>
          <a:schemeClr val="lt1">
            <a:hueOff val="0"/>
            <a:satOff val="0"/>
            <a:lumOff val="0"/>
            <a:alphaOff val="0"/>
          </a:schemeClr>
        </a:solidFill>
        <a:ln w="6350" cap="flat" cmpd="sng" algn="ctr">
          <a:solidFill>
            <a:schemeClr val="accent3">
              <a:shade val="50000"/>
              <a:hueOff val="387097"/>
              <a:satOff val="-29071"/>
              <a:lumOff val="39302"/>
              <a:alphaOff val="0"/>
            </a:schemeClr>
          </a:solidFill>
          <a:prstDash val="solid"/>
          <a:miter lim="800000"/>
        </a:ln>
        <a:effectLst/>
      </dsp:spPr>
      <dsp:style>
        <a:lnRef idx="1">
          <a:scrgbClr r="0" g="0" b="0"/>
        </a:lnRef>
        <a:fillRef idx="1">
          <a:scrgbClr r="0" g="0" b="0"/>
        </a:fillRef>
        <a:effectRef idx="2">
          <a:scrgbClr r="0" g="0" b="0"/>
        </a:effectRef>
        <a:fontRef idx="minor"/>
      </dsp:style>
    </dsp:sp>
    <dsp:sp modelId="{C8CE94DB-F51F-4501-9CB0-898733F937BB}">
      <dsp:nvSpPr>
        <dsp:cNvPr id="0" name=""/>
        <dsp:cNvSpPr/>
      </dsp:nvSpPr>
      <dsp:spPr>
        <a:xfrm>
          <a:off x="367546" y="3152519"/>
          <a:ext cx="7578060" cy="485170"/>
        </a:xfrm>
        <a:prstGeom prst="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5104" tIns="40640" rIns="40640" bIns="40640" numCol="1" spcCol="1270" anchor="ctr" anchorCtr="0">
          <a:noAutofit/>
        </a:bodyPr>
        <a:lstStyle/>
        <a:p>
          <a:pPr marL="0" lvl="0" indent="0" algn="l" defTabSz="711200">
            <a:lnSpc>
              <a:spcPct val="90000"/>
            </a:lnSpc>
            <a:spcBef>
              <a:spcPct val="0"/>
            </a:spcBef>
            <a:spcAft>
              <a:spcPct val="35000"/>
            </a:spcAft>
            <a:buClr>
              <a:srgbClr val="0073AE"/>
            </a:buClr>
            <a:buNone/>
          </a:pPr>
          <a:r>
            <a:rPr lang="es-CO" sz="1600" kern="1200">
              <a:latin typeface="Myriad Pro" panose="020B0503030403020204" pitchFamily="34" charset="0"/>
            </a:rPr>
            <a:t>Miembros de la Red de Seguridad del Sistema Financiero Colombiano – RSSF</a:t>
          </a:r>
          <a:endParaRPr lang="es-CO" sz="1600" kern="1200"/>
        </a:p>
      </dsp:txBody>
      <dsp:txXfrm>
        <a:off x="367546" y="3152519"/>
        <a:ext cx="7578060" cy="485170"/>
      </dsp:txXfrm>
    </dsp:sp>
    <dsp:sp modelId="{D1F2E164-C9CB-4E7D-B461-562892834529}">
      <dsp:nvSpPr>
        <dsp:cNvPr id="0" name=""/>
        <dsp:cNvSpPr/>
      </dsp:nvSpPr>
      <dsp:spPr>
        <a:xfrm>
          <a:off x="64315" y="3091873"/>
          <a:ext cx="606462" cy="606462"/>
        </a:xfrm>
        <a:prstGeom prst="ellipse">
          <a:avLst/>
        </a:prstGeom>
        <a:solidFill>
          <a:schemeClr val="lt1">
            <a:hueOff val="0"/>
            <a:satOff val="0"/>
            <a:lumOff val="0"/>
            <a:alphaOff val="0"/>
          </a:schemeClr>
        </a:solidFill>
        <a:ln w="6350" cap="flat" cmpd="sng" algn="ctr">
          <a:solidFill>
            <a:schemeClr val="accent3">
              <a:shade val="50000"/>
              <a:hueOff val="193549"/>
              <a:satOff val="-14536"/>
              <a:lumOff val="19651"/>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07/07/2025</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‹Nº›</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07/07/2025</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www.fogafin.gov.co/para-publico-en-general/buzon-pqsd" TargetMode="External"/><Relationship Id="rId2" Type="http://schemas.openxmlformats.org/officeDocument/2006/relationships/hyperlink" Target="https://forms.office.com/pages/responsepage.aspx?id=_-uAIZYxNEOYjxuRHw_9TBsSOMz2MSRFoZMbkGTBGbRUMlQ1TU80WTFSQ0hLREY3ME0xTkczTVRJRi4u&amp;origin=lprLink"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xml"/><Relationship Id="rId7"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44.png"/><Relationship Id="rId5" Type="http://schemas.openxmlformats.org/officeDocument/2006/relationships/diagramColors" Target="../diagrams/colors1.xml"/><Relationship Id="rId10" Type="http://schemas.openxmlformats.org/officeDocument/2006/relationships/image" Target="../media/image43.png"/><Relationship Id="rId4" Type="http://schemas.openxmlformats.org/officeDocument/2006/relationships/diagramQuickStyle" Target="../diagrams/quickStyle1.xml"/><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0B98E-C551-CADC-68E2-412C0A592B59}"/>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A70842A3-C56E-D3BC-97AE-6734912ED544}"/>
              </a:ext>
            </a:extLst>
          </p:cNvPr>
          <p:cNvSpPr>
            <a:spLocks noGrp="1"/>
          </p:cNvSpPr>
          <p:nvPr>
            <p:ph type="title"/>
          </p:nvPr>
        </p:nvSpPr>
        <p:spPr>
          <a:xfrm>
            <a:off x="835355" y="1833207"/>
            <a:ext cx="4821374" cy="1284225"/>
          </a:xfrm>
        </p:spPr>
        <p:txBody>
          <a:bodyPr>
            <a:noAutofit/>
          </a:bodyPr>
          <a:lstStyle/>
          <a:p>
            <a:pPr algn="ctr"/>
            <a:r>
              <a:rPr lang="es-CO" sz="4000"/>
              <a:t>Caracterización </a:t>
            </a:r>
            <a:br>
              <a:rPr lang="es-CO" sz="4000"/>
            </a:br>
            <a:r>
              <a:rPr lang="es-CO" sz="4000"/>
              <a:t>de usuarios</a:t>
            </a:r>
          </a:p>
        </p:txBody>
      </p:sp>
      <p:sp>
        <p:nvSpPr>
          <p:cNvPr id="4" name="Marcador de texto 3">
            <a:extLst>
              <a:ext uri="{FF2B5EF4-FFF2-40B4-BE49-F238E27FC236}">
                <a16:creationId xmlns:a16="http://schemas.microsoft.com/office/drawing/2014/main" id="{E40E277F-7660-FC55-F62D-79112FF4B09F}"/>
              </a:ext>
            </a:extLst>
          </p:cNvPr>
          <p:cNvSpPr>
            <a:spLocks noGrp="1"/>
          </p:cNvSpPr>
          <p:nvPr>
            <p:ph type="body" idx="1"/>
          </p:nvPr>
        </p:nvSpPr>
        <p:spPr>
          <a:xfrm>
            <a:off x="948480" y="5961530"/>
            <a:ext cx="4214588" cy="391153"/>
          </a:xfrm>
        </p:spPr>
        <p:txBody>
          <a:bodyPr/>
          <a:lstStyle/>
          <a:p>
            <a:pPr algn="r"/>
            <a:r>
              <a:rPr lang="es-CO"/>
              <a:t>Junio de 2025</a:t>
            </a:r>
          </a:p>
        </p:txBody>
      </p:sp>
      <p:pic>
        <p:nvPicPr>
          <p:cNvPr id="13" name="Marcador de posición de imagen 12" descr="Imagen que contiene persona, ropa, edificio, mujer&#10;&#10;El contenido generado por IA puede ser incorrecto.">
            <a:extLst>
              <a:ext uri="{FF2B5EF4-FFF2-40B4-BE49-F238E27FC236}">
                <a16:creationId xmlns:a16="http://schemas.microsoft.com/office/drawing/2014/main" id="{ABA7825C-9E15-8455-BFD8-35B9B25B4C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4" r="16674"/>
          <a:stretch>
            <a:fillRect/>
          </a:stretch>
        </p:blipFill>
        <p:spPr/>
      </p:pic>
    </p:spTree>
    <p:extLst>
      <p:ext uri="{BB962C8B-B14F-4D97-AF65-F5344CB8AC3E}">
        <p14:creationId xmlns:p14="http://schemas.microsoft.com/office/powerpoint/2010/main" val="33308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8DDA41E-3FC1-81CA-E863-1844CB138809}"/>
              </a:ext>
            </a:extLst>
          </p:cNvPr>
          <p:cNvGrpSpPr/>
          <p:nvPr/>
        </p:nvGrpSpPr>
        <p:grpSpPr>
          <a:xfrm>
            <a:off x="2621995" y="1431368"/>
            <a:ext cx="7248146" cy="4521196"/>
            <a:chOff x="2513864" y="1185892"/>
            <a:chExt cx="7398958" cy="4464276"/>
          </a:xfrm>
        </p:grpSpPr>
        <p:cxnSp>
          <p:nvCxnSpPr>
            <p:cNvPr id="9" name="Straight Connector 7">
              <a:extLst>
                <a:ext uri="{FF2B5EF4-FFF2-40B4-BE49-F238E27FC236}">
                  <a16:creationId xmlns:a16="http://schemas.microsoft.com/office/drawing/2014/main" id="{B4289068-DC11-1C78-C895-484CA517EDA5}"/>
                </a:ext>
              </a:extLst>
            </p:cNvPr>
            <p:cNvCxnSpPr/>
            <p:nvPr/>
          </p:nvCxnSpPr>
          <p:spPr>
            <a:xfrm>
              <a:off x="4280222" y="2052196"/>
              <a:ext cx="3407622" cy="0"/>
            </a:xfrm>
            <a:prstGeom prst="line">
              <a:avLst/>
            </a:prstGeom>
            <a:noFill/>
            <a:ln w="19050" cap="flat" cmpd="sng" algn="ctr">
              <a:solidFill>
                <a:srgbClr val="B28A3F"/>
              </a:solidFill>
              <a:prstDash val="sysDash"/>
              <a:miter lim="800000"/>
            </a:ln>
            <a:effectLst/>
          </p:spPr>
        </p:cxnSp>
        <p:sp>
          <p:nvSpPr>
            <p:cNvPr id="10" name="Oval 3">
              <a:extLst>
                <a:ext uri="{FF2B5EF4-FFF2-40B4-BE49-F238E27FC236}">
                  <a16:creationId xmlns:a16="http://schemas.microsoft.com/office/drawing/2014/main" id="{253550CF-6B34-4DA3-D658-30FA07723B51}"/>
                </a:ext>
              </a:extLst>
            </p:cNvPr>
            <p:cNvSpPr/>
            <p:nvPr/>
          </p:nvSpPr>
          <p:spPr>
            <a:xfrm>
              <a:off x="2725742" y="1274956"/>
              <a:ext cx="1554480" cy="155448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1" name="Oval 4">
              <a:extLst>
                <a:ext uri="{FF2B5EF4-FFF2-40B4-BE49-F238E27FC236}">
                  <a16:creationId xmlns:a16="http://schemas.microsoft.com/office/drawing/2014/main" id="{98F0C4C5-750E-E6BA-7068-F27C0921355D}"/>
                </a:ext>
              </a:extLst>
            </p:cNvPr>
            <p:cNvSpPr/>
            <p:nvPr/>
          </p:nvSpPr>
          <p:spPr>
            <a:xfrm>
              <a:off x="7687844" y="1274956"/>
              <a:ext cx="1554480" cy="155448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2" name="Oval 5">
              <a:extLst>
                <a:ext uri="{FF2B5EF4-FFF2-40B4-BE49-F238E27FC236}">
                  <a16:creationId xmlns:a16="http://schemas.microsoft.com/office/drawing/2014/main" id="{4DC2C15F-64F7-5B20-80FD-391577B5B1ED}"/>
                </a:ext>
              </a:extLst>
            </p:cNvPr>
            <p:cNvSpPr/>
            <p:nvPr/>
          </p:nvSpPr>
          <p:spPr>
            <a:xfrm>
              <a:off x="5206793" y="3715335"/>
              <a:ext cx="1554480" cy="155448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cxnSp>
          <p:nvCxnSpPr>
            <p:cNvPr id="13" name="Straight Connector 9">
              <a:extLst>
                <a:ext uri="{FF2B5EF4-FFF2-40B4-BE49-F238E27FC236}">
                  <a16:creationId xmlns:a16="http://schemas.microsoft.com/office/drawing/2014/main" id="{9A6A9236-DF69-9270-A6EF-A3E7785C909B}"/>
                </a:ext>
              </a:extLst>
            </p:cNvPr>
            <p:cNvCxnSpPr/>
            <p:nvPr/>
          </p:nvCxnSpPr>
          <p:spPr>
            <a:xfrm>
              <a:off x="5984033" y="3062194"/>
              <a:ext cx="0" cy="653141"/>
            </a:xfrm>
            <a:prstGeom prst="line">
              <a:avLst/>
            </a:prstGeom>
            <a:noFill/>
            <a:ln w="19050" cap="flat" cmpd="sng" algn="ctr">
              <a:solidFill>
                <a:srgbClr val="B28A3F"/>
              </a:solidFill>
              <a:prstDash val="sysDash"/>
              <a:miter lim="800000"/>
            </a:ln>
            <a:effectLst/>
          </p:spPr>
        </p:cxnSp>
        <p:sp>
          <p:nvSpPr>
            <p:cNvPr id="14" name="Oval 16">
              <a:extLst>
                <a:ext uri="{FF2B5EF4-FFF2-40B4-BE49-F238E27FC236}">
                  <a16:creationId xmlns:a16="http://schemas.microsoft.com/office/drawing/2014/main" id="{E3BC3027-0596-3CA5-759C-D9A5B86F2684}"/>
                </a:ext>
              </a:extLst>
            </p:cNvPr>
            <p:cNvSpPr/>
            <p:nvPr/>
          </p:nvSpPr>
          <p:spPr>
            <a:xfrm>
              <a:off x="2849186" y="1399053"/>
              <a:ext cx="1307592" cy="130628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15" name="Oval 17">
              <a:extLst>
                <a:ext uri="{FF2B5EF4-FFF2-40B4-BE49-F238E27FC236}">
                  <a16:creationId xmlns:a16="http://schemas.microsoft.com/office/drawing/2014/main" id="{FB5464D9-B1AB-94D8-872C-A8176F40AC45}"/>
                </a:ext>
              </a:extLst>
            </p:cNvPr>
            <p:cNvSpPr/>
            <p:nvPr/>
          </p:nvSpPr>
          <p:spPr>
            <a:xfrm>
              <a:off x="5330237" y="3839432"/>
              <a:ext cx="1307592" cy="130628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16" name="Group 27">
              <a:extLst>
                <a:ext uri="{FF2B5EF4-FFF2-40B4-BE49-F238E27FC236}">
                  <a16:creationId xmlns:a16="http://schemas.microsoft.com/office/drawing/2014/main" id="{88BBF5C6-38DC-EB1D-9CB9-5ED653D1F80D}"/>
                </a:ext>
              </a:extLst>
            </p:cNvPr>
            <p:cNvGrpSpPr/>
            <p:nvPr/>
          </p:nvGrpSpPr>
          <p:grpSpPr>
            <a:xfrm>
              <a:off x="5046773" y="1185892"/>
              <a:ext cx="1874520" cy="1876302"/>
              <a:chOff x="4886099" y="2149433"/>
              <a:chExt cx="1874520" cy="1876302"/>
            </a:xfrm>
          </p:grpSpPr>
          <p:sp>
            <p:nvSpPr>
              <p:cNvPr id="27" name="Oval 1">
                <a:extLst>
                  <a:ext uri="{FF2B5EF4-FFF2-40B4-BE49-F238E27FC236}">
                    <a16:creationId xmlns:a16="http://schemas.microsoft.com/office/drawing/2014/main" id="{DF155927-C491-0FDA-329F-56BFD6554EE0}"/>
                  </a:ext>
                </a:extLst>
              </p:cNvPr>
              <p:cNvSpPr/>
              <p:nvPr/>
            </p:nvSpPr>
            <p:spPr>
              <a:xfrm>
                <a:off x="4886099" y="2149433"/>
                <a:ext cx="1874520" cy="187630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8" name="Oval 19">
                <a:extLst>
                  <a:ext uri="{FF2B5EF4-FFF2-40B4-BE49-F238E27FC236}">
                    <a16:creationId xmlns:a16="http://schemas.microsoft.com/office/drawing/2014/main" id="{46F46531-506E-E4C5-26F0-95696C705A4D}"/>
                  </a:ext>
                </a:extLst>
              </p:cNvPr>
              <p:cNvSpPr/>
              <p:nvPr/>
            </p:nvSpPr>
            <p:spPr>
              <a:xfrm>
                <a:off x="5000399" y="2262991"/>
                <a:ext cx="1645920" cy="1649187"/>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17" name="Rectangle 73">
              <a:extLst>
                <a:ext uri="{FF2B5EF4-FFF2-40B4-BE49-F238E27FC236}">
                  <a16:creationId xmlns:a16="http://schemas.microsoft.com/office/drawing/2014/main" id="{F7F164C9-0995-971D-6FC8-D7179DB9901B}"/>
                </a:ext>
              </a:extLst>
            </p:cNvPr>
            <p:cNvSpPr/>
            <p:nvPr/>
          </p:nvSpPr>
          <p:spPr>
            <a:xfrm>
              <a:off x="2513864" y="2859869"/>
              <a:ext cx="2157236" cy="516633"/>
            </a:xfrm>
            <a:prstGeom prst="rect">
              <a:avLst/>
            </a:prstGeom>
          </p:spPr>
          <p:txBody>
            <a:bodyPr wrap="square">
              <a:spAutoFit/>
            </a:bodyPr>
            <a:lstStyle/>
            <a:p>
              <a:pPr algn="ctr"/>
              <a:r>
                <a:rPr lang="en-US" sz="1400" b="1">
                  <a:solidFill>
                    <a:schemeClr val="tx1">
                      <a:lumMod val="65000"/>
                      <a:lumOff val="35000"/>
                    </a:schemeClr>
                  </a:solidFill>
                  <a:latin typeface="+mj-lt"/>
                </a:rPr>
                <a:t>Informe </a:t>
              </a:r>
              <a:r>
                <a:rPr lang="es-CO" sz="1400" b="1">
                  <a:solidFill>
                    <a:schemeClr val="tx1">
                      <a:lumMod val="65000"/>
                      <a:lumOff val="35000"/>
                    </a:schemeClr>
                  </a:solidFill>
                  <a:latin typeface="+mj-lt"/>
                </a:rPr>
                <a:t>estadístico</a:t>
              </a:r>
              <a:r>
                <a:rPr lang="en-US" sz="1400" b="1">
                  <a:solidFill>
                    <a:schemeClr val="tx1">
                      <a:lumMod val="65000"/>
                      <a:lumOff val="35000"/>
                    </a:schemeClr>
                  </a:solidFill>
                  <a:latin typeface="+mj-lt"/>
                </a:rPr>
                <a:t> PQRSDA</a:t>
              </a:r>
            </a:p>
          </p:txBody>
        </p:sp>
        <p:sp>
          <p:nvSpPr>
            <p:cNvPr id="18" name="Rectangle 74">
              <a:extLst>
                <a:ext uri="{FF2B5EF4-FFF2-40B4-BE49-F238E27FC236}">
                  <a16:creationId xmlns:a16="http://schemas.microsoft.com/office/drawing/2014/main" id="{0003815C-3D5A-7EF5-3855-B14414EEE09E}"/>
                </a:ext>
              </a:extLst>
            </p:cNvPr>
            <p:cNvSpPr/>
            <p:nvPr/>
          </p:nvSpPr>
          <p:spPr>
            <a:xfrm>
              <a:off x="4280222" y="5320902"/>
              <a:ext cx="3504382" cy="329266"/>
            </a:xfrm>
            <a:prstGeom prst="rect">
              <a:avLst/>
            </a:prstGeom>
          </p:spPr>
          <p:txBody>
            <a:bodyPr wrap="square">
              <a:spAutoFit/>
            </a:bodyPr>
            <a:lstStyle/>
            <a:p>
              <a:pPr algn="ctr"/>
              <a:r>
                <a:rPr lang="es-CO" sz="1400" b="1" kern="0">
                  <a:solidFill>
                    <a:schemeClr val="tx1">
                      <a:lumMod val="65000"/>
                      <a:lumOff val="35000"/>
                    </a:schemeClr>
                  </a:solidFill>
                  <a:latin typeface="Myriad Pro" panose="020B0503030403020204"/>
                  <a:cs typeface="Arial" pitchFamily="34" charset="0"/>
                </a:rPr>
                <a:t>Partes interesadas </a:t>
              </a:r>
            </a:p>
          </p:txBody>
        </p:sp>
        <p:sp>
          <p:nvSpPr>
            <p:cNvPr id="19" name="Rectangle 75">
              <a:extLst>
                <a:ext uri="{FF2B5EF4-FFF2-40B4-BE49-F238E27FC236}">
                  <a16:creationId xmlns:a16="http://schemas.microsoft.com/office/drawing/2014/main" id="{B6E5CE50-5BFC-FF8B-9A95-314DF7D5D82B}"/>
                </a:ext>
              </a:extLst>
            </p:cNvPr>
            <p:cNvSpPr/>
            <p:nvPr/>
          </p:nvSpPr>
          <p:spPr>
            <a:xfrm>
              <a:off x="7467801" y="2871328"/>
              <a:ext cx="2445021" cy="942095"/>
            </a:xfrm>
            <a:prstGeom prst="rect">
              <a:avLst/>
            </a:prstGeom>
          </p:spPr>
          <p:txBody>
            <a:bodyPr wrap="square">
              <a:spAutoFit/>
            </a:bodyPr>
            <a:lstStyle/>
            <a:p>
              <a:pPr algn="ctr"/>
              <a:r>
                <a:rPr lang="es-CO" sz="1400" b="1" kern="0">
                  <a:solidFill>
                    <a:schemeClr val="tx1">
                      <a:lumMod val="65000"/>
                      <a:lumOff val="35000"/>
                    </a:schemeClr>
                  </a:solidFill>
                  <a:latin typeface="Myriad Pro" panose="020B0503030403020204"/>
                  <a:cs typeface="Arial" pitchFamily="34" charset="0"/>
                </a:rPr>
                <a:t>Oferta institucional de trámites: </a:t>
              </a:r>
            </a:p>
            <a:p>
              <a:pPr marL="285750" indent="-106363">
                <a:buFont typeface="Arial" panose="020B0604020202020204" pitchFamily="34" charset="0"/>
                <a:buChar char="•"/>
              </a:pPr>
              <a:r>
                <a:rPr lang="es-CO" sz="1400" b="1" kern="0">
                  <a:solidFill>
                    <a:schemeClr val="tx1">
                      <a:lumMod val="65000"/>
                      <a:lumOff val="35000"/>
                    </a:schemeClr>
                  </a:solidFill>
                  <a:latin typeface="Myriad Pro" panose="020B0503030403020204"/>
                  <a:cs typeface="Arial" pitchFamily="34" charset="0"/>
                </a:rPr>
                <a:t>Ciudadanía </a:t>
              </a:r>
            </a:p>
            <a:p>
              <a:pPr marL="285750" indent="-106363">
                <a:buFont typeface="Arial" panose="020B0604020202020204" pitchFamily="34" charset="0"/>
                <a:buChar char="•"/>
              </a:pPr>
              <a:r>
                <a:rPr lang="es-CO" sz="1400" b="1" kern="0">
                  <a:solidFill>
                    <a:schemeClr val="tx1">
                      <a:lumMod val="65000"/>
                      <a:lumOff val="35000"/>
                    </a:schemeClr>
                  </a:solidFill>
                  <a:latin typeface="Myriad Pro" panose="020B0503030403020204"/>
                  <a:cs typeface="Arial" pitchFamily="34" charset="0"/>
                </a:rPr>
                <a:t>Entidades inscritas</a:t>
              </a:r>
            </a:p>
          </p:txBody>
        </p:sp>
        <p:sp>
          <p:nvSpPr>
            <p:cNvPr id="20" name="CuadroTexto 19">
              <a:extLst>
                <a:ext uri="{FF2B5EF4-FFF2-40B4-BE49-F238E27FC236}">
                  <a16:creationId xmlns:a16="http://schemas.microsoft.com/office/drawing/2014/main" id="{EE328F03-7529-D05D-CEC0-3344D30465D1}"/>
                </a:ext>
              </a:extLst>
            </p:cNvPr>
            <p:cNvSpPr txBox="1"/>
            <p:nvPr/>
          </p:nvSpPr>
          <p:spPr>
            <a:xfrm>
              <a:off x="5046773" y="1922704"/>
              <a:ext cx="1874520" cy="303902"/>
            </a:xfrm>
            <a:prstGeom prst="rect">
              <a:avLst/>
            </a:prstGeom>
            <a:noFill/>
          </p:spPr>
          <p:txBody>
            <a:bodyPr wrap="square">
              <a:spAutoFit/>
            </a:bodyPr>
            <a:lstStyle/>
            <a:p>
              <a:pPr lvl="0" algn="ctr"/>
              <a:r>
                <a:rPr lang="es-CO" sz="1400">
                  <a:solidFill>
                    <a:schemeClr val="bg1"/>
                  </a:solidFill>
                  <a:latin typeface="Montserrat Bold" pitchFamily="2" charset="0"/>
                </a:rPr>
                <a:t>Caracterización</a:t>
              </a:r>
            </a:p>
          </p:txBody>
        </p:sp>
        <p:sp>
          <p:nvSpPr>
            <p:cNvPr id="21" name="Isosceles Triangle 20">
              <a:extLst>
                <a:ext uri="{FF2B5EF4-FFF2-40B4-BE49-F238E27FC236}">
                  <a16:creationId xmlns:a16="http://schemas.microsoft.com/office/drawing/2014/main" id="{6AF0B16D-5264-B7DC-2D18-CD99BB6AEFA0}"/>
                </a:ext>
              </a:extLst>
            </p:cNvPr>
            <p:cNvSpPr/>
            <p:nvPr/>
          </p:nvSpPr>
          <p:spPr>
            <a:xfrm rot="5400000">
              <a:off x="4836039" y="1983873"/>
              <a:ext cx="304838" cy="152323"/>
            </a:xfrm>
            <a:prstGeom prst="triangle">
              <a:avLst/>
            </a:prstGeom>
            <a:solidFill>
              <a:srgbClr val="B28A3F"/>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lumMod val="65000"/>
                    <a:lumOff val="35000"/>
                  </a:schemeClr>
                </a:solidFill>
              </a:endParaRPr>
            </a:p>
          </p:txBody>
        </p:sp>
        <p:sp>
          <p:nvSpPr>
            <p:cNvPr id="22" name="Isosceles Triangle 20">
              <a:extLst>
                <a:ext uri="{FF2B5EF4-FFF2-40B4-BE49-F238E27FC236}">
                  <a16:creationId xmlns:a16="http://schemas.microsoft.com/office/drawing/2014/main" id="{C363BB64-31D5-A492-5F4B-ECF23099F7EA}"/>
                </a:ext>
              </a:extLst>
            </p:cNvPr>
            <p:cNvSpPr/>
            <p:nvPr/>
          </p:nvSpPr>
          <p:spPr>
            <a:xfrm>
              <a:off x="5831994" y="3051733"/>
              <a:ext cx="304838" cy="152323"/>
            </a:xfrm>
            <a:prstGeom prst="triangl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3" name="Isosceles Triangle 20">
              <a:extLst>
                <a:ext uri="{FF2B5EF4-FFF2-40B4-BE49-F238E27FC236}">
                  <a16:creationId xmlns:a16="http://schemas.microsoft.com/office/drawing/2014/main" id="{00255088-4D9E-8327-4878-E09AAFD00493}"/>
                </a:ext>
              </a:extLst>
            </p:cNvPr>
            <p:cNvSpPr/>
            <p:nvPr/>
          </p:nvSpPr>
          <p:spPr>
            <a:xfrm rot="16200000">
              <a:off x="6836743" y="1969433"/>
              <a:ext cx="304838" cy="152323"/>
            </a:xfrm>
            <a:prstGeom prst="triangl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pic>
          <p:nvPicPr>
            <p:cNvPr id="24" name="Imagen 23" descr="Icono&#10;&#10;Descripción generada automáticamente">
              <a:extLst>
                <a:ext uri="{FF2B5EF4-FFF2-40B4-BE49-F238E27FC236}">
                  <a16:creationId xmlns:a16="http://schemas.microsoft.com/office/drawing/2014/main" id="{DDABF334-CAFD-A2BC-0013-BEC6E103B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355" y="1606679"/>
              <a:ext cx="877830" cy="877830"/>
            </a:xfrm>
            <a:prstGeom prst="rect">
              <a:avLst/>
            </a:prstGeom>
          </p:spPr>
        </p:pic>
        <p:pic>
          <p:nvPicPr>
            <p:cNvPr id="25" name="Imagen 24" descr="Icono&#10;&#10;Descripción generada automáticamente">
              <a:extLst>
                <a:ext uri="{FF2B5EF4-FFF2-40B4-BE49-F238E27FC236}">
                  <a16:creationId xmlns:a16="http://schemas.microsoft.com/office/drawing/2014/main" id="{F97F11C1-F9CB-2F37-40F4-23066ED9D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144" y="1392449"/>
              <a:ext cx="1306289" cy="1306287"/>
            </a:xfrm>
            <a:prstGeom prst="rect">
              <a:avLst/>
            </a:prstGeom>
          </p:spPr>
        </p:pic>
        <p:pic>
          <p:nvPicPr>
            <p:cNvPr id="26" name="Imagen 25" descr="Imagen que contiene Icono&#10;&#10;Descripción generada automáticamente">
              <a:extLst>
                <a:ext uri="{FF2B5EF4-FFF2-40B4-BE49-F238E27FC236}">
                  <a16:creationId xmlns:a16="http://schemas.microsoft.com/office/drawing/2014/main" id="{DF36F45E-F44D-3CEB-72AA-9999285E3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455" y="4054000"/>
              <a:ext cx="1109156" cy="863062"/>
            </a:xfrm>
            <a:prstGeom prst="rect">
              <a:avLst/>
            </a:prstGeom>
          </p:spPr>
        </p:pic>
      </p:grpSp>
      <p:sp>
        <p:nvSpPr>
          <p:cNvPr id="30" name="Título 2">
            <a:extLst>
              <a:ext uri="{FF2B5EF4-FFF2-40B4-BE49-F238E27FC236}">
                <a16:creationId xmlns:a16="http://schemas.microsoft.com/office/drawing/2014/main" id="{8A65D30E-435C-15B4-2D5D-A9AC2F4CCD3D}"/>
              </a:ext>
            </a:extLst>
          </p:cNvPr>
          <p:cNvSpPr>
            <a:spLocks noGrp="1"/>
          </p:cNvSpPr>
          <p:nvPr>
            <p:ph type="title"/>
          </p:nvPr>
        </p:nvSpPr>
        <p:spPr>
          <a:xfrm>
            <a:off x="626694" y="335647"/>
            <a:ext cx="4214588" cy="754645"/>
          </a:xfrm>
        </p:spPr>
        <p:txBody>
          <a:bodyPr>
            <a:normAutofit/>
          </a:bodyPr>
          <a:lstStyle/>
          <a:p>
            <a:r>
              <a:rPr lang="es-CO" sz="3000">
                <a:solidFill>
                  <a:srgbClr val="00609C"/>
                </a:solidFill>
                <a:latin typeface="+mj-lt"/>
              </a:rPr>
              <a:t>4. Metodología </a:t>
            </a:r>
          </a:p>
        </p:txBody>
      </p:sp>
    </p:spTree>
    <p:extLst>
      <p:ext uri="{BB962C8B-B14F-4D97-AF65-F5344CB8AC3E}">
        <p14:creationId xmlns:p14="http://schemas.microsoft.com/office/powerpoint/2010/main" val="229810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297C96B-CA8A-503D-1806-64E65FA8382E}"/>
              </a:ext>
            </a:extLst>
          </p:cNvPr>
          <p:cNvSpPr>
            <a:spLocks noGrp="1"/>
          </p:cNvSpPr>
          <p:nvPr>
            <p:ph type="title"/>
          </p:nvPr>
        </p:nvSpPr>
        <p:spPr/>
        <p:txBody>
          <a:bodyPr/>
          <a:lstStyle/>
          <a:p>
            <a:r>
              <a:rPr lang="es-CO" sz="3600" dirty="0"/>
              <a:t>5. Seguimiento PQRSDA </a:t>
            </a:r>
            <a:endParaRPr lang="es-CO" dirty="0"/>
          </a:p>
        </p:txBody>
      </p:sp>
      <p:sp>
        <p:nvSpPr>
          <p:cNvPr id="6" name="Marcador de texto 5">
            <a:extLst>
              <a:ext uri="{FF2B5EF4-FFF2-40B4-BE49-F238E27FC236}">
                <a16:creationId xmlns:a16="http://schemas.microsoft.com/office/drawing/2014/main" id="{DB01F0B9-EF35-E151-0663-6C6D20C2A1D5}"/>
              </a:ext>
            </a:extLst>
          </p:cNvPr>
          <p:cNvSpPr>
            <a:spLocks noGrp="1"/>
          </p:cNvSpPr>
          <p:nvPr>
            <p:ph type="body" idx="1"/>
          </p:nvPr>
        </p:nvSpPr>
        <p:spPr>
          <a:xfrm>
            <a:off x="4789714" y="2784457"/>
            <a:ext cx="6342088" cy="2325425"/>
          </a:xfrm>
        </p:spPr>
        <p:txBody>
          <a:bodyPr>
            <a:noAutofit/>
          </a:bodyPr>
          <a:lstStyle/>
          <a:p>
            <a:pPr algn="just">
              <a:buNone/>
            </a:pPr>
            <a:r>
              <a:rPr lang="es-MX" sz="1600" dirty="0"/>
              <a:t>El </a:t>
            </a:r>
            <a:r>
              <a:rPr lang="es-MX" sz="1600" b="1" dirty="0"/>
              <a:t>tablero interactivo en </a:t>
            </a:r>
            <a:r>
              <a:rPr lang="es-MX" sz="1600" b="1" dirty="0" err="1"/>
              <a:t>Power</a:t>
            </a:r>
            <a:r>
              <a:rPr lang="es-MX" sz="1600" b="1" dirty="0"/>
              <a:t> BI</a:t>
            </a:r>
            <a:r>
              <a:rPr lang="es-MX" sz="1600" dirty="0"/>
              <a:t> que se tiene para control de las PQRSDA permite visualizar de manera clara y detallada las </a:t>
            </a:r>
            <a:r>
              <a:rPr lang="es-MX" sz="1600" b="1" dirty="0"/>
              <a:t>peticiones recibidas por Fogafín</a:t>
            </a:r>
            <a:r>
              <a:rPr lang="es-MX" sz="1600" dirty="0"/>
              <a:t>. A través de </a:t>
            </a:r>
            <a:r>
              <a:rPr lang="es-MX" sz="1600" b="1" dirty="0"/>
              <a:t>gráficas y tablas</a:t>
            </a:r>
            <a:r>
              <a:rPr lang="es-MX" sz="1600" dirty="0"/>
              <a:t>, se facilitan el análisis de datos clave, como los </a:t>
            </a:r>
            <a:r>
              <a:rPr lang="es-MX" sz="1600" b="1" dirty="0"/>
              <a:t>motivos de consulta</a:t>
            </a:r>
            <a:r>
              <a:rPr lang="es-MX" sz="1600" dirty="0"/>
              <a:t>, los </a:t>
            </a:r>
            <a:r>
              <a:rPr lang="es-MX" sz="1600" b="1" dirty="0"/>
              <a:t>canales de contacto</a:t>
            </a:r>
            <a:r>
              <a:rPr lang="es-MX" sz="1600" dirty="0"/>
              <a:t>, y los </a:t>
            </a:r>
            <a:r>
              <a:rPr lang="es-MX" sz="1600" b="1" dirty="0"/>
              <a:t>tiempos de respuesta</a:t>
            </a:r>
            <a:r>
              <a:rPr lang="es-MX" sz="1600" dirty="0"/>
              <a:t>, entre otros.</a:t>
            </a:r>
          </a:p>
          <a:p>
            <a:pPr algn="just"/>
            <a:r>
              <a:rPr lang="es-MX" sz="1600" dirty="0"/>
              <a:t>Gracias a esta herramienta, es posible </a:t>
            </a:r>
            <a:r>
              <a:rPr lang="es-MX" sz="1600" b="1" dirty="0"/>
              <a:t>identificar patrones y tendencias</a:t>
            </a:r>
            <a:r>
              <a:rPr lang="es-MX" sz="1600" dirty="0"/>
              <a:t>, lo que ayuda a evaluar la </a:t>
            </a:r>
            <a:r>
              <a:rPr lang="es-MX" sz="1600" b="1" dirty="0"/>
              <a:t>efectividad de los canales de atención</a:t>
            </a:r>
            <a:r>
              <a:rPr lang="es-MX" sz="1600" dirty="0"/>
              <a:t> y mejorar la </a:t>
            </a:r>
            <a:r>
              <a:rPr lang="es-MX" sz="1600" b="1" dirty="0"/>
              <a:t>calidad del servicio</a:t>
            </a:r>
            <a:r>
              <a:rPr lang="es-MX" sz="1600" dirty="0"/>
              <a:t>.</a:t>
            </a:r>
          </a:p>
          <a:p>
            <a:pPr algn="just"/>
            <a:endParaRPr lang="es-MX" sz="1600" dirty="0"/>
          </a:p>
          <a:p>
            <a:pPr algn="just"/>
            <a:endParaRPr lang="es-CO" sz="1600" dirty="0"/>
          </a:p>
        </p:txBody>
      </p:sp>
      <p:pic>
        <p:nvPicPr>
          <p:cNvPr id="9" name="Marcador de posición de imagen 8" descr="Imagen que contiene tabla, interior, persona, hombre&#10;&#10;El contenido generado por IA puede ser incorrecto.">
            <a:extLst>
              <a:ext uri="{FF2B5EF4-FFF2-40B4-BE49-F238E27FC236}">
                <a16:creationId xmlns:a16="http://schemas.microsoft.com/office/drawing/2014/main" id="{4E7AFEA0-7492-DB30-6AA7-2449BF0C02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33" r="16633"/>
          <a:stretch>
            <a:fillRect/>
          </a:stretch>
        </p:blipFill>
        <p:spPr/>
      </p:pic>
    </p:spTree>
    <p:extLst>
      <p:ext uri="{BB962C8B-B14F-4D97-AF65-F5344CB8AC3E}">
        <p14:creationId xmlns:p14="http://schemas.microsoft.com/office/powerpoint/2010/main" val="2455887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CA0F6-B353-C3AD-9EFE-69A7D18C1F73}"/>
            </a:ext>
          </a:extLst>
        </p:cNvPr>
        <p:cNvGrpSpPr/>
        <p:nvPr/>
      </p:nvGrpSpPr>
      <p:grpSpPr>
        <a:xfrm>
          <a:off x="0" y="0"/>
          <a:ext cx="0" cy="0"/>
          <a:chOff x="0" y="0"/>
          <a:chExt cx="0" cy="0"/>
        </a:xfrm>
      </p:grpSpPr>
      <p:sp>
        <p:nvSpPr>
          <p:cNvPr id="2" name="Marcador de texto 3">
            <a:extLst>
              <a:ext uri="{FF2B5EF4-FFF2-40B4-BE49-F238E27FC236}">
                <a16:creationId xmlns:a16="http://schemas.microsoft.com/office/drawing/2014/main" id="{0BFA173D-0A85-E413-9E37-AC1DCE8FFF20}"/>
              </a:ext>
            </a:extLst>
          </p:cNvPr>
          <p:cNvSpPr>
            <a:spLocks noGrp="1"/>
          </p:cNvSpPr>
          <p:nvPr>
            <p:ph type="body" idx="1"/>
          </p:nvPr>
        </p:nvSpPr>
        <p:spPr>
          <a:xfrm>
            <a:off x="485917" y="5162440"/>
            <a:ext cx="10899260" cy="863483"/>
          </a:xfrm>
        </p:spPr>
        <p:txBody>
          <a:bodyPr>
            <a:noAutofit/>
          </a:bodyPr>
          <a:lstStyle/>
          <a:p>
            <a:pPr algn="just"/>
            <a:r>
              <a:rPr lang="es-MX" sz="1500">
                <a:solidFill>
                  <a:schemeClr val="tx1">
                    <a:lumMod val="65000"/>
                    <a:lumOff val="35000"/>
                  </a:schemeClr>
                </a:solidFill>
              </a:rPr>
              <a:t>Teniendo en cuenta los resultados obtenidos de las atenciones realizadas durante 2024*, se evidencia que el </a:t>
            </a:r>
            <a:r>
              <a:rPr lang="es-MX" sz="1500" b="1">
                <a:solidFill>
                  <a:schemeClr val="tx1">
                    <a:lumMod val="65000"/>
                    <a:lumOff val="35000"/>
                  </a:schemeClr>
                </a:solidFill>
              </a:rPr>
              <a:t>52,93%</a:t>
            </a:r>
            <a:r>
              <a:rPr lang="es-MX" sz="1500">
                <a:solidFill>
                  <a:schemeClr val="tx1">
                    <a:lumMod val="65000"/>
                    <a:lumOff val="35000"/>
                  </a:schemeClr>
                </a:solidFill>
              </a:rPr>
              <a:t> de las solicitudes se recibieron desde municipios de tamaños de población medio o bajo. Así mismo, se identifica que la mayor parte de los usuarios que consultaron, corresponden a personas naturales (</a:t>
            </a:r>
            <a:r>
              <a:rPr lang="es-MX" sz="1500" b="1">
                <a:solidFill>
                  <a:schemeClr val="tx1">
                    <a:lumMod val="65000"/>
                    <a:lumOff val="35000"/>
                  </a:schemeClr>
                </a:solidFill>
              </a:rPr>
              <a:t>98,39%</a:t>
            </a:r>
            <a:r>
              <a:rPr lang="es-MX" sz="1500">
                <a:solidFill>
                  <a:schemeClr val="tx1">
                    <a:lumMod val="65000"/>
                    <a:lumOff val="35000"/>
                  </a:schemeClr>
                </a:solidFill>
              </a:rPr>
              <a:t>). </a:t>
            </a:r>
          </a:p>
        </p:txBody>
      </p:sp>
      <p:sp>
        <p:nvSpPr>
          <p:cNvPr id="5" name="Marcador de contenido 2">
            <a:extLst>
              <a:ext uri="{FF2B5EF4-FFF2-40B4-BE49-F238E27FC236}">
                <a16:creationId xmlns:a16="http://schemas.microsoft.com/office/drawing/2014/main" id="{05CAC15A-0C8F-6040-5E61-81E39913295C}"/>
              </a:ext>
            </a:extLst>
          </p:cNvPr>
          <p:cNvSpPr txBox="1">
            <a:spLocks/>
          </p:cNvSpPr>
          <p:nvPr/>
        </p:nvSpPr>
        <p:spPr>
          <a:xfrm>
            <a:off x="410854" y="6332080"/>
            <a:ext cx="3542581" cy="380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100" b="0" i="0" u="none" strike="noStrike" kern="1200" cap="none" spc="0" normalizeH="0" baseline="0" noProof="0">
                <a:ln>
                  <a:noFill/>
                </a:ln>
                <a:solidFill>
                  <a:schemeClr val="tx1">
                    <a:lumMod val="65000"/>
                    <a:lumOff val="35000"/>
                  </a:schemeClr>
                </a:solidFill>
                <a:effectLst/>
                <a:uLnTx/>
                <a:uFillTx/>
                <a:latin typeface="+mn-lt"/>
                <a:ea typeface="+mn-ea"/>
                <a:cs typeface="+mn-cs"/>
              </a:rPr>
              <a:t>*Información tomada del </a:t>
            </a:r>
            <a:r>
              <a:rPr kumimoji="0" lang="es-MX" sz="1100" b="1" i="0" u="none" strike="noStrike" kern="1200" cap="none" spc="0" normalizeH="0" baseline="0" noProof="0">
                <a:ln>
                  <a:noFill/>
                </a:ln>
                <a:solidFill>
                  <a:schemeClr val="tx1">
                    <a:lumMod val="65000"/>
                    <a:lumOff val="35000"/>
                  </a:schemeClr>
                </a:solidFill>
                <a:effectLst/>
                <a:uLnTx/>
                <a:uFillTx/>
                <a:latin typeface="+mn-lt"/>
                <a:ea typeface="+mn-ea"/>
                <a:cs typeface="+mn-cs"/>
              </a:rPr>
              <a:t>tablero Power BI</a:t>
            </a:r>
          </a:p>
        </p:txBody>
      </p:sp>
      <p:graphicFrame>
        <p:nvGraphicFramePr>
          <p:cNvPr id="7" name="Gráfico 6">
            <a:extLst>
              <a:ext uri="{FF2B5EF4-FFF2-40B4-BE49-F238E27FC236}">
                <a16:creationId xmlns:a16="http://schemas.microsoft.com/office/drawing/2014/main" id="{6ACC1DE9-FFE0-82E4-B0BD-ABD212C1AD5D}"/>
              </a:ext>
            </a:extLst>
          </p:cNvPr>
          <p:cNvGraphicFramePr>
            <a:graphicFrameLocks/>
          </p:cNvGraphicFramePr>
          <p:nvPr>
            <p:extLst>
              <p:ext uri="{D42A27DB-BD31-4B8C-83A1-F6EECF244321}">
                <p14:modId xmlns:p14="http://schemas.microsoft.com/office/powerpoint/2010/main" val="2906834077"/>
              </p:ext>
            </p:extLst>
          </p:nvPr>
        </p:nvGraphicFramePr>
        <p:xfrm>
          <a:off x="485917" y="1498436"/>
          <a:ext cx="5269426" cy="34052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Gráfico 28">
            <a:extLst>
              <a:ext uri="{FF2B5EF4-FFF2-40B4-BE49-F238E27FC236}">
                <a16:creationId xmlns:a16="http://schemas.microsoft.com/office/drawing/2014/main" id="{32930C5D-9BEE-7715-FC5A-AAE3E9B14BBB}"/>
              </a:ext>
            </a:extLst>
          </p:cNvPr>
          <p:cNvGraphicFramePr>
            <a:graphicFrameLocks/>
          </p:cNvGraphicFramePr>
          <p:nvPr>
            <p:extLst>
              <p:ext uri="{D42A27DB-BD31-4B8C-83A1-F6EECF244321}">
                <p14:modId xmlns:p14="http://schemas.microsoft.com/office/powerpoint/2010/main" val="1147522384"/>
              </p:ext>
            </p:extLst>
          </p:nvPr>
        </p:nvGraphicFramePr>
        <p:xfrm>
          <a:off x="6436659" y="1663216"/>
          <a:ext cx="4776366" cy="3125749"/>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ángulo 30">
            <a:extLst>
              <a:ext uri="{FF2B5EF4-FFF2-40B4-BE49-F238E27FC236}">
                <a16:creationId xmlns:a16="http://schemas.microsoft.com/office/drawing/2014/main" id="{5598B316-BCDC-9D08-7FB7-8A6C3F8EC26E}"/>
              </a:ext>
            </a:extLst>
          </p:cNvPr>
          <p:cNvSpPr/>
          <p:nvPr/>
        </p:nvSpPr>
        <p:spPr>
          <a:xfrm>
            <a:off x="1070762" y="1164362"/>
            <a:ext cx="3483430" cy="430887"/>
          </a:xfrm>
          <a:prstGeom prst="rect">
            <a:avLst/>
          </a:prstGeom>
        </p:spPr>
        <p:txBody>
          <a:bodyPr wrap="square">
            <a:spAutoFit/>
          </a:bodyPr>
          <a:lstStyle/>
          <a:p>
            <a:pPr lvl="0">
              <a:buClr>
                <a:srgbClr val="0073AE"/>
              </a:buClr>
            </a:pPr>
            <a:r>
              <a:rPr lang="es-CO" sz="2200" b="1">
                <a:solidFill>
                  <a:srgbClr val="B28A3F"/>
                </a:solidFill>
                <a:latin typeface="Myriad Pro" charset="0"/>
              </a:rPr>
              <a:t>Nivel geográfico</a:t>
            </a:r>
          </a:p>
        </p:txBody>
      </p:sp>
      <p:grpSp>
        <p:nvGrpSpPr>
          <p:cNvPr id="32" name="Grupo 31">
            <a:extLst>
              <a:ext uri="{FF2B5EF4-FFF2-40B4-BE49-F238E27FC236}">
                <a16:creationId xmlns:a16="http://schemas.microsoft.com/office/drawing/2014/main" id="{20ADC618-0A0B-156C-39FD-461FF41807C2}"/>
              </a:ext>
            </a:extLst>
          </p:cNvPr>
          <p:cNvGrpSpPr/>
          <p:nvPr/>
        </p:nvGrpSpPr>
        <p:grpSpPr>
          <a:xfrm rot="10800000">
            <a:off x="762363" y="1239690"/>
            <a:ext cx="308399" cy="278634"/>
            <a:chOff x="6855583" y="5046635"/>
            <a:chExt cx="640080" cy="640080"/>
          </a:xfrm>
        </p:grpSpPr>
        <p:sp>
          <p:nvSpPr>
            <p:cNvPr id="33" name="Oval 6">
              <a:extLst>
                <a:ext uri="{FF2B5EF4-FFF2-40B4-BE49-F238E27FC236}">
                  <a16:creationId xmlns:a16="http://schemas.microsoft.com/office/drawing/2014/main" id="{FB431D4C-D783-22B5-1F55-3EFF245E5E39}"/>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hevron 10">
              <a:extLst>
                <a:ext uri="{FF2B5EF4-FFF2-40B4-BE49-F238E27FC236}">
                  <a16:creationId xmlns:a16="http://schemas.microsoft.com/office/drawing/2014/main" id="{11941C87-819B-6DB2-44C4-8B5A6EA73819}"/>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9" name="Rectángulo 38">
            <a:extLst>
              <a:ext uri="{FF2B5EF4-FFF2-40B4-BE49-F238E27FC236}">
                <a16:creationId xmlns:a16="http://schemas.microsoft.com/office/drawing/2014/main" id="{EF270C6C-E0E7-8D0C-8894-E8F65250A546}"/>
              </a:ext>
            </a:extLst>
          </p:cNvPr>
          <p:cNvSpPr/>
          <p:nvPr/>
        </p:nvSpPr>
        <p:spPr>
          <a:xfrm>
            <a:off x="7340688" y="1164362"/>
            <a:ext cx="3037669" cy="430887"/>
          </a:xfrm>
          <a:prstGeom prst="rect">
            <a:avLst/>
          </a:prstGeom>
        </p:spPr>
        <p:txBody>
          <a:bodyPr wrap="square">
            <a:spAutoFit/>
          </a:bodyPr>
          <a:lstStyle/>
          <a:p>
            <a:pPr lvl="0">
              <a:buClr>
                <a:srgbClr val="0073AE"/>
              </a:buClr>
            </a:pPr>
            <a:r>
              <a:rPr lang="es-CO" sz="2200" b="1">
                <a:solidFill>
                  <a:srgbClr val="B28A3F"/>
                </a:solidFill>
                <a:latin typeface="Myriad Pro" charset="0"/>
              </a:rPr>
              <a:t>Nivel demográfico </a:t>
            </a:r>
          </a:p>
        </p:txBody>
      </p:sp>
      <p:grpSp>
        <p:nvGrpSpPr>
          <p:cNvPr id="40" name="Grupo 39">
            <a:extLst>
              <a:ext uri="{FF2B5EF4-FFF2-40B4-BE49-F238E27FC236}">
                <a16:creationId xmlns:a16="http://schemas.microsoft.com/office/drawing/2014/main" id="{447E5947-716F-5829-6624-1300CA831FDE}"/>
              </a:ext>
            </a:extLst>
          </p:cNvPr>
          <p:cNvGrpSpPr/>
          <p:nvPr/>
        </p:nvGrpSpPr>
        <p:grpSpPr>
          <a:xfrm rot="10800000">
            <a:off x="6929718" y="1236865"/>
            <a:ext cx="308399" cy="278634"/>
            <a:chOff x="6855583" y="5046635"/>
            <a:chExt cx="640080" cy="640080"/>
          </a:xfrm>
        </p:grpSpPr>
        <p:sp>
          <p:nvSpPr>
            <p:cNvPr id="41" name="Oval 6">
              <a:extLst>
                <a:ext uri="{FF2B5EF4-FFF2-40B4-BE49-F238E27FC236}">
                  <a16:creationId xmlns:a16="http://schemas.microsoft.com/office/drawing/2014/main" id="{2C86C18B-5248-F516-1002-E8EA1E3DD6BE}"/>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Chevron 10">
              <a:extLst>
                <a:ext uri="{FF2B5EF4-FFF2-40B4-BE49-F238E27FC236}">
                  <a16:creationId xmlns:a16="http://schemas.microsoft.com/office/drawing/2014/main" id="{24190EA6-CD48-B6F4-C3DA-5B2CC058DFFB}"/>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6" name="Título 1">
            <a:extLst>
              <a:ext uri="{FF2B5EF4-FFF2-40B4-BE49-F238E27FC236}">
                <a16:creationId xmlns:a16="http://schemas.microsoft.com/office/drawing/2014/main" id="{16850EBE-7474-FFFD-570A-237C2F411D48}"/>
              </a:ext>
            </a:extLst>
          </p:cNvPr>
          <p:cNvSpPr txBox="1">
            <a:spLocks/>
          </p:cNvSpPr>
          <p:nvPr/>
        </p:nvSpPr>
        <p:spPr>
          <a:xfrm>
            <a:off x="687171" y="264453"/>
            <a:ext cx="8851436" cy="571610"/>
          </a:xfrm>
          <a:prstGeom prst="rect">
            <a:avLst/>
          </a:prstGeo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3000" dirty="0">
                <a:solidFill>
                  <a:schemeClr val="bg2">
                    <a:lumMod val="90000"/>
                  </a:schemeClr>
                </a:solidFill>
              </a:rPr>
              <a:t>5. Seguimiento PQRSDA </a:t>
            </a:r>
          </a:p>
        </p:txBody>
      </p:sp>
    </p:spTree>
    <p:extLst>
      <p:ext uri="{BB962C8B-B14F-4D97-AF65-F5344CB8AC3E}">
        <p14:creationId xmlns:p14="http://schemas.microsoft.com/office/powerpoint/2010/main" val="161298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8B3B1EC-6501-1375-AD71-4737383DFC76}"/>
              </a:ext>
            </a:extLst>
          </p:cNvPr>
          <p:cNvSpPr/>
          <p:nvPr/>
        </p:nvSpPr>
        <p:spPr>
          <a:xfrm>
            <a:off x="839586" y="331231"/>
            <a:ext cx="3483430" cy="430887"/>
          </a:xfrm>
          <a:prstGeom prst="rect">
            <a:avLst/>
          </a:prstGeom>
        </p:spPr>
        <p:txBody>
          <a:bodyPr wrap="square">
            <a:spAutoFit/>
          </a:bodyPr>
          <a:lstStyle/>
          <a:p>
            <a:pPr lvl="0">
              <a:buClr>
                <a:srgbClr val="0073AE"/>
              </a:buClr>
            </a:pPr>
            <a:r>
              <a:rPr lang="es-CO" sz="2200" b="1">
                <a:solidFill>
                  <a:srgbClr val="B28A3F"/>
                </a:solidFill>
                <a:latin typeface="Myriad Pro" charset="0"/>
              </a:rPr>
              <a:t>Nivel intrínseco</a:t>
            </a:r>
          </a:p>
        </p:txBody>
      </p:sp>
      <p:grpSp>
        <p:nvGrpSpPr>
          <p:cNvPr id="10" name="Grupo 9">
            <a:extLst>
              <a:ext uri="{FF2B5EF4-FFF2-40B4-BE49-F238E27FC236}">
                <a16:creationId xmlns:a16="http://schemas.microsoft.com/office/drawing/2014/main" id="{0C30D486-CE91-60AA-53F7-EAE88ED17841}"/>
              </a:ext>
            </a:extLst>
          </p:cNvPr>
          <p:cNvGrpSpPr/>
          <p:nvPr/>
        </p:nvGrpSpPr>
        <p:grpSpPr>
          <a:xfrm rot="10800000">
            <a:off x="531187" y="406559"/>
            <a:ext cx="308399" cy="278634"/>
            <a:chOff x="6855583" y="5046635"/>
            <a:chExt cx="640080" cy="640080"/>
          </a:xfrm>
        </p:grpSpPr>
        <p:sp>
          <p:nvSpPr>
            <p:cNvPr id="11" name="Oval 6">
              <a:extLst>
                <a:ext uri="{FF2B5EF4-FFF2-40B4-BE49-F238E27FC236}">
                  <a16:creationId xmlns:a16="http://schemas.microsoft.com/office/drawing/2014/main" id="{921625E3-D157-4C12-C08E-0FBD074912CB}"/>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Chevron 10">
              <a:extLst>
                <a:ext uri="{FF2B5EF4-FFF2-40B4-BE49-F238E27FC236}">
                  <a16:creationId xmlns:a16="http://schemas.microsoft.com/office/drawing/2014/main" id="{7C3D24EE-8BC3-E99D-E5E4-D4A9A33B55B4}"/>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3" name="Gráfico 12">
            <a:extLst>
              <a:ext uri="{FF2B5EF4-FFF2-40B4-BE49-F238E27FC236}">
                <a16:creationId xmlns:a16="http://schemas.microsoft.com/office/drawing/2014/main" id="{A55CE9EC-7A6A-0915-D695-5B9D4B6B740D}"/>
              </a:ext>
            </a:extLst>
          </p:cNvPr>
          <p:cNvGraphicFramePr>
            <a:graphicFrameLocks/>
          </p:cNvGraphicFramePr>
          <p:nvPr>
            <p:extLst>
              <p:ext uri="{D42A27DB-BD31-4B8C-83A1-F6EECF244321}">
                <p14:modId xmlns:p14="http://schemas.microsoft.com/office/powerpoint/2010/main" val="1800157994"/>
              </p:ext>
            </p:extLst>
          </p:nvPr>
        </p:nvGraphicFramePr>
        <p:xfrm>
          <a:off x="444172" y="837446"/>
          <a:ext cx="5651828" cy="3024188"/>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3F803E3E-6F4C-6516-E6EC-45AFF20F7661}"/>
              </a:ext>
            </a:extLst>
          </p:cNvPr>
          <p:cNvSpPr txBox="1"/>
          <p:nvPr/>
        </p:nvSpPr>
        <p:spPr>
          <a:xfrm>
            <a:off x="6458652" y="1380044"/>
            <a:ext cx="5289176" cy="1938992"/>
          </a:xfrm>
          <a:prstGeom prst="rect">
            <a:avLst/>
          </a:prstGeom>
          <a:noFill/>
        </p:spPr>
        <p:txBody>
          <a:bodyPr wrap="square">
            <a:spAutoFit/>
          </a:bodyPr>
          <a:lstStyle/>
          <a:p>
            <a:pPr algn="just"/>
            <a:r>
              <a:rPr lang="es-MX" sz="1500" dirty="0">
                <a:solidFill>
                  <a:schemeClr val="tx1">
                    <a:lumMod val="65000"/>
                    <a:lumOff val="35000"/>
                  </a:schemeClr>
                </a:solidFill>
              </a:rPr>
              <a:t>La mayoría de las consultas estuvieron relacionadas con </a:t>
            </a:r>
            <a:r>
              <a:rPr lang="es-MX" sz="1500" b="1" dirty="0">
                <a:solidFill>
                  <a:schemeClr val="tx1">
                    <a:lumMod val="65000"/>
                    <a:lumOff val="35000"/>
                  </a:schemeClr>
                </a:solidFill>
              </a:rPr>
              <a:t>peticiones incompletas </a:t>
            </a:r>
            <a:r>
              <a:rPr lang="es-MX" sz="1500" dirty="0">
                <a:solidFill>
                  <a:schemeClr val="tx1">
                    <a:lumMod val="65000"/>
                    <a:lumOff val="35000"/>
                  </a:schemeClr>
                </a:solidFill>
              </a:rPr>
              <a:t>(26.82%), seguidas por casos en los que </a:t>
            </a:r>
            <a:r>
              <a:rPr lang="es-MX" sz="1500" b="1" dirty="0">
                <a:solidFill>
                  <a:schemeClr val="tx1">
                    <a:lumMod val="65000"/>
                    <a:lumOff val="35000"/>
                  </a:schemeClr>
                </a:solidFill>
              </a:rPr>
              <a:t>Fogafín no es competente </a:t>
            </a:r>
            <a:r>
              <a:rPr lang="es-MX" sz="1500" dirty="0">
                <a:solidFill>
                  <a:schemeClr val="tx1">
                    <a:lumMod val="65000"/>
                    <a:lumOff val="35000"/>
                  </a:schemeClr>
                </a:solidFill>
              </a:rPr>
              <a:t>(28.99%). El restante </a:t>
            </a:r>
            <a:r>
              <a:rPr lang="es-MX" sz="1500" b="1" dirty="0">
                <a:solidFill>
                  <a:srgbClr val="B28A3F"/>
                </a:solidFill>
              </a:rPr>
              <a:t>44.19% </a:t>
            </a:r>
            <a:r>
              <a:rPr lang="es-MX" sz="1500" dirty="0">
                <a:solidFill>
                  <a:schemeClr val="tx1">
                    <a:lumMod val="65000"/>
                    <a:lumOff val="35000"/>
                  </a:schemeClr>
                </a:solidFill>
              </a:rPr>
              <a:t>corresponde a temas dentro de la competencia de Fogafín, entre los cuales se incluyen el Seguro de Depósitos, información general de la entidad, procesos liquidatorios, levantamiento de gravámenes y pago de acreencias.</a:t>
            </a:r>
          </a:p>
        </p:txBody>
      </p:sp>
      <p:sp>
        <p:nvSpPr>
          <p:cNvPr id="4" name="CuadroTexto 3">
            <a:extLst>
              <a:ext uri="{FF2B5EF4-FFF2-40B4-BE49-F238E27FC236}">
                <a16:creationId xmlns:a16="http://schemas.microsoft.com/office/drawing/2014/main" id="{2B4138FE-AE1C-A640-1B64-C47B8417E8C3}"/>
              </a:ext>
            </a:extLst>
          </p:cNvPr>
          <p:cNvSpPr txBox="1"/>
          <p:nvPr/>
        </p:nvSpPr>
        <p:spPr>
          <a:xfrm>
            <a:off x="94018" y="4656741"/>
            <a:ext cx="12021782" cy="1477328"/>
          </a:xfrm>
          <a:prstGeom prst="rect">
            <a:avLst/>
          </a:prstGeom>
          <a:solidFill>
            <a:schemeClr val="bg1">
              <a:lumMod val="95000"/>
            </a:schemeClr>
          </a:solidFill>
        </p:spPr>
        <p:txBody>
          <a:bodyPr wrap="square">
            <a:spAutoFit/>
          </a:bodyPr>
          <a:lstStyle/>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Petición incompleta: </a:t>
            </a:r>
            <a:r>
              <a:rPr lang="es-MX" sz="900" dirty="0">
                <a:solidFill>
                  <a:schemeClr val="tx1">
                    <a:lumMod val="75000"/>
                    <a:lumOff val="25000"/>
                  </a:schemeClr>
                </a:solidFill>
              </a:rPr>
              <a:t>es cuando una solicitud no tiene toda la información necesaria para poder ser atendida y resuelta.</a:t>
            </a:r>
          </a:p>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Fogafín no competente: </a:t>
            </a:r>
            <a:r>
              <a:rPr lang="es-MX" sz="900" dirty="0">
                <a:solidFill>
                  <a:schemeClr val="tx1">
                    <a:lumMod val="75000"/>
                    <a:lumOff val="25000"/>
                  </a:schemeClr>
                </a:solidFill>
              </a:rPr>
              <a:t>cuando Fogafín no es la entidad competente para responder una consulta, se encarga de trasladarla a la institución adecuada o informa al ciudadano dónde dirigirse para obtener la respuesta correcta. Este procedimiento garantiza que las solicitudes lleguen a quienes tienen la facultad legal para responderlas.</a:t>
            </a:r>
          </a:p>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Seguro de Depósitos: </a:t>
            </a:r>
            <a:r>
              <a:rPr lang="es-MX" sz="900" dirty="0">
                <a:solidFill>
                  <a:schemeClr val="tx1">
                    <a:lumMod val="75000"/>
                    <a:lumOff val="25000"/>
                  </a:schemeClr>
                </a:solidFill>
              </a:rPr>
              <a:t>es una solicitud de información relacionada con la protección de los ahorros en entidades financieras inscritas en Fogafín. Puede incluir preguntas sobre cobertura, entidades inscritas, proceso de pago en caso de liquidación y requisitos para acceder a la protección. </a:t>
            </a:r>
          </a:p>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Información general de Fogafín: </a:t>
            </a:r>
            <a:r>
              <a:rPr lang="es-MX" sz="900" dirty="0">
                <a:solidFill>
                  <a:schemeClr val="tx1">
                    <a:lumMod val="75000"/>
                    <a:lumOff val="25000"/>
                  </a:schemeClr>
                </a:solidFill>
              </a:rPr>
              <a:t>es una solicitud para conocer qué hace el Fondo, cómo se puede trabajar allí, qué documentos se pueden pedir, entre otros temas.</a:t>
            </a:r>
          </a:p>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Información de procesos liquidatarios: </a:t>
            </a:r>
            <a:r>
              <a:rPr lang="es-MX" sz="900" dirty="0">
                <a:solidFill>
                  <a:schemeClr val="tx1">
                    <a:lumMod val="75000"/>
                    <a:lumOff val="25000"/>
                  </a:schemeClr>
                </a:solidFill>
              </a:rPr>
              <a:t>consultas para obtener información sobre entidades financieras que están o estuvieron en proceso de liquidación bajo el seguimiento de Fogafín.</a:t>
            </a:r>
          </a:p>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Levantamiento de gravámenes: </a:t>
            </a:r>
            <a:r>
              <a:rPr lang="es-MX" sz="900" dirty="0">
                <a:solidFill>
                  <a:schemeClr val="tx1">
                    <a:lumMod val="75000"/>
                    <a:lumOff val="25000"/>
                  </a:schemeClr>
                </a:solidFill>
              </a:rPr>
              <a:t>es una solicitud para cancelar hipotecas u otros gravámenes (cargo o restricción) a favor de entidades liquidadas.</a:t>
            </a:r>
          </a:p>
          <a:p>
            <a:pPr marL="171450" indent="-171450" algn="just">
              <a:buClr>
                <a:srgbClr val="92D050"/>
              </a:buClr>
              <a:buFont typeface="Wingdings" panose="05000000000000000000" pitchFamily="2" charset="2"/>
              <a:buChar char="ü"/>
            </a:pPr>
            <a:r>
              <a:rPr lang="es-MX" sz="900" b="1" dirty="0">
                <a:solidFill>
                  <a:schemeClr val="tx1">
                    <a:lumMod val="75000"/>
                    <a:lumOff val="25000"/>
                  </a:schemeClr>
                </a:solidFill>
              </a:rPr>
              <a:t>Pago de acreencias: </a:t>
            </a:r>
            <a:r>
              <a:rPr lang="es-MX" sz="900" dirty="0">
                <a:solidFill>
                  <a:schemeClr val="tx1">
                    <a:lumMod val="75000"/>
                    <a:lumOff val="25000"/>
                  </a:schemeClr>
                </a:solidFill>
              </a:rPr>
              <a:t>es una solicitud de información sobre cómo se pagan las obligaciones reconocidas cuando una entidad financiera se liquida. Esto puede incluir pagos de bonos, hipotecas, dinero no reclamado y otros conceptos parecidos.</a:t>
            </a:r>
          </a:p>
        </p:txBody>
      </p:sp>
      <p:sp>
        <p:nvSpPr>
          <p:cNvPr id="5" name="CuadroTexto 4">
            <a:extLst>
              <a:ext uri="{FF2B5EF4-FFF2-40B4-BE49-F238E27FC236}">
                <a16:creationId xmlns:a16="http://schemas.microsoft.com/office/drawing/2014/main" id="{4E55ECC0-D9E7-9534-2F61-7703826468ED}"/>
              </a:ext>
            </a:extLst>
          </p:cNvPr>
          <p:cNvSpPr txBox="1"/>
          <p:nvPr/>
        </p:nvSpPr>
        <p:spPr>
          <a:xfrm>
            <a:off x="94018" y="4331414"/>
            <a:ext cx="12021782" cy="323165"/>
          </a:xfrm>
          <a:prstGeom prst="rect">
            <a:avLst/>
          </a:prstGeom>
          <a:solidFill>
            <a:srgbClr val="8ADFFF"/>
          </a:solidFill>
        </p:spPr>
        <p:txBody>
          <a:bodyPr wrap="square">
            <a:spAutoFit/>
          </a:bodyPr>
          <a:lstStyle/>
          <a:p>
            <a:pPr algn="just"/>
            <a:r>
              <a:rPr lang="es-MX" sz="1500" b="1" dirty="0">
                <a:solidFill>
                  <a:schemeClr val="bg1"/>
                </a:solidFill>
              </a:rPr>
              <a:t>Tipos de temas consultados</a:t>
            </a:r>
          </a:p>
        </p:txBody>
      </p:sp>
    </p:spTree>
    <p:extLst>
      <p:ext uri="{BB962C8B-B14F-4D97-AF65-F5344CB8AC3E}">
        <p14:creationId xmlns:p14="http://schemas.microsoft.com/office/powerpoint/2010/main" val="409062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C3DB-C1A3-25E5-3AFE-010B3A876512}"/>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8BF68A49-26AD-83DE-17CC-7B8161F6E1BD}"/>
              </a:ext>
            </a:extLst>
          </p:cNvPr>
          <p:cNvSpPr/>
          <p:nvPr/>
        </p:nvSpPr>
        <p:spPr>
          <a:xfrm>
            <a:off x="717055" y="321680"/>
            <a:ext cx="3483430" cy="430887"/>
          </a:xfrm>
          <a:prstGeom prst="rect">
            <a:avLst/>
          </a:prstGeom>
        </p:spPr>
        <p:txBody>
          <a:bodyPr wrap="square">
            <a:spAutoFit/>
          </a:bodyPr>
          <a:lstStyle/>
          <a:p>
            <a:pPr lvl="0">
              <a:buClr>
                <a:srgbClr val="0073AE"/>
              </a:buClr>
            </a:pPr>
            <a:r>
              <a:rPr lang="es-CO" sz="2200" b="1">
                <a:solidFill>
                  <a:srgbClr val="B28A3F"/>
                </a:solidFill>
                <a:latin typeface="Myriad Pro" charset="0"/>
              </a:rPr>
              <a:t>Tipología organizacional</a:t>
            </a:r>
          </a:p>
        </p:txBody>
      </p:sp>
      <p:grpSp>
        <p:nvGrpSpPr>
          <p:cNvPr id="15" name="Grupo 14">
            <a:extLst>
              <a:ext uri="{FF2B5EF4-FFF2-40B4-BE49-F238E27FC236}">
                <a16:creationId xmlns:a16="http://schemas.microsoft.com/office/drawing/2014/main" id="{FFF75E6E-EB4B-E67A-561B-BF8C5009D850}"/>
              </a:ext>
            </a:extLst>
          </p:cNvPr>
          <p:cNvGrpSpPr/>
          <p:nvPr/>
        </p:nvGrpSpPr>
        <p:grpSpPr>
          <a:xfrm rot="10800000">
            <a:off x="408656" y="397008"/>
            <a:ext cx="308399" cy="278634"/>
            <a:chOff x="6855583" y="5046635"/>
            <a:chExt cx="640080" cy="640080"/>
          </a:xfrm>
        </p:grpSpPr>
        <p:sp>
          <p:nvSpPr>
            <p:cNvPr id="16" name="Oval 6">
              <a:extLst>
                <a:ext uri="{FF2B5EF4-FFF2-40B4-BE49-F238E27FC236}">
                  <a16:creationId xmlns:a16="http://schemas.microsoft.com/office/drawing/2014/main" id="{5BF312B1-6584-875F-CD29-4C3967A9BE76}"/>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Chevron 10">
              <a:extLst>
                <a:ext uri="{FF2B5EF4-FFF2-40B4-BE49-F238E27FC236}">
                  <a16:creationId xmlns:a16="http://schemas.microsoft.com/office/drawing/2014/main" id="{86628160-07D0-242D-B466-CE6D4EDC676F}"/>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 name="Gráfico 1">
            <a:extLst>
              <a:ext uri="{FF2B5EF4-FFF2-40B4-BE49-F238E27FC236}">
                <a16:creationId xmlns:a16="http://schemas.microsoft.com/office/drawing/2014/main" id="{C447BCD5-267D-D185-7AD1-405172C8ED20}"/>
              </a:ext>
            </a:extLst>
          </p:cNvPr>
          <p:cNvGraphicFramePr>
            <a:graphicFrameLocks/>
          </p:cNvGraphicFramePr>
          <p:nvPr>
            <p:extLst>
              <p:ext uri="{D42A27DB-BD31-4B8C-83A1-F6EECF244321}">
                <p14:modId xmlns:p14="http://schemas.microsoft.com/office/powerpoint/2010/main" val="3653375905"/>
              </p:ext>
            </p:extLst>
          </p:nvPr>
        </p:nvGraphicFramePr>
        <p:xfrm>
          <a:off x="161006" y="1003585"/>
          <a:ext cx="4753662" cy="5389440"/>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E85A3B11-2475-FBE3-7BCC-37EF38DCF375}"/>
              </a:ext>
            </a:extLst>
          </p:cNvPr>
          <p:cNvSpPr txBox="1"/>
          <p:nvPr/>
        </p:nvSpPr>
        <p:spPr>
          <a:xfrm>
            <a:off x="4676775" y="1178223"/>
            <a:ext cx="6600825" cy="4216539"/>
          </a:xfrm>
          <a:prstGeom prst="rect">
            <a:avLst/>
          </a:prstGeom>
          <a:noFill/>
        </p:spPr>
        <p:txBody>
          <a:bodyPr wrap="square">
            <a:spAutoFit/>
          </a:bodyPr>
          <a:lstStyle/>
          <a:p>
            <a:pPr marL="285750" indent="-285750" algn="just">
              <a:buClr>
                <a:srgbClr val="A5C249"/>
              </a:buClr>
              <a:buFont typeface="Wingdings" panose="05000000000000000000" pitchFamily="2" charset="2"/>
              <a:buChar char="ü"/>
            </a:pPr>
            <a:r>
              <a:rPr lang="es-MX" sz="1400" dirty="0">
                <a:solidFill>
                  <a:schemeClr val="tx1">
                    <a:lumMod val="65000"/>
                    <a:lumOff val="35000"/>
                  </a:schemeClr>
                </a:solidFill>
              </a:rPr>
              <a:t>De las </a:t>
            </a:r>
            <a:r>
              <a:rPr lang="es-MX" sz="1600" b="1" dirty="0">
                <a:solidFill>
                  <a:srgbClr val="B28A3F"/>
                </a:solidFill>
              </a:rPr>
              <a:t>3356</a:t>
            </a:r>
            <a:r>
              <a:rPr lang="es-MX" sz="1400" dirty="0">
                <a:solidFill>
                  <a:schemeClr val="tx1">
                    <a:lumMod val="65000"/>
                    <a:lumOff val="35000"/>
                  </a:schemeClr>
                </a:solidFill>
              </a:rPr>
              <a:t> PQRSDA recibidas durante 2024, el </a:t>
            </a:r>
            <a:r>
              <a:rPr lang="es-MX" sz="1400" b="1" dirty="0">
                <a:solidFill>
                  <a:schemeClr val="tx1">
                    <a:lumMod val="65000"/>
                    <a:lumOff val="35000"/>
                  </a:schemeClr>
                </a:solidFill>
              </a:rPr>
              <a:t>50%</a:t>
            </a:r>
            <a:r>
              <a:rPr lang="es-MX" sz="1400" dirty="0">
                <a:solidFill>
                  <a:schemeClr val="tx1">
                    <a:lumMod val="65000"/>
                    <a:lumOff val="35000"/>
                  </a:schemeClr>
                </a:solidFill>
              </a:rPr>
              <a:t> correspondieron a consultas relacionadas con empresas del sector real.</a:t>
            </a:r>
          </a:p>
          <a:p>
            <a:pPr marL="285750" indent="-285750" algn="just">
              <a:buClr>
                <a:srgbClr val="A5C249"/>
              </a:buClr>
              <a:buFont typeface="Wingdings" panose="05000000000000000000" pitchFamily="2" charset="2"/>
              <a:buChar char="ü"/>
            </a:pPr>
            <a:endParaRPr lang="es-MX" sz="1400" dirty="0">
              <a:solidFill>
                <a:schemeClr val="tx1">
                  <a:lumMod val="65000"/>
                  <a:lumOff val="35000"/>
                </a:schemeClr>
              </a:solidFill>
            </a:endParaRPr>
          </a:p>
          <a:p>
            <a:pPr marL="285750" indent="-285750" algn="just">
              <a:buClr>
                <a:srgbClr val="A5C249"/>
              </a:buClr>
              <a:buFont typeface="Wingdings" panose="05000000000000000000" pitchFamily="2" charset="2"/>
              <a:buChar char="ü"/>
            </a:pPr>
            <a:r>
              <a:rPr lang="es-MX" sz="1400" dirty="0">
                <a:solidFill>
                  <a:schemeClr val="tx1">
                    <a:lumMod val="65000"/>
                    <a:lumOff val="35000"/>
                  </a:schemeClr>
                </a:solidFill>
              </a:rPr>
              <a:t>Asimismo, dentro de las 28 entidades presentadas en la gráfica, </a:t>
            </a:r>
            <a:r>
              <a:rPr lang="es-MX" sz="1400" b="1" dirty="0">
                <a:solidFill>
                  <a:srgbClr val="B28A3F"/>
                </a:solidFill>
              </a:rPr>
              <a:t>11.89%</a:t>
            </a:r>
            <a:r>
              <a:rPr lang="es-MX" sz="1400" dirty="0">
                <a:solidFill>
                  <a:schemeClr val="tx1">
                    <a:lumMod val="65000"/>
                    <a:lumOff val="35000"/>
                  </a:schemeClr>
                </a:solidFill>
              </a:rPr>
              <a:t> de las consultas estuvieron dirigidas a Fogafín, principalmente sobre el Seguro de Depósitos y otros temas generales relacionados con la entidad. Este dato refleja el interés de los ciudadanos en conocer sobre la protección de sus ahorros y el papel de Fogafín en el sistema financiero.</a:t>
            </a:r>
          </a:p>
          <a:p>
            <a:pPr marL="285750" indent="-285750" algn="just">
              <a:buClr>
                <a:srgbClr val="A5C249"/>
              </a:buClr>
              <a:buFont typeface="Wingdings" panose="05000000000000000000" pitchFamily="2" charset="2"/>
              <a:buChar char="ü"/>
            </a:pPr>
            <a:endParaRPr lang="es-MX" sz="1400" dirty="0">
              <a:solidFill>
                <a:schemeClr val="tx1">
                  <a:lumMod val="65000"/>
                  <a:lumOff val="35000"/>
                </a:schemeClr>
              </a:solidFill>
            </a:endParaRPr>
          </a:p>
          <a:p>
            <a:pPr marL="285750" indent="-285750" algn="just">
              <a:buClr>
                <a:srgbClr val="A5C249"/>
              </a:buClr>
              <a:buFont typeface="Wingdings" panose="05000000000000000000" pitchFamily="2" charset="2"/>
              <a:buChar char="ü"/>
            </a:pPr>
            <a:r>
              <a:rPr lang="es-MX" sz="1400" dirty="0">
                <a:solidFill>
                  <a:schemeClr val="tx1">
                    <a:lumMod val="65000"/>
                    <a:lumOff val="35000"/>
                  </a:schemeClr>
                </a:solidFill>
              </a:rPr>
              <a:t>El </a:t>
            </a:r>
            <a:r>
              <a:rPr lang="es-MX" sz="1400" b="1" dirty="0">
                <a:solidFill>
                  <a:srgbClr val="B28A3F"/>
                </a:solidFill>
              </a:rPr>
              <a:t>12.1% </a:t>
            </a:r>
            <a:r>
              <a:rPr lang="es-MX" sz="1400" dirty="0">
                <a:solidFill>
                  <a:schemeClr val="tx1">
                    <a:lumMod val="65000"/>
                    <a:lumOff val="35000"/>
                  </a:schemeClr>
                </a:solidFill>
              </a:rPr>
              <a:t>corresponde a la suma de los temas consultados sobre los procesos liquidatorios que Fogafín ha monitoreado.</a:t>
            </a:r>
            <a:r>
              <a:rPr lang="es-MX" sz="1400" b="1" dirty="0">
                <a:solidFill>
                  <a:schemeClr val="tx2"/>
                </a:solidFill>
              </a:rPr>
              <a:t>*</a:t>
            </a:r>
            <a:r>
              <a:rPr lang="es-MX" sz="1400" dirty="0">
                <a:solidFill>
                  <a:schemeClr val="tx1">
                    <a:lumMod val="65000"/>
                    <a:lumOff val="35000"/>
                  </a:schemeClr>
                </a:solidFill>
              </a:rPr>
              <a:t>.</a:t>
            </a:r>
          </a:p>
          <a:p>
            <a:pPr marL="285750" indent="-285750" algn="just">
              <a:buClr>
                <a:srgbClr val="A5C249"/>
              </a:buClr>
              <a:buFont typeface="Wingdings" panose="05000000000000000000" pitchFamily="2" charset="2"/>
              <a:buChar char="ü"/>
            </a:pPr>
            <a:endParaRPr lang="es-MX" sz="1400" dirty="0">
              <a:solidFill>
                <a:schemeClr val="tx1">
                  <a:lumMod val="65000"/>
                  <a:lumOff val="35000"/>
                </a:schemeClr>
              </a:solidFill>
            </a:endParaRPr>
          </a:p>
          <a:p>
            <a:pPr marL="285750" indent="-285750" algn="just">
              <a:buClr>
                <a:srgbClr val="A5C249"/>
              </a:buClr>
              <a:buFont typeface="Wingdings" panose="05000000000000000000" pitchFamily="2" charset="2"/>
              <a:buChar char="ü"/>
            </a:pPr>
            <a:r>
              <a:rPr lang="es-MX" sz="1400" dirty="0">
                <a:solidFill>
                  <a:schemeClr val="tx1">
                    <a:lumMod val="65000"/>
                    <a:lumOff val="35000"/>
                  </a:schemeClr>
                </a:solidFill>
              </a:rPr>
              <a:t>El </a:t>
            </a:r>
            <a:r>
              <a:rPr lang="es-MX" sz="1400" b="1" dirty="0">
                <a:solidFill>
                  <a:srgbClr val="B28A3F"/>
                </a:solidFill>
              </a:rPr>
              <a:t>17.37% </a:t>
            </a:r>
            <a:r>
              <a:rPr lang="es-MX" sz="1400" dirty="0">
                <a:solidFill>
                  <a:schemeClr val="tx1">
                    <a:lumMod val="65000"/>
                    <a:lumOff val="35000"/>
                  </a:schemeClr>
                </a:solidFill>
              </a:rPr>
              <a:t>de las consultas estuvieron relacionadas con entidades financieras, abordando temas generales y productos. Por otro lado, 3.48% de las solicitudes correspondieron a casos de confusión entre Fogafín y otras entidades, como Adres (antes Fosyga), centrales de información, el Fondo de Garantías y el Fondo Nacional de Garantías.</a:t>
            </a:r>
          </a:p>
        </p:txBody>
      </p:sp>
      <p:sp>
        <p:nvSpPr>
          <p:cNvPr id="4" name="CuadroTexto 3">
            <a:extLst>
              <a:ext uri="{FF2B5EF4-FFF2-40B4-BE49-F238E27FC236}">
                <a16:creationId xmlns:a16="http://schemas.microsoft.com/office/drawing/2014/main" id="{4CD62E89-C4C3-176F-865A-2D750F6CC002}"/>
              </a:ext>
            </a:extLst>
          </p:cNvPr>
          <p:cNvSpPr txBox="1"/>
          <p:nvPr/>
        </p:nvSpPr>
        <p:spPr>
          <a:xfrm>
            <a:off x="6513218" y="6055557"/>
            <a:ext cx="5075090" cy="369332"/>
          </a:xfrm>
          <a:prstGeom prst="rect">
            <a:avLst/>
          </a:prstGeom>
          <a:noFill/>
        </p:spPr>
        <p:txBody>
          <a:bodyPr wrap="square">
            <a:spAutoFit/>
          </a:bodyPr>
          <a:lstStyle/>
          <a:p>
            <a:pPr algn="just"/>
            <a:r>
              <a:rPr lang="es-MX" sz="900" b="1" dirty="0">
                <a:solidFill>
                  <a:schemeClr val="tx2"/>
                </a:solidFill>
              </a:rPr>
              <a:t>*</a:t>
            </a:r>
            <a:r>
              <a:rPr lang="es-MX" sz="900" dirty="0">
                <a:solidFill>
                  <a:schemeClr val="tx1">
                    <a:lumMod val="65000"/>
                    <a:lumOff val="35000"/>
                  </a:schemeClr>
                </a:solidFill>
              </a:rPr>
              <a:t>BCH, BanEstado, Banco Cafetero, Financiera FES, Caja Agraria, Cofiandina, Internacional, La Fortaleza, Baco Andino y Banco del Pacífico. </a:t>
            </a:r>
          </a:p>
        </p:txBody>
      </p:sp>
    </p:spTree>
    <p:extLst>
      <p:ext uri="{BB962C8B-B14F-4D97-AF65-F5344CB8AC3E}">
        <p14:creationId xmlns:p14="http://schemas.microsoft.com/office/powerpoint/2010/main" val="9366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A0F207C-34D0-FB62-5F87-647C7CCFF9B2}"/>
              </a:ext>
            </a:extLst>
          </p:cNvPr>
          <p:cNvSpPr/>
          <p:nvPr/>
        </p:nvSpPr>
        <p:spPr>
          <a:xfrm>
            <a:off x="788772" y="743021"/>
            <a:ext cx="4572121" cy="430887"/>
          </a:xfrm>
          <a:prstGeom prst="rect">
            <a:avLst/>
          </a:prstGeom>
        </p:spPr>
        <p:txBody>
          <a:bodyPr wrap="square">
            <a:spAutoFit/>
          </a:bodyPr>
          <a:lstStyle/>
          <a:p>
            <a:pPr lvl="0">
              <a:buClr>
                <a:srgbClr val="0073AE"/>
              </a:buClr>
            </a:pPr>
            <a:r>
              <a:rPr lang="es-CO" sz="2200" b="1">
                <a:solidFill>
                  <a:srgbClr val="B28A3F"/>
                </a:solidFill>
                <a:latin typeface="Myriad Pro" charset="0"/>
              </a:rPr>
              <a:t>Nivel de comportamiento </a:t>
            </a:r>
          </a:p>
        </p:txBody>
      </p:sp>
      <p:grpSp>
        <p:nvGrpSpPr>
          <p:cNvPr id="6" name="Grupo 5">
            <a:extLst>
              <a:ext uri="{FF2B5EF4-FFF2-40B4-BE49-F238E27FC236}">
                <a16:creationId xmlns:a16="http://schemas.microsoft.com/office/drawing/2014/main" id="{BF84FFB9-7E09-88E4-96A0-778FA5C4A0BA}"/>
              </a:ext>
            </a:extLst>
          </p:cNvPr>
          <p:cNvGrpSpPr/>
          <p:nvPr/>
        </p:nvGrpSpPr>
        <p:grpSpPr>
          <a:xfrm rot="10800000">
            <a:off x="480374" y="818349"/>
            <a:ext cx="308399" cy="278634"/>
            <a:chOff x="6855583" y="5046635"/>
            <a:chExt cx="640080" cy="640080"/>
          </a:xfrm>
        </p:grpSpPr>
        <p:sp>
          <p:nvSpPr>
            <p:cNvPr id="7" name="Oval 6">
              <a:extLst>
                <a:ext uri="{FF2B5EF4-FFF2-40B4-BE49-F238E27FC236}">
                  <a16:creationId xmlns:a16="http://schemas.microsoft.com/office/drawing/2014/main" id="{F846CF9B-D4DF-AB05-EC90-6B450F4E145C}"/>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E1A6DD9F-24C8-82C2-2237-DDDF2B9DC380}"/>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9" name="Gráfico 8">
            <a:extLst>
              <a:ext uri="{FF2B5EF4-FFF2-40B4-BE49-F238E27FC236}">
                <a16:creationId xmlns:a16="http://schemas.microsoft.com/office/drawing/2014/main" id="{20CBFBC4-48FE-770C-DB8F-3CE57DC38C02}"/>
              </a:ext>
            </a:extLst>
          </p:cNvPr>
          <p:cNvGraphicFramePr>
            <a:graphicFrameLocks/>
          </p:cNvGraphicFramePr>
          <p:nvPr>
            <p:extLst>
              <p:ext uri="{D42A27DB-BD31-4B8C-83A1-F6EECF244321}">
                <p14:modId xmlns:p14="http://schemas.microsoft.com/office/powerpoint/2010/main" val="3657013715"/>
              </p:ext>
            </p:extLst>
          </p:nvPr>
        </p:nvGraphicFramePr>
        <p:xfrm>
          <a:off x="634573" y="1241875"/>
          <a:ext cx="5562039" cy="3514419"/>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a:extLst>
              <a:ext uri="{FF2B5EF4-FFF2-40B4-BE49-F238E27FC236}">
                <a16:creationId xmlns:a16="http://schemas.microsoft.com/office/drawing/2014/main" id="{043654B9-4597-2CA1-CB6F-4B097A5C4018}"/>
              </a:ext>
            </a:extLst>
          </p:cNvPr>
          <p:cNvSpPr txBox="1"/>
          <p:nvPr/>
        </p:nvSpPr>
        <p:spPr>
          <a:xfrm>
            <a:off x="5987101" y="2151727"/>
            <a:ext cx="5261924" cy="2554545"/>
          </a:xfrm>
          <a:prstGeom prst="rect">
            <a:avLst/>
          </a:prstGeom>
          <a:noFill/>
        </p:spPr>
        <p:txBody>
          <a:bodyPr wrap="square">
            <a:spAutoFit/>
          </a:bodyPr>
          <a:lstStyle/>
          <a:p>
            <a:pPr algn="just"/>
            <a:r>
              <a:rPr lang="es-MX" sz="1600" dirty="0">
                <a:solidFill>
                  <a:schemeClr val="tx1">
                    <a:lumMod val="50000"/>
                    <a:lumOff val="50000"/>
                  </a:schemeClr>
                </a:solidFill>
              </a:rPr>
              <a:t>Este análisis muestra que el </a:t>
            </a:r>
            <a:r>
              <a:rPr lang="es-MX" sz="1600" b="1" dirty="0">
                <a:solidFill>
                  <a:schemeClr val="tx1">
                    <a:lumMod val="50000"/>
                    <a:lumOff val="50000"/>
                  </a:schemeClr>
                </a:solidFill>
              </a:rPr>
              <a:t>correo electrónico </a:t>
            </a:r>
            <a:r>
              <a:rPr lang="es-MX" sz="1600" dirty="0">
                <a:solidFill>
                  <a:schemeClr val="tx1">
                    <a:lumMod val="50000"/>
                    <a:lumOff val="50000"/>
                  </a:schemeClr>
                </a:solidFill>
              </a:rPr>
              <a:t>(fogafin@fogafin.gov.co)es el canal más utilizado en Fogafín para la recepción de PQRSDA, con un </a:t>
            </a:r>
            <a:r>
              <a:rPr lang="es-MX" sz="1600" b="1" dirty="0">
                <a:solidFill>
                  <a:srgbClr val="B28A3F"/>
                </a:solidFill>
              </a:rPr>
              <a:t>53.28%</a:t>
            </a:r>
            <a:r>
              <a:rPr lang="es-MX" sz="1600" dirty="0">
                <a:solidFill>
                  <a:schemeClr val="tx1">
                    <a:lumMod val="50000"/>
                    <a:lumOff val="50000"/>
                  </a:schemeClr>
                </a:solidFill>
              </a:rPr>
              <a:t> del total. Le siguen las </a:t>
            </a:r>
            <a:r>
              <a:rPr lang="es-MX" sz="1600" b="1" dirty="0">
                <a:solidFill>
                  <a:schemeClr val="tx1">
                    <a:lumMod val="50000"/>
                    <a:lumOff val="50000"/>
                  </a:schemeClr>
                </a:solidFill>
              </a:rPr>
              <a:t>líneas telefónicas </a:t>
            </a:r>
            <a:r>
              <a:rPr lang="es-MX" sz="1600" dirty="0">
                <a:solidFill>
                  <a:schemeClr val="tx1">
                    <a:lumMod val="50000"/>
                    <a:lumOff val="50000"/>
                  </a:schemeClr>
                </a:solidFill>
              </a:rPr>
              <a:t>(601-4321370 o 018000 411357) con un </a:t>
            </a:r>
            <a:r>
              <a:rPr lang="es-MX" sz="1600" dirty="0">
                <a:solidFill>
                  <a:srgbClr val="B28A3F"/>
                </a:solidFill>
              </a:rPr>
              <a:t>27.09%</a:t>
            </a:r>
            <a:r>
              <a:rPr lang="es-MX" sz="1600" dirty="0">
                <a:solidFill>
                  <a:schemeClr val="tx1">
                    <a:lumMod val="50000"/>
                    <a:lumOff val="50000"/>
                  </a:schemeClr>
                </a:solidFill>
              </a:rPr>
              <a:t>. Otros canales tienen una participación menor, como el </a:t>
            </a:r>
            <a:r>
              <a:rPr lang="es-MX" sz="1600" b="1" dirty="0">
                <a:solidFill>
                  <a:schemeClr val="tx1">
                    <a:lumMod val="50000"/>
                    <a:lumOff val="50000"/>
                  </a:schemeClr>
                </a:solidFill>
              </a:rPr>
              <a:t>chat </a:t>
            </a:r>
            <a:r>
              <a:rPr lang="es-MX" sz="1600" dirty="0">
                <a:solidFill>
                  <a:schemeClr val="tx1">
                    <a:lumMod val="50000"/>
                    <a:lumOff val="50000"/>
                  </a:schemeClr>
                </a:solidFill>
              </a:rPr>
              <a:t>(12.09%), la atención </a:t>
            </a:r>
            <a:r>
              <a:rPr lang="es-MX" sz="1600" b="1" dirty="0">
                <a:solidFill>
                  <a:schemeClr val="tx1">
                    <a:lumMod val="50000"/>
                    <a:lumOff val="50000"/>
                  </a:schemeClr>
                </a:solidFill>
              </a:rPr>
              <a:t>presencial</a:t>
            </a:r>
            <a:r>
              <a:rPr lang="es-MX" sz="1600" dirty="0">
                <a:solidFill>
                  <a:schemeClr val="tx1">
                    <a:lumMod val="50000"/>
                    <a:lumOff val="50000"/>
                  </a:schemeClr>
                </a:solidFill>
              </a:rPr>
              <a:t> (4.02%), el </a:t>
            </a:r>
            <a:r>
              <a:rPr lang="es-MX" sz="1600" b="1" dirty="0">
                <a:solidFill>
                  <a:schemeClr val="tx1">
                    <a:lumMod val="50000"/>
                    <a:lumOff val="50000"/>
                  </a:schemeClr>
                </a:solidFill>
              </a:rPr>
              <a:t>Buzón PQSD </a:t>
            </a:r>
            <a:r>
              <a:rPr lang="es-MX" sz="1600" dirty="0">
                <a:solidFill>
                  <a:schemeClr val="tx1">
                    <a:lumMod val="50000"/>
                    <a:lumOff val="50000"/>
                  </a:schemeClr>
                </a:solidFill>
              </a:rPr>
              <a:t>en la página web (1.43%), la </a:t>
            </a:r>
            <a:r>
              <a:rPr lang="es-MX" sz="1600" b="1" dirty="0">
                <a:solidFill>
                  <a:schemeClr val="tx1">
                    <a:lumMod val="50000"/>
                    <a:lumOff val="50000"/>
                  </a:schemeClr>
                </a:solidFill>
              </a:rPr>
              <a:t>carta </a:t>
            </a:r>
            <a:r>
              <a:rPr lang="es-MX" sz="1600" dirty="0">
                <a:solidFill>
                  <a:schemeClr val="tx1">
                    <a:lumMod val="50000"/>
                    <a:lumOff val="50000"/>
                  </a:schemeClr>
                </a:solidFill>
              </a:rPr>
              <a:t>física (0.83%) y, finalmente, las </a:t>
            </a:r>
            <a:r>
              <a:rPr lang="es-MX" sz="1600" b="1" dirty="0">
                <a:solidFill>
                  <a:schemeClr val="tx1">
                    <a:lumMod val="50000"/>
                    <a:lumOff val="50000"/>
                  </a:schemeClr>
                </a:solidFill>
              </a:rPr>
              <a:t>redes sociales </a:t>
            </a:r>
            <a:r>
              <a:rPr lang="es-MX" sz="1600" dirty="0">
                <a:solidFill>
                  <a:schemeClr val="tx1">
                    <a:lumMod val="50000"/>
                    <a:lumOff val="50000"/>
                  </a:schemeClr>
                </a:solidFill>
              </a:rPr>
              <a:t>(0.45%).</a:t>
            </a:r>
          </a:p>
        </p:txBody>
      </p:sp>
    </p:spTree>
    <p:extLst>
      <p:ext uri="{BB962C8B-B14F-4D97-AF65-F5344CB8AC3E}">
        <p14:creationId xmlns:p14="http://schemas.microsoft.com/office/powerpoint/2010/main" val="1806762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4360B-D2BB-075A-38AA-A5C09E47200D}"/>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6EA85B8E-C2E6-0082-5E91-8BC0193D567A}"/>
              </a:ext>
            </a:extLst>
          </p:cNvPr>
          <p:cNvSpPr>
            <a:spLocks noGrp="1"/>
          </p:cNvSpPr>
          <p:nvPr>
            <p:ph type="title"/>
          </p:nvPr>
        </p:nvSpPr>
        <p:spPr/>
        <p:txBody>
          <a:bodyPr/>
          <a:lstStyle/>
          <a:p>
            <a:r>
              <a:rPr lang="es-CO" sz="3600"/>
              <a:t>6. Trámites ofrecidos</a:t>
            </a:r>
          </a:p>
        </p:txBody>
      </p:sp>
      <p:sp>
        <p:nvSpPr>
          <p:cNvPr id="6" name="Marcador de texto 5">
            <a:extLst>
              <a:ext uri="{FF2B5EF4-FFF2-40B4-BE49-F238E27FC236}">
                <a16:creationId xmlns:a16="http://schemas.microsoft.com/office/drawing/2014/main" id="{129F92F5-2002-6676-3C5D-8ACA8A732A67}"/>
              </a:ext>
            </a:extLst>
          </p:cNvPr>
          <p:cNvSpPr>
            <a:spLocks noGrp="1"/>
          </p:cNvSpPr>
          <p:nvPr>
            <p:ph type="body" idx="1"/>
          </p:nvPr>
        </p:nvSpPr>
        <p:spPr>
          <a:xfrm>
            <a:off x="4789714" y="2784457"/>
            <a:ext cx="6342088" cy="1915559"/>
          </a:xfrm>
        </p:spPr>
        <p:txBody>
          <a:bodyPr>
            <a:noAutofit/>
          </a:bodyPr>
          <a:lstStyle/>
          <a:p>
            <a:pPr algn="just"/>
            <a:r>
              <a:rPr lang="es-MX" sz="1600" dirty="0"/>
              <a:t>Fogafín ofrece una serie de </a:t>
            </a:r>
            <a:r>
              <a:rPr lang="es-MX" sz="1600" b="1" dirty="0"/>
              <a:t>trámites</a:t>
            </a:r>
            <a:r>
              <a:rPr lang="es-MX" sz="1600" dirty="0"/>
              <a:t> dirigidos tanto a </a:t>
            </a:r>
            <a:r>
              <a:rPr lang="es-MX" sz="1600" b="1" dirty="0"/>
              <a:t>ciudadanos</a:t>
            </a:r>
            <a:r>
              <a:rPr lang="es-MX" sz="1600" dirty="0"/>
              <a:t> como a </a:t>
            </a:r>
            <a:r>
              <a:rPr lang="es-MX" sz="1600" b="1" dirty="0"/>
              <a:t>entidades inscritas</a:t>
            </a:r>
            <a:r>
              <a:rPr lang="es-MX" sz="1600" dirty="0"/>
              <a:t>, facilitando el acceso a servicios clave dentro del marco del </a:t>
            </a:r>
            <a:r>
              <a:rPr lang="es-MX" sz="1600" b="1" dirty="0"/>
              <a:t>Seguro de Depósitos y los procesos de liquidación</a:t>
            </a:r>
            <a:r>
              <a:rPr lang="es-MX" sz="1600" dirty="0"/>
              <a:t>. A continuación, se detallan los principales trámites que pueden ser gestionados ante la entidad, junto con sus características y requisitos específicos.</a:t>
            </a:r>
          </a:p>
          <a:p>
            <a:pPr algn="just"/>
            <a:endParaRPr lang="es-CO" sz="1600" dirty="0"/>
          </a:p>
        </p:txBody>
      </p:sp>
      <p:pic>
        <p:nvPicPr>
          <p:cNvPr id="7" name="Marcador de posición de imagen 6" descr="Una persona sosteniendo una laptop&#10;&#10;El contenido generado por IA puede ser incorrecto.">
            <a:extLst>
              <a:ext uri="{FF2B5EF4-FFF2-40B4-BE49-F238E27FC236}">
                <a16:creationId xmlns:a16="http://schemas.microsoft.com/office/drawing/2014/main" id="{633B929C-2772-449D-0A5F-F6964B8E89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722" b="16722"/>
          <a:stretch>
            <a:fillRect/>
          </a:stretch>
        </p:blipFill>
        <p:spPr/>
      </p:pic>
    </p:spTree>
    <p:extLst>
      <p:ext uri="{BB962C8B-B14F-4D97-AF65-F5344CB8AC3E}">
        <p14:creationId xmlns:p14="http://schemas.microsoft.com/office/powerpoint/2010/main" val="3511065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48C840BD-6387-7546-1CD6-413D9EE6B520}"/>
              </a:ext>
            </a:extLst>
          </p:cNvPr>
          <p:cNvSpPr>
            <a:spLocks noGrp="1"/>
          </p:cNvSpPr>
          <p:nvPr>
            <p:ph type="body" idx="1"/>
          </p:nvPr>
        </p:nvSpPr>
        <p:spPr>
          <a:xfrm>
            <a:off x="1446323" y="1386550"/>
            <a:ext cx="4214588" cy="571610"/>
          </a:xfrm>
        </p:spPr>
        <p:txBody>
          <a:bodyPr>
            <a:normAutofit fontScale="92500"/>
          </a:bodyPr>
          <a:lstStyle/>
          <a:p>
            <a:r>
              <a:rPr lang="es-CO" sz="2800" b="1">
                <a:solidFill>
                  <a:schemeClr val="tx1">
                    <a:lumMod val="65000"/>
                    <a:lumOff val="35000"/>
                  </a:schemeClr>
                </a:solidFill>
              </a:rPr>
              <a:t>Ciudadanía en general</a:t>
            </a:r>
          </a:p>
          <a:p>
            <a:endParaRPr lang="es-CO" sz="2800" b="1">
              <a:solidFill>
                <a:schemeClr val="tx1">
                  <a:lumMod val="65000"/>
                  <a:lumOff val="35000"/>
                </a:schemeClr>
              </a:solidFill>
            </a:endParaRPr>
          </a:p>
        </p:txBody>
      </p:sp>
      <p:sp>
        <p:nvSpPr>
          <p:cNvPr id="7" name="Marcador de texto 6">
            <a:extLst>
              <a:ext uri="{FF2B5EF4-FFF2-40B4-BE49-F238E27FC236}">
                <a16:creationId xmlns:a16="http://schemas.microsoft.com/office/drawing/2014/main" id="{7AF048BB-1D44-1A77-6AC6-F570CCF93D35}"/>
              </a:ext>
            </a:extLst>
          </p:cNvPr>
          <p:cNvSpPr>
            <a:spLocks noGrp="1"/>
          </p:cNvSpPr>
          <p:nvPr>
            <p:ph type="body" idx="10"/>
          </p:nvPr>
        </p:nvSpPr>
        <p:spPr>
          <a:xfrm>
            <a:off x="6393042" y="1386550"/>
            <a:ext cx="4214588" cy="3428528"/>
          </a:xfrm>
        </p:spPr>
        <p:txBody>
          <a:bodyPr>
            <a:normAutofit/>
          </a:bodyPr>
          <a:lstStyle/>
          <a:p>
            <a:r>
              <a:rPr lang="es-CO" sz="2600" b="1">
                <a:solidFill>
                  <a:schemeClr val="bg2"/>
                </a:solidFill>
              </a:rPr>
              <a:t>Entidades inscritas</a:t>
            </a:r>
          </a:p>
          <a:p>
            <a:endParaRPr lang="es-CO" sz="2600" b="1">
              <a:solidFill>
                <a:schemeClr val="bg2"/>
              </a:solidFill>
            </a:endParaRPr>
          </a:p>
        </p:txBody>
      </p:sp>
      <p:sp>
        <p:nvSpPr>
          <p:cNvPr id="8" name="Título 1">
            <a:extLst>
              <a:ext uri="{FF2B5EF4-FFF2-40B4-BE49-F238E27FC236}">
                <a16:creationId xmlns:a16="http://schemas.microsoft.com/office/drawing/2014/main" id="{3FF3EE43-48B7-2D7A-7082-4211882E1FA0}"/>
              </a:ext>
            </a:extLst>
          </p:cNvPr>
          <p:cNvSpPr txBox="1">
            <a:spLocks/>
          </p:cNvSpPr>
          <p:nvPr/>
        </p:nvSpPr>
        <p:spPr>
          <a:xfrm>
            <a:off x="687171" y="264453"/>
            <a:ext cx="8851436" cy="571610"/>
          </a:xfrm>
          <a:prstGeom prst="rect">
            <a:avLst/>
          </a:prstGeo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3000">
                <a:solidFill>
                  <a:schemeClr val="bg2">
                    <a:lumMod val="90000"/>
                  </a:schemeClr>
                </a:solidFill>
              </a:rPr>
              <a:t>6. Trámites ofrecidos</a:t>
            </a:r>
          </a:p>
        </p:txBody>
      </p:sp>
      <p:pic>
        <p:nvPicPr>
          <p:cNvPr id="9" name="Imagen 8" descr="Icono&#10;&#10;Descripción generada automáticamente">
            <a:extLst>
              <a:ext uri="{FF2B5EF4-FFF2-40B4-BE49-F238E27FC236}">
                <a16:creationId xmlns:a16="http://schemas.microsoft.com/office/drawing/2014/main" id="{2BB4947F-D99B-D125-87F5-E1631F8B8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505" y="2145773"/>
            <a:ext cx="2669305" cy="2669305"/>
          </a:xfrm>
          <a:prstGeom prst="rect">
            <a:avLst/>
          </a:prstGeom>
        </p:spPr>
      </p:pic>
      <p:pic>
        <p:nvPicPr>
          <p:cNvPr id="11" name="Imagen 10" descr="Icono&#10;&#10;El contenido generado por IA puede ser incorrecto.">
            <a:extLst>
              <a:ext uri="{FF2B5EF4-FFF2-40B4-BE49-F238E27FC236}">
                <a16:creationId xmlns:a16="http://schemas.microsoft.com/office/drawing/2014/main" id="{459F32F3-5DB5-179B-7B63-791AF6F1E03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635089" y="1938648"/>
            <a:ext cx="3083553" cy="3083553"/>
          </a:xfrm>
          <a:prstGeom prst="rect">
            <a:avLst/>
          </a:prstGeom>
        </p:spPr>
      </p:pic>
    </p:spTree>
    <p:extLst>
      <p:ext uri="{BB962C8B-B14F-4D97-AF65-F5344CB8AC3E}">
        <p14:creationId xmlns:p14="http://schemas.microsoft.com/office/powerpoint/2010/main" val="291787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634DB-181F-1CBB-8B05-A87A5F78EDDB}"/>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57FCCF97-AAE8-AB96-6B13-1AE4F35207DA}"/>
              </a:ext>
            </a:extLst>
          </p:cNvPr>
          <p:cNvSpPr/>
          <p:nvPr/>
        </p:nvSpPr>
        <p:spPr>
          <a:xfrm>
            <a:off x="717055" y="108806"/>
            <a:ext cx="6660899" cy="430887"/>
          </a:xfrm>
          <a:prstGeom prst="rect">
            <a:avLst/>
          </a:prstGeom>
        </p:spPr>
        <p:txBody>
          <a:bodyPr wrap="square">
            <a:spAutoFit/>
          </a:bodyPr>
          <a:lstStyle/>
          <a:p>
            <a:pPr lvl="0">
              <a:buClr>
                <a:srgbClr val="0073AE"/>
              </a:buClr>
            </a:pPr>
            <a:r>
              <a:rPr lang="es-MX" sz="2200" b="1">
                <a:solidFill>
                  <a:srgbClr val="B28A3F"/>
                </a:solidFill>
                <a:latin typeface="Myriad Pro" charset="0"/>
              </a:rPr>
              <a:t>I. Atenciones PQSD (personas o grupos)</a:t>
            </a:r>
            <a:endParaRPr lang="es-CO" sz="2200" b="1">
              <a:solidFill>
                <a:srgbClr val="B28A3F"/>
              </a:solidFill>
              <a:latin typeface="Myriad Pro" charset="0"/>
            </a:endParaRPr>
          </a:p>
        </p:txBody>
      </p:sp>
      <p:grpSp>
        <p:nvGrpSpPr>
          <p:cNvPr id="6" name="Grupo 5">
            <a:extLst>
              <a:ext uri="{FF2B5EF4-FFF2-40B4-BE49-F238E27FC236}">
                <a16:creationId xmlns:a16="http://schemas.microsoft.com/office/drawing/2014/main" id="{9FCF1185-3D73-966F-872D-CCA0F5BF271B}"/>
              </a:ext>
            </a:extLst>
          </p:cNvPr>
          <p:cNvGrpSpPr/>
          <p:nvPr/>
        </p:nvGrpSpPr>
        <p:grpSpPr>
          <a:xfrm rot="10800000">
            <a:off x="408657" y="184134"/>
            <a:ext cx="308399" cy="278634"/>
            <a:chOff x="6855583" y="5046635"/>
            <a:chExt cx="640080" cy="640080"/>
          </a:xfrm>
        </p:grpSpPr>
        <p:sp>
          <p:nvSpPr>
            <p:cNvPr id="7" name="Oval 6">
              <a:extLst>
                <a:ext uri="{FF2B5EF4-FFF2-40B4-BE49-F238E27FC236}">
                  <a16:creationId xmlns:a16="http://schemas.microsoft.com/office/drawing/2014/main" id="{16A79198-3782-00C6-8278-B342998E9731}"/>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9D063639-2435-BD46-1F84-EAC5B6A3301B}"/>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BB9A07B1-1F41-B293-4C0A-92FEFCBFF4C6}"/>
              </a:ext>
            </a:extLst>
          </p:cNvPr>
          <p:cNvSpPr/>
          <p:nvPr/>
        </p:nvSpPr>
        <p:spPr>
          <a:xfrm>
            <a:off x="5459506" y="6239435"/>
            <a:ext cx="1281953"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2" name="Tabla 1">
            <a:extLst>
              <a:ext uri="{FF2B5EF4-FFF2-40B4-BE49-F238E27FC236}">
                <a16:creationId xmlns:a16="http://schemas.microsoft.com/office/drawing/2014/main" id="{EDD3F9FA-462E-0B45-A83C-BE06EF389BC2}"/>
              </a:ext>
            </a:extLst>
          </p:cNvPr>
          <p:cNvGraphicFramePr>
            <a:graphicFrameLocks noGrp="1"/>
          </p:cNvGraphicFramePr>
          <p:nvPr>
            <p:extLst>
              <p:ext uri="{D42A27DB-BD31-4B8C-83A1-F6EECF244321}">
                <p14:modId xmlns:p14="http://schemas.microsoft.com/office/powerpoint/2010/main" val="3644060089"/>
              </p:ext>
            </p:extLst>
          </p:nvPr>
        </p:nvGraphicFramePr>
        <p:xfrm>
          <a:off x="184270" y="600020"/>
          <a:ext cx="11823460" cy="5504469"/>
        </p:xfrm>
        <a:graphic>
          <a:graphicData uri="http://schemas.openxmlformats.org/drawingml/2006/table">
            <a:tbl>
              <a:tblPr/>
              <a:tblGrid>
                <a:gridCol w="948185">
                  <a:extLst>
                    <a:ext uri="{9D8B030D-6E8A-4147-A177-3AD203B41FA5}">
                      <a16:colId xmlns:a16="http://schemas.microsoft.com/office/drawing/2014/main" val="4042736151"/>
                    </a:ext>
                  </a:extLst>
                </a:gridCol>
                <a:gridCol w="492603">
                  <a:extLst>
                    <a:ext uri="{9D8B030D-6E8A-4147-A177-3AD203B41FA5}">
                      <a16:colId xmlns:a16="http://schemas.microsoft.com/office/drawing/2014/main" val="2955885431"/>
                    </a:ext>
                  </a:extLst>
                </a:gridCol>
                <a:gridCol w="1491257">
                  <a:extLst>
                    <a:ext uri="{9D8B030D-6E8A-4147-A177-3AD203B41FA5}">
                      <a16:colId xmlns:a16="http://schemas.microsoft.com/office/drawing/2014/main" val="4085361292"/>
                    </a:ext>
                  </a:extLst>
                </a:gridCol>
                <a:gridCol w="4399405">
                  <a:extLst>
                    <a:ext uri="{9D8B030D-6E8A-4147-A177-3AD203B41FA5}">
                      <a16:colId xmlns:a16="http://schemas.microsoft.com/office/drawing/2014/main" val="1232768855"/>
                    </a:ext>
                  </a:extLst>
                </a:gridCol>
                <a:gridCol w="4492010">
                  <a:extLst>
                    <a:ext uri="{9D8B030D-6E8A-4147-A177-3AD203B41FA5}">
                      <a16:colId xmlns:a16="http://schemas.microsoft.com/office/drawing/2014/main" val="2353607062"/>
                    </a:ext>
                  </a:extLst>
                </a:gridCol>
              </a:tblGrid>
              <a:tr h="192781">
                <a:tc>
                  <a:txBody>
                    <a:bodyPr/>
                    <a:lstStyle/>
                    <a:p>
                      <a:pPr algn="l" fontAlgn="b"/>
                      <a:r>
                        <a:rPr lang="es-CO" sz="1200" b="1" i="0" u="none" strike="noStrike">
                          <a:solidFill>
                            <a:srgbClr val="61A60E"/>
                          </a:solidFill>
                          <a:effectLst/>
                          <a:latin typeface="Montserrat Light" pitchFamily="2" charset="0"/>
                        </a:rPr>
                        <a:t>Servicio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r>
                        <a:rPr lang="es-CO" sz="1200" b="1" i="0" u="none" strike="noStrike">
                          <a:solidFill>
                            <a:schemeClr val="bg1">
                              <a:lumMod val="50000"/>
                            </a:schemeClr>
                          </a:solidFill>
                          <a:effectLst/>
                          <a:latin typeface="Montserrat Light" pitchFamily="2" charset="0"/>
                        </a:rPr>
                        <a:t>Atenciones PQRSDA</a:t>
                      </a:r>
                      <a:endParaRPr lang="es-CO" sz="1200" b="1"/>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ap="flat" cmpd="sng" algn="ctr">
                      <a:solidFill>
                        <a:schemeClr val="tx1"/>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4255202133"/>
                  </a:ext>
                </a:extLst>
              </a:tr>
              <a:tr h="192781">
                <a:tc>
                  <a:txBody>
                    <a:bodyPr/>
                    <a:lstStyle/>
                    <a:p>
                      <a:pPr algn="l" fontAlgn="b"/>
                      <a:r>
                        <a:rPr lang="es-CO" sz="1200" b="1" i="0" u="none" strike="noStrike">
                          <a:solidFill>
                            <a:srgbClr val="61A60E"/>
                          </a:solidFill>
                          <a:effectLst/>
                          <a:latin typeface="Montserrat Light" pitchFamily="2" charset="0"/>
                        </a:rPr>
                        <a:t>Grupo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r>
                        <a:rPr lang="es-CO" sz="1200" b="1" i="0" u="none" strike="noStrike">
                          <a:solidFill>
                            <a:schemeClr val="bg1">
                              <a:lumMod val="50000"/>
                            </a:schemeClr>
                          </a:solidFill>
                          <a:effectLst/>
                          <a:latin typeface="Montserrat Light" pitchFamily="2" charset="0"/>
                        </a:rPr>
                        <a:t>Personas y grupos</a:t>
                      </a:r>
                      <a:endParaRPr lang="es-CO" sz="1200" b="1"/>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ap="flat" cmpd="sng" algn="ctr">
                      <a:solidFill>
                        <a:schemeClr val="tx1"/>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1497023428"/>
                  </a:ext>
                </a:extLst>
              </a:tr>
              <a:tr h="192781">
                <a:tc gridSpan="2">
                  <a:txBody>
                    <a:bodyPr/>
                    <a:lstStyle/>
                    <a:p>
                      <a:pPr algn="ctr" fontAlgn="b"/>
                      <a:r>
                        <a:rPr lang="es-CO" sz="1200" b="1" i="0" u="none" strike="noStrike">
                          <a:solidFill>
                            <a:srgbClr val="FFFFFF"/>
                          </a:solidFill>
                          <a:effectLst/>
                          <a:latin typeface="Montserrat Light" pitchFamily="2" charset="0"/>
                        </a:rPr>
                        <a:t>Nivel</a:t>
                      </a:r>
                    </a:p>
                  </a:txBody>
                  <a:tcPr marL="7255" marR="7255" marT="725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hMerge="1">
                  <a:txBody>
                    <a:bodyPr/>
                    <a:lstStyle/>
                    <a:p>
                      <a:pPr algn="ctr" fontAlgn="b"/>
                      <a:r>
                        <a:rPr lang="es-CO" sz="1400" b="1" i="0" u="none" strike="noStrike">
                          <a:solidFill>
                            <a:srgbClr val="FFFFFF"/>
                          </a:solidFill>
                          <a:effectLst/>
                          <a:latin typeface="Montserrat Light" pitchFamily="2" charset="0"/>
                        </a:rPr>
                        <a:t>Variable</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200" b="1" i="0" u="none" strike="noStrike">
                          <a:solidFill>
                            <a:srgbClr val="FFFFFF"/>
                          </a:solidFill>
                          <a:effectLst/>
                          <a:latin typeface="Montserrat Light" pitchFamily="2" charset="0"/>
                        </a:rPr>
                        <a:t>Variable</a:t>
                      </a:r>
                    </a:p>
                  </a:txBody>
                  <a:tcPr marL="7255" marR="7255" marT="725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A60E"/>
                    </a:solidFill>
                  </a:tcPr>
                </a:tc>
                <a:tc>
                  <a:txBody>
                    <a:bodyPr/>
                    <a:lstStyle/>
                    <a:p>
                      <a:pPr algn="ctr" fontAlgn="b"/>
                      <a:r>
                        <a:rPr lang="es-CO" sz="1200" b="1" i="0" u="none" strike="noStrike">
                          <a:solidFill>
                            <a:srgbClr val="FFFFFF"/>
                          </a:solidFill>
                          <a:effectLst/>
                          <a:latin typeface="Montserrat Light" pitchFamily="2" charset="0"/>
                        </a:rPr>
                        <a:t>Categorías de las variables</a:t>
                      </a:r>
                    </a:p>
                  </a:txBody>
                  <a:tcPr marL="7255" marR="7255" marT="725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200" b="1" i="0" u="none" strike="noStrike">
                          <a:solidFill>
                            <a:srgbClr val="FFFFFF"/>
                          </a:solidFill>
                          <a:effectLst/>
                          <a:latin typeface="Montserrat Light" pitchFamily="2" charset="0"/>
                        </a:rPr>
                        <a:t>Consideraciones</a:t>
                      </a:r>
                    </a:p>
                  </a:txBody>
                  <a:tcPr marL="7255" marR="7255" marT="7255" marB="0" anchor="ctr">
                    <a:lnL w="12700"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extLst>
                  <a:ext uri="{0D108BD9-81ED-4DB2-BD59-A6C34878D82A}">
                    <a16:rowId xmlns:a16="http://schemas.microsoft.com/office/drawing/2014/main" val="2299141602"/>
                  </a:ext>
                </a:extLst>
              </a:tr>
              <a:tr h="344516">
                <a:tc gridSpan="2">
                  <a:txBody>
                    <a:bodyPr/>
                    <a:lstStyle/>
                    <a:p>
                      <a:pPr algn="ctr" fontAlgn="ctr"/>
                      <a:r>
                        <a:rPr lang="es-CO" sz="1200" b="1" i="0" u="none" strike="noStrike" dirty="0">
                          <a:solidFill>
                            <a:srgbClr val="61A60E"/>
                          </a:solidFill>
                          <a:effectLst/>
                          <a:latin typeface="Montserrat Light" pitchFamily="2" charset="0"/>
                        </a:rPr>
                        <a:t>Geográfico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fontAlgn="ctr"/>
                      <a:r>
                        <a:rPr lang="es-CO" sz="1100" b="0" i="0" u="none" strike="noStrike">
                          <a:solidFill>
                            <a:schemeClr val="bg1">
                              <a:lumMod val="50000"/>
                            </a:schemeClr>
                          </a:solidFill>
                          <a:effectLst/>
                          <a:latin typeface="Montserrat Light" pitchFamily="2" charset="0"/>
                        </a:rPr>
                        <a:t>Ubicación</a:t>
                      </a:r>
                      <a:endParaRPr lang="es-CO" sz="110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bg1">
                              <a:lumMod val="25000"/>
                            </a:schemeClr>
                          </a:solidFill>
                          <a:effectLst/>
                          <a:latin typeface="+mn-lt"/>
                        </a:rPr>
                        <a:t>Ubicación</a:t>
                      </a:r>
                      <a:endParaRPr lang="es-CO" sz="1100" b="1" i="0" u="none" strike="noStrike">
                        <a:solidFill>
                          <a:schemeClr val="bg1">
                            <a:lumMod val="25000"/>
                          </a:schemeClr>
                        </a:solidFill>
                        <a:effectLst/>
                        <a:latin typeface="+mn-lt"/>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050" b="0" i="0" u="none" strike="noStrike" kern="1200">
                          <a:solidFill>
                            <a:schemeClr val="bg1">
                              <a:lumMod val="25000"/>
                            </a:schemeClr>
                          </a:solidFill>
                          <a:effectLst/>
                          <a:latin typeface="+mn-lt"/>
                          <a:ea typeface="+mn-ea"/>
                          <a:cs typeface="+mn-cs"/>
                        </a:rPr>
                        <a:t>Nacional</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MX" sz="900" b="0" i="0" u="none" strike="noStrike" kern="1200">
                          <a:solidFill>
                            <a:schemeClr val="bg1">
                              <a:lumMod val="25000"/>
                            </a:schemeClr>
                          </a:solidFill>
                          <a:effectLst/>
                          <a:latin typeface="+mn-lt"/>
                          <a:ea typeface="+mn-ea"/>
                          <a:cs typeface="+mn-cs"/>
                        </a:rPr>
                        <a:t>Se toma en cuenta la información registrada en los derechos de petición gestionados a través de los distintos canales de atención.</a:t>
                      </a:r>
                      <a:endParaRPr lang="es-CO" sz="900" b="0" i="0" u="none" strike="noStrike" kern="1200">
                        <a:solidFill>
                          <a:schemeClr val="bg1">
                            <a:lumMod val="25000"/>
                          </a:schemeClr>
                        </a:solidFill>
                        <a:effectLst/>
                        <a:latin typeface="+mn-lt"/>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5847303"/>
                  </a:ext>
                </a:extLst>
              </a:tr>
              <a:tr h="160710">
                <a:tc rowSpan="2" gridSpan="2">
                  <a:txBody>
                    <a:bodyPr/>
                    <a:lstStyle/>
                    <a:p>
                      <a:pPr algn="ctr" fontAlgn="ctr"/>
                      <a:r>
                        <a:rPr lang="es-CO" sz="1200" b="1" i="0" u="none" strike="noStrike" dirty="0">
                          <a:solidFill>
                            <a:srgbClr val="61A60E"/>
                          </a:solidFill>
                          <a:effectLst/>
                          <a:latin typeface="Montserrat Light" pitchFamily="2" charset="0"/>
                        </a:rPr>
                        <a:t>Demográfico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2" hMerge="1">
                  <a:txBody>
                    <a:bodyPr/>
                    <a:lstStyle/>
                    <a:p>
                      <a:pPr marL="93663" indent="0" algn="ctr" defTabSz="914400" rtl="0" eaLnBrk="1" fontAlgn="b" latinLnBrk="0" hangingPunct="1"/>
                      <a:r>
                        <a:rPr lang="es-CO" sz="1100" b="0" i="0" u="none" strike="noStrike" kern="1200">
                          <a:solidFill>
                            <a:schemeClr val="bg1">
                              <a:lumMod val="50000"/>
                            </a:schemeClr>
                          </a:solidFill>
                          <a:effectLst/>
                          <a:latin typeface="Montserrat Light" pitchFamily="2" charset="0"/>
                          <a:ea typeface="+mn-ea"/>
                          <a:cs typeface="+mn-cs"/>
                        </a:rPr>
                        <a:t>Género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ctr" defTabSz="914400" rtl="0" eaLnBrk="1" fontAlgn="b" latinLnBrk="0" hangingPunct="1"/>
                      <a:r>
                        <a:rPr lang="es-CO" sz="1100" b="0" i="0" u="none" strike="noStrike" kern="1200">
                          <a:solidFill>
                            <a:schemeClr val="bg1">
                              <a:lumMod val="25000"/>
                            </a:schemeClr>
                          </a:solidFill>
                          <a:effectLst/>
                          <a:latin typeface="+mn-lt"/>
                          <a:ea typeface="+mn-ea"/>
                          <a:cs typeface="+mn-cs"/>
                        </a:rPr>
                        <a:t>Género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pt-BR" sz="1050" b="0" i="0" u="none" strike="noStrike" kern="1200">
                          <a:solidFill>
                            <a:schemeClr val="bg1">
                              <a:lumMod val="25000"/>
                            </a:schemeClr>
                          </a:solidFill>
                          <a:effectLst/>
                          <a:latin typeface="+mn-lt"/>
                          <a:ea typeface="+mn-ea"/>
                          <a:cs typeface="+mn-cs"/>
                        </a:rPr>
                        <a:t>Masculino, </a:t>
                      </a:r>
                      <a:r>
                        <a:rPr lang="es-CO" sz="1050" b="0" i="0" u="none" strike="noStrike" kern="1200" noProof="0">
                          <a:solidFill>
                            <a:schemeClr val="bg1">
                              <a:lumMod val="25000"/>
                            </a:schemeClr>
                          </a:solidFill>
                          <a:effectLst/>
                          <a:latin typeface="+mn-lt"/>
                          <a:ea typeface="+mn-ea"/>
                          <a:cs typeface="+mn-cs"/>
                        </a:rPr>
                        <a:t>femenino</a:t>
                      </a:r>
                      <a:r>
                        <a:rPr lang="pt-BR" sz="1050" b="0" i="0" u="none" strike="noStrike" kern="1200">
                          <a:solidFill>
                            <a:schemeClr val="bg1">
                              <a:lumMod val="25000"/>
                            </a:schemeClr>
                          </a:solidFill>
                          <a:effectLst/>
                          <a:latin typeface="+mn-lt"/>
                          <a:ea typeface="+mn-ea"/>
                          <a:cs typeface="+mn-cs"/>
                        </a:rPr>
                        <a:t> o N/A</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900" b="0" i="0" u="none" strike="noStrike" kern="1200">
                          <a:solidFill>
                            <a:schemeClr val="bg1">
                              <a:lumMod val="25000"/>
                            </a:schemeClr>
                          </a:solidFill>
                          <a:effectLst/>
                          <a:latin typeface="+mn-lt"/>
                          <a:ea typeface="+mn-ea"/>
                          <a:cs typeface="+mn-cs"/>
                        </a:rPr>
                        <a:t>Aplicativo OnBase</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91198"/>
                  </a:ext>
                </a:extLst>
              </a:tr>
              <a:tr h="299319">
                <a:tc gridSpan="2" vMerge="1">
                  <a:txBody>
                    <a:bodyPr/>
                    <a:lstStyle/>
                    <a:p>
                      <a:pPr algn="ctr" fontAlgn="ctr"/>
                      <a:endParaRPr lang="es-CO" sz="1050" b="1" i="0" u="none" strike="noStrike">
                        <a:solidFill>
                          <a:srgbClr val="0073AE"/>
                        </a:solidFill>
                        <a:effectLst/>
                        <a:latin typeface="Calibri" panose="020F0502020204030204" pitchFamily="34" charset="0"/>
                      </a:endParaRPr>
                    </a:p>
                  </a:txBody>
                  <a:tcPr marL="7255" marR="7255" marT="72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a:r>
                        <a:rPr lang="es-CO" sz="1100" b="0" i="0" u="none" strike="noStrike">
                          <a:solidFill>
                            <a:schemeClr val="bg1">
                              <a:lumMod val="50000"/>
                            </a:schemeClr>
                          </a:solidFill>
                          <a:effectLst/>
                          <a:latin typeface="Montserrat Light" pitchFamily="2" charset="0"/>
                        </a:rPr>
                        <a:t>Tipo de solicitante </a:t>
                      </a:r>
                      <a:endParaRPr lang="es-CO" sz="1100">
                        <a:solidFill>
                          <a:schemeClr val="bg1">
                            <a:lumMod val="50000"/>
                          </a:schemeClr>
                        </a:solidFill>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dirty="0">
                          <a:solidFill>
                            <a:schemeClr val="bg1">
                              <a:lumMod val="25000"/>
                            </a:schemeClr>
                          </a:solidFill>
                          <a:effectLst/>
                          <a:latin typeface="+mn-lt"/>
                        </a:rPr>
                        <a:t>Tipo de solicitante </a:t>
                      </a:r>
                      <a:endParaRPr lang="es-CO" sz="1100" dirty="0">
                        <a:solidFill>
                          <a:schemeClr val="bg1">
                            <a:lumMod val="25000"/>
                          </a:schemeClr>
                        </a:solidFill>
                        <a:latin typeface="+mn-lt"/>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050" b="0" i="0" u="none" strike="noStrike" kern="1200">
                          <a:solidFill>
                            <a:schemeClr val="bg1">
                              <a:lumMod val="25000"/>
                            </a:schemeClr>
                          </a:solidFill>
                          <a:effectLst/>
                          <a:latin typeface="+mn-lt"/>
                          <a:ea typeface="+mn-ea"/>
                          <a:cs typeface="+mn-cs"/>
                        </a:rPr>
                        <a:t>Persona natural o jurídica, apoderado, niños, niñas y adolescentes.</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900" b="0" i="0" u="none" strike="noStrike" kern="1200">
                          <a:solidFill>
                            <a:schemeClr val="bg1">
                              <a:lumMod val="25000"/>
                            </a:schemeClr>
                          </a:solidFill>
                          <a:effectLst/>
                          <a:latin typeface="+mn-lt"/>
                          <a:ea typeface="+mn-ea"/>
                          <a:cs typeface="+mn-cs"/>
                        </a:rPr>
                        <a:t>Aplicativo OnBase</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37956839"/>
                  </a:ext>
                </a:extLst>
              </a:tr>
              <a:tr h="805375">
                <a:tc rowSpan="7" gridSpan="2">
                  <a:txBody>
                    <a:bodyPr/>
                    <a:lstStyle/>
                    <a:p>
                      <a:pPr algn="ctr" fontAlgn="ctr"/>
                      <a:r>
                        <a:rPr lang="es-CO" sz="1200" b="1" i="0" u="none" strike="noStrike">
                          <a:solidFill>
                            <a:srgbClr val="61A60E"/>
                          </a:solidFill>
                          <a:effectLst/>
                          <a:latin typeface="Montserrat Light" pitchFamily="2" charset="0"/>
                        </a:rPr>
                        <a:t>Intrínseco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7" hMerge="1">
                  <a:txBody>
                    <a:bodyPr/>
                    <a:lstStyle/>
                    <a:p>
                      <a:pPr algn="ctr" fontAlgn="ctr"/>
                      <a:r>
                        <a:rPr lang="es-CO" sz="1100" b="0" i="0" u="none" strike="noStrike">
                          <a:solidFill>
                            <a:schemeClr val="bg1">
                              <a:lumMod val="50000"/>
                            </a:schemeClr>
                          </a:solidFill>
                          <a:effectLst/>
                          <a:latin typeface="Montserrat Light" pitchFamily="2" charset="0"/>
                        </a:rPr>
                        <a:t>Uso de canales</a:t>
                      </a:r>
                      <a:endParaRPr lang="es-CO" sz="110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7">
                  <a:txBody>
                    <a:bodyPr/>
                    <a:lstStyle/>
                    <a:p>
                      <a:pPr algn="ctr" fontAlgn="ctr"/>
                      <a:r>
                        <a:rPr lang="es-CO" sz="1100" b="0" i="0" u="none" strike="noStrike" dirty="0">
                          <a:solidFill>
                            <a:schemeClr val="bg1">
                              <a:lumMod val="25000"/>
                            </a:schemeClr>
                          </a:solidFill>
                          <a:effectLst/>
                          <a:latin typeface="+mn-lt"/>
                        </a:rPr>
                        <a:t>Uso de canales</a:t>
                      </a:r>
                      <a:endParaRPr lang="es-CO" sz="1100" b="1" i="0" u="none" strike="noStrike" dirty="0">
                        <a:solidFill>
                          <a:schemeClr val="bg1">
                            <a:lumMod val="25000"/>
                          </a:schemeClr>
                        </a:solidFill>
                        <a:effectLst/>
                        <a:latin typeface="+mn-lt"/>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050" b="0" i="0" u="none" strike="noStrike" kern="1200" dirty="0">
                          <a:solidFill>
                            <a:schemeClr val="bg1">
                              <a:lumMod val="25000"/>
                            </a:schemeClr>
                          </a:solidFill>
                          <a:effectLst/>
                          <a:latin typeface="+mn-lt"/>
                          <a:ea typeface="+mn-ea"/>
                          <a:cs typeface="+mn-cs"/>
                        </a:rPr>
                        <a:t>Chat</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MX" sz="900" b="0" i="0" u="none" strike="noStrike" kern="1200" dirty="0">
                          <a:solidFill>
                            <a:schemeClr val="bg1">
                              <a:lumMod val="25000"/>
                            </a:schemeClr>
                          </a:solidFill>
                          <a:effectLst/>
                          <a:latin typeface="+mn-lt"/>
                          <a:ea typeface="+mn-ea"/>
                          <a:cs typeface="+mn-cs"/>
                        </a:rPr>
                        <a:t>Para evaluar la calidad del servicio recibido a través de este canal, se solicita al usuario que, al finalizar la atención, complete la encuesta disponible Enel enlace </a:t>
                      </a:r>
                      <a:r>
                        <a:rPr lang="es-CO" sz="900" b="0" i="0" u="none" strike="noStrike" kern="1200" dirty="0">
                          <a:solidFill>
                            <a:schemeClr val="bg1">
                              <a:lumMod val="50000"/>
                            </a:schemeClr>
                          </a:solidFill>
                          <a:effectLst/>
                          <a:latin typeface="+mn-lt"/>
                          <a:ea typeface="+mn-ea"/>
                          <a:cs typeface="+mn-cs"/>
                          <a:hlinkClick r:id="rId2"/>
                        </a:rPr>
                        <a:t>https://forms.office.com/pages/responsepage.aspx?id=_-uAIZYxNEOYjxuRHw_9TBsSOMz2MSRFoZMbkGTBGbRUMlQ1TU80WTFSQ0hLREY3ME0xTkczTVRJRi4u&amp;origin=lprLink</a:t>
                      </a:r>
                      <a:r>
                        <a:rPr lang="es-CO" sz="900" b="0" i="0" u="none" strike="noStrike" kern="1200" dirty="0">
                          <a:solidFill>
                            <a:schemeClr val="bg1">
                              <a:lumMod val="50000"/>
                            </a:schemeClr>
                          </a:solidFill>
                          <a:effectLst/>
                          <a:latin typeface="+mn-lt"/>
                          <a:ea typeface="+mn-ea"/>
                          <a:cs typeface="+mn-cs"/>
                        </a:rPr>
                        <a:t>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669721"/>
                  </a:ext>
                </a:extLst>
              </a:tr>
              <a:tr h="160710">
                <a:tc gridSpan="2"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hMerge="1" vMerge="1">
                  <a:txBody>
                    <a:bodyPr/>
                    <a:lstStyle/>
                    <a:p>
                      <a:endParaRPr lang="es-CO"/>
                    </a:p>
                  </a:txBody>
                  <a:tcPr/>
                </a:tc>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a:txBody>
                    <a:bodyPr/>
                    <a:lstStyle/>
                    <a:p>
                      <a:pPr marL="93663" indent="0" algn="l" defTabSz="914400" rtl="0" eaLnBrk="1" fontAlgn="b" latinLnBrk="0" hangingPunct="1"/>
                      <a:r>
                        <a:rPr lang="es-CO" sz="1050" b="0" i="0" u="none" strike="noStrike" kern="1200" dirty="0">
                          <a:solidFill>
                            <a:schemeClr val="bg1">
                              <a:lumMod val="25000"/>
                            </a:schemeClr>
                          </a:solidFill>
                          <a:effectLst/>
                          <a:latin typeface="+mn-lt"/>
                          <a:ea typeface="+mn-ea"/>
                          <a:cs typeface="+mn-cs"/>
                        </a:rPr>
                        <a:t>Página web – Buzón PQSD</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b"/>
                      <a:r>
                        <a:rPr lang="es-CO" sz="900" b="0" i="0" u="none" strike="noStrike" dirty="0">
                          <a:solidFill>
                            <a:schemeClr val="tx1">
                              <a:lumMod val="75000"/>
                              <a:lumOff val="25000"/>
                            </a:schemeClr>
                          </a:solidFill>
                          <a:effectLst/>
                          <a:latin typeface="+mn-lt"/>
                          <a:hlinkClick r:id="rId3">
                            <a:extLst>
                              <a:ext uri="{A12FA001-AC4F-418D-AE19-62706E023703}">
                                <ahyp:hlinkClr xmlns:ahyp="http://schemas.microsoft.com/office/drawing/2018/hyperlinkcolor" val="tx"/>
                              </a:ext>
                            </a:extLst>
                          </a:hlinkClick>
                        </a:rPr>
                        <a:t>https://www.fogafin.gov.co/para-publico-en-general/buzon-pqsd</a:t>
                      </a:r>
                      <a:r>
                        <a:rPr lang="es-CO" sz="900" b="0" i="0" u="none" strike="noStrike" dirty="0">
                          <a:solidFill>
                            <a:schemeClr val="tx1">
                              <a:lumMod val="75000"/>
                              <a:lumOff val="25000"/>
                            </a:schemeClr>
                          </a:solidFill>
                          <a:effectLst/>
                          <a:latin typeface="+mn-lt"/>
                        </a:rPr>
                        <a:t>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07469549"/>
                  </a:ext>
                </a:extLst>
              </a:tr>
              <a:tr h="146171">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050" b="0" i="0" u="none" strike="noStrike" kern="1200" dirty="0">
                          <a:solidFill>
                            <a:schemeClr val="bg1">
                              <a:lumMod val="25000"/>
                            </a:schemeClr>
                          </a:solidFill>
                          <a:effectLst/>
                          <a:latin typeface="+mn-lt"/>
                          <a:ea typeface="+mn-ea"/>
                          <a:cs typeface="+mn-cs"/>
                        </a:rPr>
                        <a:t>Correo electrónico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b"/>
                      <a:r>
                        <a:rPr lang="es-CO" sz="900" b="0" i="0" u="none" strike="noStrike" dirty="0">
                          <a:solidFill>
                            <a:schemeClr val="tx1">
                              <a:lumMod val="75000"/>
                              <a:lumOff val="25000"/>
                            </a:schemeClr>
                          </a:solidFill>
                          <a:effectLst/>
                          <a:latin typeface="+mn-lt"/>
                        </a:rPr>
                        <a:t>fogafin@fogafin.gov.co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42926991"/>
                  </a:ext>
                </a:extLst>
              </a:tr>
              <a:tr h="146171">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050" b="0" i="0" u="none" strike="noStrike" kern="1200" dirty="0">
                          <a:solidFill>
                            <a:schemeClr val="bg1">
                              <a:lumMod val="25000"/>
                            </a:schemeClr>
                          </a:solidFill>
                          <a:effectLst/>
                          <a:latin typeface="+mn-lt"/>
                          <a:ea typeface="+mn-ea"/>
                          <a:cs typeface="+mn-cs"/>
                        </a:rPr>
                        <a:t>Carta - física</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b"/>
                      <a:r>
                        <a:rPr lang="pt-BR" sz="900" b="0" i="0" u="none" strike="noStrike" dirty="0">
                          <a:solidFill>
                            <a:schemeClr val="tx1">
                              <a:lumMod val="75000"/>
                              <a:lumOff val="25000"/>
                            </a:schemeClr>
                          </a:solidFill>
                          <a:effectLst/>
                          <a:latin typeface="+mn-lt"/>
                        </a:rPr>
                        <a:t>Carrera 7 No. 35 - 40, Bogotá D. C. </a:t>
                      </a:r>
                      <a:endParaRPr lang="es-CO" sz="900" b="0" i="0" u="none" strike="noStrike" dirty="0">
                        <a:solidFill>
                          <a:schemeClr val="tx1">
                            <a:lumMod val="75000"/>
                            <a:lumOff val="25000"/>
                          </a:schemeClr>
                        </a:solidFill>
                        <a:effectLst/>
                        <a:latin typeface="+mn-lt"/>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7617042"/>
                  </a:ext>
                </a:extLst>
              </a:tr>
              <a:tr h="199452">
                <a:tc gridSpan="2"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050" b="0" i="0" u="none" strike="noStrike" kern="1200" dirty="0">
                          <a:solidFill>
                            <a:schemeClr val="bg1">
                              <a:lumMod val="25000"/>
                            </a:schemeClr>
                          </a:solidFill>
                          <a:effectLst/>
                          <a:latin typeface="+mn-lt"/>
                          <a:ea typeface="+mn-ea"/>
                          <a:cs typeface="+mn-cs"/>
                        </a:rPr>
                        <a:t>Conmutador</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b"/>
                      <a:r>
                        <a:rPr lang="es-CO" sz="900" b="0" i="0" u="none" strike="noStrike" dirty="0">
                          <a:solidFill>
                            <a:schemeClr val="tx1">
                              <a:lumMod val="75000"/>
                              <a:lumOff val="25000"/>
                            </a:schemeClr>
                          </a:solidFill>
                          <a:effectLst/>
                          <a:latin typeface="+mn-lt"/>
                        </a:rPr>
                        <a:t>(601) 4321370</a:t>
                      </a:r>
                    </a:p>
                    <a:p>
                      <a:pPr algn="l" fontAlgn="b"/>
                      <a:r>
                        <a:rPr lang="es-CO" sz="900" b="0" i="0" u="none" strike="noStrike" dirty="0">
                          <a:solidFill>
                            <a:schemeClr val="tx1">
                              <a:lumMod val="75000"/>
                              <a:lumOff val="25000"/>
                            </a:schemeClr>
                          </a:solidFill>
                          <a:effectLst/>
                          <a:latin typeface="+mn-lt"/>
                        </a:rPr>
                        <a:t>Línea gratuita nacional: 018000 411357</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5962"/>
                  </a:ext>
                </a:extLst>
              </a:tr>
              <a:tr h="160710">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050" b="0" i="0" u="none" strike="noStrike" kern="1200">
                          <a:solidFill>
                            <a:schemeClr val="bg1">
                              <a:lumMod val="25000"/>
                            </a:schemeClr>
                          </a:solidFill>
                          <a:effectLst/>
                          <a:latin typeface="+mn-lt"/>
                          <a:ea typeface="+mn-ea"/>
                          <a:cs typeface="+mn-cs"/>
                        </a:rPr>
                        <a:t>Atención presencial</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900" b="0" i="0" u="none" strike="noStrike" dirty="0">
                          <a:solidFill>
                            <a:schemeClr val="tx1">
                              <a:lumMod val="75000"/>
                              <a:lumOff val="25000"/>
                            </a:schemeClr>
                          </a:solidFill>
                          <a:effectLst/>
                          <a:latin typeface="+mn-lt"/>
                        </a:rPr>
                        <a:t>Carrera 7 No. 35 - 40, Bogotá D. C. </a:t>
                      </a:r>
                      <a:endParaRPr lang="es-CO" sz="900" b="0" i="0" u="none" strike="noStrike" dirty="0">
                        <a:solidFill>
                          <a:schemeClr val="tx1">
                            <a:lumMod val="75000"/>
                            <a:lumOff val="25000"/>
                          </a:schemeClr>
                        </a:solidFill>
                        <a:effectLst/>
                        <a:latin typeface="+mn-lt"/>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88026950"/>
                  </a:ext>
                </a:extLst>
              </a:tr>
              <a:tr h="1486766">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100" b="0" i="0" u="none" strike="noStrike" kern="1200" dirty="0">
                          <a:solidFill>
                            <a:schemeClr val="bg1">
                              <a:lumMod val="25000"/>
                            </a:schemeClr>
                          </a:solidFill>
                          <a:effectLst/>
                          <a:latin typeface="+mn-lt"/>
                          <a:ea typeface="+mn-ea"/>
                          <a:cs typeface="+mn-cs"/>
                        </a:rPr>
                        <a:t>Redes sociales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indent="0" algn="just" defTabSz="914400" rtl="0" eaLnBrk="1" fontAlgn="b" latinLnBrk="0" hangingPunct="1"/>
                      <a:r>
                        <a:rPr lang="es-MX" sz="900" b="0" i="0" u="none" strike="noStrike" kern="1200" dirty="0">
                          <a:solidFill>
                            <a:schemeClr val="bg1">
                              <a:lumMod val="25000"/>
                            </a:schemeClr>
                          </a:solidFill>
                          <a:effectLst/>
                          <a:latin typeface="+mn-lt"/>
                          <a:ea typeface="+mn-ea"/>
                          <a:cs typeface="+mn-cs"/>
                        </a:rPr>
                        <a:t>Este canal de contacto es gestionado por el Departamento de Comunicaciones y Relaciones Corporativas, a diferencia de los otros, que están bajo el Departamento de Relacionamiento Ciudadano. Por esta razón, las consultas recibidas aquí son dirigidas a los canales habilitados, para lo cual se cuenta con el siguiente mensaje:</a:t>
                      </a:r>
                      <a:endParaRPr lang="es-MX" sz="900" b="0" i="1" u="none" strike="noStrike" kern="1200" dirty="0">
                        <a:solidFill>
                          <a:schemeClr val="bg1">
                            <a:lumMod val="25000"/>
                          </a:schemeClr>
                        </a:solidFill>
                        <a:effectLst/>
                        <a:latin typeface="+mn-lt"/>
                        <a:ea typeface="+mn-ea"/>
                        <a:cs typeface="+mn-cs"/>
                      </a:endParaRPr>
                    </a:p>
                    <a:p>
                      <a:pPr marL="93663" lvl="0" indent="0" algn="l" defTabSz="914400" rtl="0" eaLnBrk="1" fontAlgn="b" latinLnBrk="0" hangingPunct="1"/>
                      <a:r>
                        <a:rPr lang="es-MX" sz="900" b="0" i="1" u="none" strike="noStrike" kern="1200" dirty="0">
                          <a:solidFill>
                            <a:schemeClr val="bg1">
                              <a:lumMod val="25000"/>
                            </a:schemeClr>
                          </a:solidFill>
                          <a:effectLst/>
                          <a:latin typeface="+mn-lt"/>
                          <a:ea typeface="+mn-ea"/>
                          <a:cs typeface="+mn-cs"/>
                        </a:rPr>
                        <a:t>Gracias por su mensaje.</a:t>
                      </a:r>
                    </a:p>
                    <a:p>
                      <a:pPr marL="93663" lvl="0" indent="0" algn="l" defTabSz="914400" rtl="0" eaLnBrk="1" fontAlgn="b" latinLnBrk="0" hangingPunct="1"/>
                      <a:r>
                        <a:rPr lang="es-MX" sz="900" b="0" i="1" u="none" strike="noStrike" kern="1200" dirty="0">
                          <a:solidFill>
                            <a:schemeClr val="bg1">
                              <a:lumMod val="25000"/>
                            </a:schemeClr>
                          </a:solidFill>
                          <a:effectLst/>
                          <a:latin typeface="+mn-lt"/>
                          <a:ea typeface="+mn-ea"/>
                          <a:cs typeface="+mn-cs"/>
                        </a:rPr>
                        <a:t>Para brindarle una atención precisa y oportuna, lo invitamos a realizar su consulta a través de los canales habilitados por Fogafín:</a:t>
                      </a:r>
                    </a:p>
                    <a:p>
                      <a:pPr marL="93663" lvl="0" indent="0" algn="l" defTabSz="914400" rtl="0" eaLnBrk="1" fontAlgn="b" latinLnBrk="0" hangingPunct="1"/>
                      <a:r>
                        <a:rPr lang="es-MX" sz="900" b="0" i="1" u="none" strike="noStrike" kern="1200" dirty="0">
                          <a:solidFill>
                            <a:schemeClr val="bg1">
                              <a:lumMod val="25000"/>
                            </a:schemeClr>
                          </a:solidFill>
                          <a:effectLst/>
                          <a:latin typeface="+mn-lt"/>
                          <a:ea typeface="+mn-ea"/>
                          <a:cs typeface="+mn-cs"/>
                        </a:rPr>
                        <a:t>- Líneas telefónicas: Bogotá (601) 4321370 y línea nacional 018000411357.</a:t>
                      </a:r>
                    </a:p>
                    <a:p>
                      <a:pPr marL="93663" lvl="0" indent="0" algn="l" defTabSz="914400" rtl="0" eaLnBrk="1" fontAlgn="b" latinLnBrk="0" hangingPunct="1"/>
                      <a:r>
                        <a:rPr lang="es-MX" sz="900" b="0" i="1" u="none" strike="noStrike" kern="1200" dirty="0">
                          <a:solidFill>
                            <a:schemeClr val="bg1">
                              <a:lumMod val="25000"/>
                            </a:schemeClr>
                          </a:solidFill>
                          <a:effectLst/>
                          <a:latin typeface="+mn-lt"/>
                          <a:ea typeface="+mn-ea"/>
                          <a:cs typeface="+mn-cs"/>
                        </a:rPr>
                        <a:t>- Chat: Disponible en el botón verde en la parte inferior de la página web https://www.fogafin.gov.co.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18232"/>
                  </a:ext>
                </a:extLst>
              </a:tr>
              <a:tr h="738789">
                <a:tc gridSpan="2">
                  <a:txBody>
                    <a:bodyPr/>
                    <a:lstStyle/>
                    <a:p>
                      <a:pPr algn="ctr" fontAlgn="ctr"/>
                      <a:r>
                        <a:rPr lang="es-CO" sz="1200" b="1" i="0" u="none" strike="noStrike">
                          <a:solidFill>
                            <a:srgbClr val="61A60E"/>
                          </a:solidFill>
                          <a:effectLst/>
                          <a:latin typeface="Montserrat Light" pitchFamily="2" charset="0"/>
                        </a:rPr>
                        <a:t>Comportamiento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fontAlgn="ctr"/>
                      <a:r>
                        <a:rPr lang="es-CO" sz="1100" b="0" i="0" u="none" strike="noStrike">
                          <a:solidFill>
                            <a:schemeClr val="bg1">
                              <a:lumMod val="50000"/>
                            </a:schemeClr>
                          </a:solidFill>
                          <a:effectLst/>
                          <a:latin typeface="Montserrat Light" pitchFamily="2" charset="0"/>
                        </a:rPr>
                        <a:t>Beneficios buscados</a:t>
                      </a:r>
                      <a:endParaRPr lang="es-CO" sz="110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bg1">
                              <a:lumMod val="25000"/>
                            </a:schemeClr>
                          </a:solidFill>
                          <a:effectLst/>
                          <a:latin typeface="+mn-lt"/>
                        </a:rPr>
                        <a:t>Beneficios buscados</a:t>
                      </a:r>
                      <a:endParaRPr lang="es-CO" sz="1100" b="1" i="0" u="none" strike="noStrike">
                        <a:solidFill>
                          <a:schemeClr val="bg1">
                            <a:lumMod val="25000"/>
                          </a:schemeClr>
                        </a:solidFill>
                        <a:effectLst/>
                        <a:latin typeface="+mn-lt"/>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MX" sz="1050" b="0" i="0" u="none" strike="noStrike" kern="1200" dirty="0">
                          <a:solidFill>
                            <a:schemeClr val="bg1">
                              <a:lumMod val="25000"/>
                            </a:schemeClr>
                          </a:solidFill>
                          <a:effectLst/>
                          <a:latin typeface="+mn-lt"/>
                          <a:ea typeface="+mn-ea"/>
                          <a:cs typeface="+mn-cs"/>
                        </a:rPr>
                        <a:t>Los usuarios consultan en los distintos canales de Fogafín temas como el levantamiento de gravámenes, el Seguro de Depósitos, el pago de acreencias, información general de la entidad, casos en los que Fogafín no es competente y procesos liquidatorios, entre otros.</a:t>
                      </a:r>
                      <a:endParaRPr lang="es-CO" sz="1050" b="0" i="0" u="none" strike="noStrike" kern="1200" dirty="0">
                        <a:solidFill>
                          <a:schemeClr val="bg1">
                            <a:lumMod val="25000"/>
                          </a:schemeClr>
                        </a:solidFill>
                        <a:effectLst/>
                        <a:latin typeface="+mn-lt"/>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050" b="0" i="0" u="none" strike="noStrike" kern="1200" dirty="0">
                          <a:solidFill>
                            <a:schemeClr val="bg1">
                              <a:lumMod val="25000"/>
                            </a:schemeClr>
                          </a:solidFill>
                          <a:effectLst/>
                          <a:latin typeface="+mn-lt"/>
                          <a:ea typeface="+mn-ea"/>
                          <a:cs typeface="+mn-cs"/>
                        </a:rPr>
                        <a:t>Informe estadístico de PQRSDA</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75847838"/>
                  </a:ext>
                </a:extLst>
              </a:tr>
            </a:tbl>
          </a:graphicData>
        </a:graphic>
      </p:graphicFrame>
    </p:spTree>
    <p:extLst>
      <p:ext uri="{BB962C8B-B14F-4D97-AF65-F5344CB8AC3E}">
        <p14:creationId xmlns:p14="http://schemas.microsoft.com/office/powerpoint/2010/main" val="2772177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5C732-5091-0C85-49CA-E4725009B244}"/>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46DFDE8D-FDED-E129-E37C-89CC023A01E5}"/>
              </a:ext>
            </a:extLst>
          </p:cNvPr>
          <p:cNvSpPr/>
          <p:nvPr/>
        </p:nvSpPr>
        <p:spPr>
          <a:xfrm>
            <a:off x="717055" y="108806"/>
            <a:ext cx="6660899" cy="430887"/>
          </a:xfrm>
          <a:prstGeom prst="rect">
            <a:avLst/>
          </a:prstGeom>
        </p:spPr>
        <p:txBody>
          <a:bodyPr wrap="square">
            <a:spAutoFit/>
          </a:bodyPr>
          <a:lstStyle/>
          <a:p>
            <a:pPr lvl="0">
              <a:buClr>
                <a:srgbClr val="0073AE"/>
              </a:buClr>
            </a:pPr>
            <a:r>
              <a:rPr lang="es-MX" sz="2200" b="1">
                <a:solidFill>
                  <a:srgbClr val="B28A3F"/>
                </a:solidFill>
                <a:latin typeface="Myriad Pro" charset="0"/>
              </a:rPr>
              <a:t>II. Atenciones PQSD (organizaciones)</a:t>
            </a:r>
            <a:endParaRPr lang="es-CO" sz="2200" b="1">
              <a:solidFill>
                <a:srgbClr val="B28A3F"/>
              </a:solidFill>
              <a:latin typeface="Myriad Pro" charset="0"/>
            </a:endParaRPr>
          </a:p>
        </p:txBody>
      </p:sp>
      <p:grpSp>
        <p:nvGrpSpPr>
          <p:cNvPr id="6" name="Grupo 5">
            <a:extLst>
              <a:ext uri="{FF2B5EF4-FFF2-40B4-BE49-F238E27FC236}">
                <a16:creationId xmlns:a16="http://schemas.microsoft.com/office/drawing/2014/main" id="{D8BEB7AF-85F4-FF90-1DB3-F909001601DF}"/>
              </a:ext>
            </a:extLst>
          </p:cNvPr>
          <p:cNvGrpSpPr/>
          <p:nvPr/>
        </p:nvGrpSpPr>
        <p:grpSpPr>
          <a:xfrm rot="10800000">
            <a:off x="408657" y="184134"/>
            <a:ext cx="308399" cy="278634"/>
            <a:chOff x="6855583" y="5046635"/>
            <a:chExt cx="640080" cy="640080"/>
          </a:xfrm>
        </p:grpSpPr>
        <p:sp>
          <p:nvSpPr>
            <p:cNvPr id="7" name="Oval 6">
              <a:extLst>
                <a:ext uri="{FF2B5EF4-FFF2-40B4-BE49-F238E27FC236}">
                  <a16:creationId xmlns:a16="http://schemas.microsoft.com/office/drawing/2014/main" id="{40A5D1B0-8569-F414-B6F9-9897333C6CF8}"/>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2D03D6C3-BBFD-BEFA-AE75-D4BE6C479A9D}"/>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FC012A18-482D-EBD7-0E3F-9AE5A2F36A70}"/>
              </a:ext>
            </a:extLst>
          </p:cNvPr>
          <p:cNvSpPr/>
          <p:nvPr/>
        </p:nvSpPr>
        <p:spPr>
          <a:xfrm>
            <a:off x="5459506" y="6239435"/>
            <a:ext cx="1281953"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 name="Tabla 3">
            <a:extLst>
              <a:ext uri="{FF2B5EF4-FFF2-40B4-BE49-F238E27FC236}">
                <a16:creationId xmlns:a16="http://schemas.microsoft.com/office/drawing/2014/main" id="{57A83AD0-BF33-58C4-E7D9-582BB0F39941}"/>
              </a:ext>
            </a:extLst>
          </p:cNvPr>
          <p:cNvGraphicFramePr>
            <a:graphicFrameLocks noGrp="1"/>
          </p:cNvGraphicFramePr>
          <p:nvPr>
            <p:extLst>
              <p:ext uri="{D42A27DB-BD31-4B8C-83A1-F6EECF244321}">
                <p14:modId xmlns:p14="http://schemas.microsoft.com/office/powerpoint/2010/main" val="661952093"/>
              </p:ext>
            </p:extLst>
          </p:nvPr>
        </p:nvGraphicFramePr>
        <p:xfrm>
          <a:off x="537748" y="1350810"/>
          <a:ext cx="10873705" cy="3701576"/>
        </p:xfrm>
        <a:graphic>
          <a:graphicData uri="http://schemas.openxmlformats.org/drawingml/2006/table">
            <a:tbl>
              <a:tblPr/>
              <a:tblGrid>
                <a:gridCol w="1640760">
                  <a:extLst>
                    <a:ext uri="{9D8B030D-6E8A-4147-A177-3AD203B41FA5}">
                      <a16:colId xmlns:a16="http://schemas.microsoft.com/office/drawing/2014/main" val="1943748504"/>
                    </a:ext>
                  </a:extLst>
                </a:gridCol>
                <a:gridCol w="1744824">
                  <a:extLst>
                    <a:ext uri="{9D8B030D-6E8A-4147-A177-3AD203B41FA5}">
                      <a16:colId xmlns:a16="http://schemas.microsoft.com/office/drawing/2014/main" val="1907864429"/>
                    </a:ext>
                  </a:extLst>
                </a:gridCol>
                <a:gridCol w="2827176">
                  <a:extLst>
                    <a:ext uri="{9D8B030D-6E8A-4147-A177-3AD203B41FA5}">
                      <a16:colId xmlns:a16="http://schemas.microsoft.com/office/drawing/2014/main" val="2612574603"/>
                    </a:ext>
                  </a:extLst>
                </a:gridCol>
                <a:gridCol w="4660945">
                  <a:extLst>
                    <a:ext uri="{9D8B030D-6E8A-4147-A177-3AD203B41FA5}">
                      <a16:colId xmlns:a16="http://schemas.microsoft.com/office/drawing/2014/main" val="811026957"/>
                    </a:ext>
                  </a:extLst>
                </a:gridCol>
              </a:tblGrid>
              <a:tr h="250486">
                <a:tc>
                  <a:txBody>
                    <a:bodyPr/>
                    <a:lstStyle/>
                    <a:p>
                      <a:pPr algn="l" fontAlgn="b"/>
                      <a:r>
                        <a:rPr lang="es-CO" sz="1200" b="1" i="0" u="none" strike="noStrike">
                          <a:solidFill>
                            <a:srgbClr val="6DB33F"/>
                          </a:solidFill>
                          <a:effectLst/>
                          <a:latin typeface="Montserrat Light" pitchFamily="2" charset="0"/>
                        </a:rPr>
                        <a:t>Servicio</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3">
                  <a:txBody>
                    <a:bodyPr/>
                    <a:lstStyle/>
                    <a:p>
                      <a:pPr algn="l" fontAlgn="b"/>
                      <a:r>
                        <a:rPr lang="es-CO" sz="1200" b="1" i="0" u="none" strike="noStrike">
                          <a:solidFill>
                            <a:schemeClr val="bg1">
                              <a:lumMod val="50000"/>
                            </a:schemeClr>
                          </a:solidFill>
                          <a:effectLst/>
                          <a:latin typeface="Montserrat Light" pitchFamily="2" charset="0"/>
                        </a:rPr>
                        <a:t>Atenciones PQSD</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s-CO"/>
                    </a:p>
                  </a:txBody>
                  <a:tcPr>
                    <a:lnL w="12700" cap="flat" cmpd="sng" algn="ctr">
                      <a:solidFill>
                        <a:schemeClr val="tx1"/>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4255202133"/>
                  </a:ext>
                </a:extLst>
              </a:tr>
              <a:tr h="217229">
                <a:tc>
                  <a:txBody>
                    <a:bodyPr/>
                    <a:lstStyle/>
                    <a:p>
                      <a:pPr algn="l" fontAlgn="b"/>
                      <a:r>
                        <a:rPr lang="es-CO" sz="1200" b="1" i="0" u="none" strike="noStrike">
                          <a:solidFill>
                            <a:srgbClr val="6DB33F"/>
                          </a:solidFill>
                          <a:effectLst/>
                          <a:latin typeface="Montserrat Light" pitchFamily="2" charset="0"/>
                        </a:rPr>
                        <a:t>Grupo</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3">
                  <a:txBody>
                    <a:bodyPr/>
                    <a:lstStyle/>
                    <a:p>
                      <a:pPr algn="l" fontAlgn="b"/>
                      <a:r>
                        <a:rPr lang="es-CO" sz="1200" b="1" i="0" u="none" strike="noStrike">
                          <a:solidFill>
                            <a:schemeClr val="bg1">
                              <a:lumMod val="50000"/>
                            </a:schemeClr>
                          </a:solidFill>
                          <a:effectLst/>
                          <a:latin typeface="Montserrat Light" pitchFamily="2" charset="0"/>
                        </a:rPr>
                        <a:t>Organizaciones</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s-CO"/>
                    </a:p>
                  </a:txBody>
                  <a:tcPr>
                    <a:lnL w="12700" cap="flat" cmpd="sng" algn="ctr">
                      <a:solidFill>
                        <a:schemeClr val="tx1"/>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1497023428"/>
                  </a:ext>
                </a:extLst>
              </a:tr>
              <a:tr h="200546">
                <a:tc gridSpan="4">
                  <a:txBody>
                    <a:bodyPr/>
                    <a:lstStyle/>
                    <a:p>
                      <a:pPr algn="ctr" fontAlgn="b"/>
                      <a:endParaRPr lang="es-CO" sz="1400" b="1" i="0" u="none" strike="noStrike">
                        <a:solidFill>
                          <a:srgbClr val="FFFFFF"/>
                        </a:solidFill>
                        <a:effectLst/>
                        <a:latin typeface="Montserrat Light" pitchFamily="2" charset="0"/>
                      </a:endParaRP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s-CO"/>
                    </a:p>
                  </a:txBody>
                  <a:tcPr/>
                </a:tc>
                <a:tc hMerge="1">
                  <a:txBody>
                    <a:bodyPr/>
                    <a:lstStyle/>
                    <a:p>
                      <a:pPr algn="ctr" fontAlgn="b"/>
                      <a:endParaRPr lang="es-CO" sz="1050" b="1" i="0" u="none" strike="noStrike">
                        <a:solidFill>
                          <a:srgbClr val="FFFFFF"/>
                        </a:solidFill>
                        <a:effectLst/>
                        <a:latin typeface="Calibri" panose="020F0502020204030204" pitchFamily="34" charset="0"/>
                      </a:endParaRPr>
                    </a:p>
                  </a:txBody>
                  <a:tcPr marL="7255" marR="7255" marT="725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s-CO" sz="1050" b="1" i="0" u="none" strike="noStrike">
                        <a:solidFill>
                          <a:srgbClr val="FFFFFF"/>
                        </a:solidFill>
                        <a:effectLst/>
                        <a:latin typeface="Calibri" panose="020F0502020204030204" pitchFamily="34" charset="0"/>
                      </a:endParaRPr>
                    </a:p>
                  </a:txBody>
                  <a:tcPr marL="7255" marR="7255" marT="72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0365014"/>
                  </a:ext>
                </a:extLst>
              </a:tr>
              <a:tr h="200546">
                <a:tc>
                  <a:txBody>
                    <a:bodyPr/>
                    <a:lstStyle/>
                    <a:p>
                      <a:pPr algn="ctr" fontAlgn="b"/>
                      <a:r>
                        <a:rPr lang="es-CO" sz="1400" b="1" i="0" u="none" strike="noStrike">
                          <a:solidFill>
                            <a:srgbClr val="FFFFFF"/>
                          </a:solidFill>
                          <a:effectLst/>
                          <a:latin typeface="Montserrat Light" pitchFamily="2" charset="0"/>
                        </a:rPr>
                        <a:t>Nivel</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1A60E"/>
                    </a:solidFill>
                  </a:tcPr>
                </a:tc>
                <a:tc>
                  <a:txBody>
                    <a:bodyPr/>
                    <a:lstStyle/>
                    <a:p>
                      <a:pPr algn="ctr" fontAlgn="b"/>
                      <a:r>
                        <a:rPr lang="es-CO" sz="1400" b="1" i="0" u="none" strike="noStrike">
                          <a:solidFill>
                            <a:srgbClr val="FFFFFF"/>
                          </a:solidFill>
                          <a:effectLst/>
                          <a:latin typeface="Montserrat Light" pitchFamily="2" charset="0"/>
                        </a:rPr>
                        <a:t>Variable</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1A60E"/>
                    </a:solidFill>
                  </a:tcPr>
                </a:tc>
                <a:tc>
                  <a:txBody>
                    <a:bodyPr/>
                    <a:lstStyle/>
                    <a:p>
                      <a:pPr algn="ctr" fontAlgn="b"/>
                      <a:r>
                        <a:rPr lang="es-CO" sz="1400" b="1" i="0" u="none" strike="noStrike">
                          <a:solidFill>
                            <a:srgbClr val="FFFFFF"/>
                          </a:solidFill>
                          <a:effectLst/>
                          <a:latin typeface="Montserrat Light" pitchFamily="2" charset="0"/>
                        </a:rPr>
                        <a:t>Categorías de las variables</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1A60E"/>
                    </a:solidFill>
                  </a:tcPr>
                </a:tc>
                <a:tc>
                  <a:txBody>
                    <a:bodyPr/>
                    <a:lstStyle/>
                    <a:p>
                      <a:pPr algn="ctr" fontAlgn="b"/>
                      <a:r>
                        <a:rPr lang="es-CO" sz="1400" b="1" i="0" u="none" strike="noStrike">
                          <a:solidFill>
                            <a:srgbClr val="FFFFFF"/>
                          </a:solidFill>
                          <a:effectLst/>
                          <a:latin typeface="Montserrat Light" pitchFamily="2" charset="0"/>
                        </a:rPr>
                        <a:t>Consideraciones</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1A60E"/>
                    </a:solidFill>
                  </a:tcPr>
                </a:tc>
                <a:extLst>
                  <a:ext uri="{0D108BD9-81ED-4DB2-BD59-A6C34878D82A}">
                    <a16:rowId xmlns:a16="http://schemas.microsoft.com/office/drawing/2014/main" val="2299141602"/>
                  </a:ext>
                </a:extLst>
              </a:tr>
              <a:tr h="567628">
                <a:tc>
                  <a:txBody>
                    <a:bodyPr/>
                    <a:lstStyle/>
                    <a:p>
                      <a:pPr algn="ctr" fontAlgn="ctr"/>
                      <a:r>
                        <a:rPr lang="es-CO" sz="1200" b="1" i="0" u="none" strike="noStrike">
                          <a:solidFill>
                            <a:srgbClr val="61A60E"/>
                          </a:solidFill>
                          <a:effectLst/>
                          <a:latin typeface="Montserrat Light" pitchFamily="2" charset="0"/>
                        </a:rPr>
                        <a:t>Geográfico</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fontAlgn="ctr"/>
                      <a:r>
                        <a:rPr lang="es-CO" sz="1100" b="0" i="0" u="none" strike="noStrike">
                          <a:solidFill>
                            <a:schemeClr val="bg1">
                              <a:lumMod val="25000"/>
                            </a:schemeClr>
                          </a:solidFill>
                          <a:effectLst/>
                          <a:latin typeface="Montserrat Light" pitchFamily="2" charset="0"/>
                        </a:rPr>
                        <a:t>Ubicación</a:t>
                      </a:r>
                      <a:endParaRPr lang="es-CO" sz="1100" b="1" i="0" u="none" strike="noStrike">
                        <a:solidFill>
                          <a:schemeClr val="bg1">
                            <a:lumMod val="25000"/>
                          </a:schemeClr>
                        </a:solidFill>
                        <a:effectLst/>
                        <a:latin typeface="Montserrat Light" pitchFamily="2" charset="0"/>
                      </a:endParaRP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Nacional</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93663" indent="0" algn="just" defTabSz="914400" rtl="0" eaLnBrk="1" fontAlgn="b" latinLnBrk="0" hangingPunct="1">
                        <a:lnSpc>
                          <a:spcPct val="107000"/>
                        </a:lnSpc>
                        <a:spcAft>
                          <a:spcPts val="800"/>
                        </a:spcAft>
                        <a:buNone/>
                      </a:pPr>
                      <a:r>
                        <a:rPr lang="es-MX" sz="1100" b="0" i="0" u="none" strike="noStrike" kern="1200">
                          <a:solidFill>
                            <a:schemeClr val="bg1">
                              <a:lumMod val="25000"/>
                            </a:schemeClr>
                          </a:solidFill>
                          <a:effectLst/>
                          <a:latin typeface="Montserrat Light" pitchFamily="2" charset="0"/>
                          <a:ea typeface="+mn-ea"/>
                          <a:cs typeface="+mn-cs"/>
                        </a:rPr>
                        <a:t>Se toma en cuenta la información registrada en el gestor documental OnBase (peticiones escritas), junto con los resultados de la encuesta de satisfacción realizada al finalizar cada atención.</a:t>
                      </a:r>
                      <a:endParaRPr lang="es-CO" sz="1100" b="0" i="0" u="none" strike="noStrike" kern="1200">
                        <a:solidFill>
                          <a:schemeClr val="bg1">
                            <a:lumMod val="25000"/>
                          </a:schemeClr>
                        </a:solidFill>
                        <a:effectLst/>
                        <a:latin typeface="Montserrat Light" pitchFamily="2" charset="0"/>
                        <a:ea typeface="+mn-ea"/>
                        <a:cs typeface="+mn-cs"/>
                      </a:endParaRPr>
                    </a:p>
                  </a:txBody>
                  <a:tcPr marL="6985" marR="6985" marT="698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85847303"/>
                  </a:ext>
                </a:extLst>
              </a:tr>
              <a:tr h="447869">
                <a:tc rowSpan="3">
                  <a:txBody>
                    <a:bodyPr/>
                    <a:lstStyle/>
                    <a:p>
                      <a:pPr algn="ctr"/>
                      <a:r>
                        <a:rPr lang="es-CO" sz="1200" b="1" i="0" u="none" strike="noStrike" kern="1200">
                          <a:solidFill>
                            <a:srgbClr val="61A60E"/>
                          </a:solidFill>
                          <a:effectLst/>
                          <a:latin typeface="Montserrat Light" pitchFamily="2" charset="0"/>
                          <a:ea typeface="+mn-ea"/>
                          <a:cs typeface="+mn-cs"/>
                        </a:rPr>
                        <a:t>Tipología organizacional </a:t>
                      </a:r>
                      <a:endParaRPr lang="es-CO" sz="1200">
                        <a:solidFill>
                          <a:srgbClr val="61A60E"/>
                        </a:solidFill>
                        <a:latin typeface="Montserrat Light"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r>
                        <a:rPr lang="es-CO" sz="1100" b="0" i="0" u="none" strike="noStrike" kern="1200">
                          <a:solidFill>
                            <a:schemeClr val="bg1">
                              <a:lumMod val="25000"/>
                            </a:schemeClr>
                          </a:solidFill>
                          <a:effectLst/>
                          <a:latin typeface="Montserrat Light" pitchFamily="2" charset="0"/>
                          <a:ea typeface="+mn-ea"/>
                          <a:cs typeface="+mn-cs"/>
                        </a:rPr>
                        <a:t>Públicas</a:t>
                      </a:r>
                      <a:endParaRPr lang="es-CO" sz="1100">
                        <a:solidFill>
                          <a:schemeClr val="bg1">
                            <a:lumMod val="25000"/>
                          </a:schemeClr>
                        </a:solidFill>
                        <a:latin typeface="Montserrat Light"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Red de Seguridad del Sistema Financiero </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lgn="just" defTabSz="914400" rtl="0" eaLnBrk="1" fontAlgn="b" latinLnBrk="0" hangingPunct="1">
                        <a:lnSpc>
                          <a:spcPct val="107000"/>
                        </a:lnSpc>
                        <a:spcAft>
                          <a:spcPts val="800"/>
                        </a:spcAft>
                        <a:buNone/>
                      </a:pPr>
                      <a:r>
                        <a:rPr lang="es-MX" sz="1100" b="0" i="0" u="none" strike="noStrike" kern="1200" dirty="0">
                          <a:solidFill>
                            <a:schemeClr val="bg1">
                              <a:lumMod val="25000"/>
                            </a:schemeClr>
                          </a:solidFill>
                          <a:effectLst/>
                          <a:latin typeface="Montserrat Light" pitchFamily="2" charset="0"/>
                          <a:ea typeface="+mn-ea"/>
                          <a:cs typeface="+mn-cs"/>
                        </a:rPr>
                        <a:t>En algunos casos, los miembros de la Red solicitan información sobre riesgos que pueden afectar la estabilidad financiera, propuestas de regulación e instrucciones para instituciones financieras (si la entidad responsable lo considera necesario), procesos liquidatorios que han sido monitoreados y consultas recibidas por estas entidades que están bajo la gestión de Fogafín, entre otros temas.</a:t>
                      </a:r>
                      <a:endParaRPr lang="es-CO" sz="1100" b="0" i="0" u="none" strike="noStrike" kern="1200" dirty="0">
                        <a:solidFill>
                          <a:schemeClr val="bg1">
                            <a:lumMod val="25000"/>
                          </a:schemeClr>
                        </a:solidFill>
                        <a:effectLst/>
                        <a:latin typeface="Montserrat Light"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90512067"/>
                  </a:ext>
                </a:extLst>
              </a:tr>
              <a:tr h="381311">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Entes de control </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lgn="just" defTabSz="914400" rtl="0" eaLnBrk="1" fontAlgn="b" latinLnBrk="0" hangingPunct="1">
                        <a:lnSpc>
                          <a:spcPct val="107000"/>
                        </a:lnSpc>
                        <a:spcAft>
                          <a:spcPts val="800"/>
                        </a:spcAft>
                        <a:buNone/>
                      </a:pPr>
                      <a:r>
                        <a:rPr lang="es-MX" sz="1100" b="0" i="0" u="none" strike="noStrike" kern="1200">
                          <a:solidFill>
                            <a:schemeClr val="bg1">
                              <a:lumMod val="25000"/>
                            </a:schemeClr>
                          </a:solidFill>
                          <a:effectLst/>
                          <a:latin typeface="Montserrat Light" pitchFamily="2" charset="0"/>
                          <a:ea typeface="+mn-ea"/>
                          <a:cs typeface="+mn-cs"/>
                        </a:rPr>
                        <a:t>En algunos casos, entidades como la Fiscalía, la Contraloría, autoridades judiciales y superintendencias solicitan información específica sobre entidades liquidadas para procesos judiciales. </a:t>
                      </a:r>
                      <a:endParaRPr lang="es-CO" sz="1100" b="0" i="0" u="none" strike="noStrike" kern="1200">
                        <a:solidFill>
                          <a:schemeClr val="bg1">
                            <a:lumMod val="25000"/>
                          </a:schemeClr>
                        </a:solidFill>
                        <a:effectLst/>
                        <a:latin typeface="Montserrat Light"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3778228"/>
                  </a:ext>
                </a:extLst>
              </a:tr>
              <a:tr h="303111">
                <a:tc vMerge="1">
                  <a:txBody>
                    <a:bodyPr/>
                    <a:lstStyle/>
                    <a:p>
                      <a:endParaRPr lang="es-CO"/>
                    </a:p>
                  </a:txBody>
                  <a:tcPr>
                    <a:lnT w="12700" cap="flat" cmpd="sng" algn="ctr">
                      <a:solidFill>
                        <a:schemeClr val="tx1"/>
                      </a:solidFill>
                      <a:prstDash val="solid"/>
                      <a:round/>
                      <a:headEnd type="none" w="med" len="med"/>
                      <a:tailEnd type="none" w="med" len="med"/>
                    </a:lnT>
                  </a:tcPr>
                </a:tc>
                <a:tc>
                  <a:txBody>
                    <a:bodyPr/>
                    <a:lstStyle/>
                    <a:p>
                      <a:pPr algn="ctr"/>
                      <a:r>
                        <a:rPr lang="es-CO" sz="1100" b="0" i="0" u="none" strike="noStrike">
                          <a:solidFill>
                            <a:schemeClr val="bg1">
                              <a:lumMod val="25000"/>
                            </a:schemeClr>
                          </a:solidFill>
                          <a:effectLst/>
                          <a:latin typeface="Montserrat Light" pitchFamily="2" charset="0"/>
                        </a:rPr>
                        <a:t>Privadas</a:t>
                      </a:r>
                      <a:endParaRPr lang="es-CO" sz="2400">
                        <a:solidFill>
                          <a:schemeClr val="bg1">
                            <a:lumMod val="25000"/>
                          </a:schemeClr>
                        </a:solidFill>
                        <a:latin typeface="Montserrat Light" pitchFamily="2" charset="0"/>
                      </a:endParaRP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Nombre de la entidad</a:t>
                      </a:r>
                    </a:p>
                  </a:txBody>
                  <a:tcPr marL="7255" marR="7255" marT="725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s-CO" sz="1100">
                        <a:solidFill>
                          <a:schemeClr val="bg1">
                            <a:lumMod val="25000"/>
                          </a:schemeClr>
                        </a:solidFill>
                        <a:latin typeface="Montserrat Light"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08292389"/>
                  </a:ext>
                </a:extLst>
              </a:tr>
            </a:tbl>
          </a:graphicData>
        </a:graphic>
      </p:graphicFrame>
    </p:spTree>
    <p:extLst>
      <p:ext uri="{BB962C8B-B14F-4D97-AF65-F5344CB8AC3E}">
        <p14:creationId xmlns:p14="http://schemas.microsoft.com/office/powerpoint/2010/main" val="314222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a:xfrm>
            <a:off x="1172634" y="0"/>
            <a:ext cx="9361254" cy="1177379"/>
          </a:xfrm>
        </p:spPr>
        <p:txBody>
          <a:bodyPr/>
          <a:lstStyle/>
          <a:p>
            <a:r>
              <a:rPr lang="es-CO"/>
              <a:t>Temas a desarrollar </a:t>
            </a:r>
          </a:p>
        </p:txBody>
      </p:sp>
      <p:sp>
        <p:nvSpPr>
          <p:cNvPr id="3" name="Marcador de texto 2">
            <a:extLst>
              <a:ext uri="{FF2B5EF4-FFF2-40B4-BE49-F238E27FC236}">
                <a16:creationId xmlns:a16="http://schemas.microsoft.com/office/drawing/2014/main" id="{40C03444-72C9-4EAD-BF54-32D51F683D48}"/>
              </a:ext>
            </a:extLst>
          </p:cNvPr>
          <p:cNvSpPr>
            <a:spLocks noGrp="1"/>
          </p:cNvSpPr>
          <p:nvPr>
            <p:ph type="body" idx="1"/>
          </p:nvPr>
        </p:nvSpPr>
        <p:spPr>
          <a:xfrm>
            <a:off x="2171191" y="1683536"/>
            <a:ext cx="8998857" cy="3490928"/>
          </a:xfrm>
        </p:spPr>
        <p:txBody>
          <a:bodyPr/>
          <a:lstStyle/>
          <a:p>
            <a:r>
              <a:rPr lang="es-CO" dirty="0">
                <a:solidFill>
                  <a:schemeClr val="tx1">
                    <a:lumMod val="65000"/>
                    <a:lumOff val="35000"/>
                  </a:schemeClr>
                </a:solidFill>
              </a:rPr>
              <a:t>Contexto</a:t>
            </a:r>
          </a:p>
          <a:p>
            <a:r>
              <a:rPr lang="es-CO" dirty="0">
                <a:solidFill>
                  <a:schemeClr val="tx1">
                    <a:lumMod val="65000"/>
                    <a:lumOff val="35000"/>
                  </a:schemeClr>
                </a:solidFill>
              </a:rPr>
              <a:t>Objetivos</a:t>
            </a:r>
          </a:p>
          <a:p>
            <a:r>
              <a:rPr lang="es-CO" dirty="0">
                <a:solidFill>
                  <a:schemeClr val="tx1">
                    <a:lumMod val="65000"/>
                    <a:lumOff val="35000"/>
                  </a:schemeClr>
                </a:solidFill>
              </a:rPr>
              <a:t>Políticas a desarrollar</a:t>
            </a:r>
          </a:p>
          <a:p>
            <a:r>
              <a:rPr lang="es-CO" dirty="0">
                <a:solidFill>
                  <a:schemeClr val="tx1">
                    <a:lumMod val="65000"/>
                    <a:lumOff val="35000"/>
                  </a:schemeClr>
                </a:solidFill>
              </a:rPr>
              <a:t>Metodología </a:t>
            </a:r>
          </a:p>
          <a:p>
            <a:r>
              <a:rPr lang="es-CO" dirty="0">
                <a:solidFill>
                  <a:schemeClr val="tx1">
                    <a:lumMod val="65000"/>
                    <a:lumOff val="35000"/>
                  </a:schemeClr>
                </a:solidFill>
              </a:rPr>
              <a:t>Seguimiento PQRSDA</a:t>
            </a:r>
          </a:p>
          <a:p>
            <a:r>
              <a:rPr lang="es-CO" dirty="0">
                <a:solidFill>
                  <a:schemeClr val="tx1">
                    <a:lumMod val="65000"/>
                    <a:lumOff val="35000"/>
                  </a:schemeClr>
                </a:solidFill>
              </a:rPr>
              <a:t>Trámites ofrecidos</a:t>
            </a:r>
          </a:p>
          <a:p>
            <a:r>
              <a:rPr lang="es-CO" dirty="0">
                <a:solidFill>
                  <a:schemeClr val="tx1">
                    <a:lumMod val="65000"/>
                    <a:lumOff val="35000"/>
                  </a:schemeClr>
                </a:solidFill>
              </a:rPr>
              <a:t>Sistemas de gestión</a:t>
            </a:r>
          </a:p>
          <a:p>
            <a:r>
              <a:rPr lang="es-CO" dirty="0">
                <a:solidFill>
                  <a:schemeClr val="tx1">
                    <a:lumMod val="65000"/>
                    <a:lumOff val="35000"/>
                  </a:schemeClr>
                </a:solidFill>
              </a:rPr>
              <a:t>Caracterización definida</a:t>
            </a:r>
          </a:p>
          <a:p>
            <a:endParaRPr lang="es-CO" dirty="0">
              <a:solidFill>
                <a:schemeClr val="tx1">
                  <a:lumMod val="65000"/>
                  <a:lumOff val="35000"/>
                </a:schemeClr>
              </a:solidFill>
            </a:endParaRPr>
          </a:p>
          <a:p>
            <a:endParaRPr lang="es-CO" dirty="0">
              <a:solidFill>
                <a:schemeClr val="tx1">
                  <a:lumMod val="65000"/>
                  <a:lumOff val="35000"/>
                </a:schemeClr>
              </a:solidFill>
            </a:endParaRPr>
          </a:p>
        </p:txBody>
      </p:sp>
    </p:spTree>
    <p:extLst>
      <p:ext uri="{BB962C8B-B14F-4D97-AF65-F5344CB8AC3E}">
        <p14:creationId xmlns:p14="http://schemas.microsoft.com/office/powerpoint/2010/main" val="96647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EB7FC-7EBB-7D7A-6806-6C00411FD6E1}"/>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F0A9E312-2B21-103B-03CB-276C15CE89B8}"/>
              </a:ext>
            </a:extLst>
          </p:cNvPr>
          <p:cNvSpPr/>
          <p:nvPr/>
        </p:nvSpPr>
        <p:spPr>
          <a:xfrm>
            <a:off x="717055" y="108806"/>
            <a:ext cx="6660899" cy="430887"/>
          </a:xfrm>
          <a:prstGeom prst="rect">
            <a:avLst/>
          </a:prstGeom>
        </p:spPr>
        <p:txBody>
          <a:bodyPr wrap="square">
            <a:spAutoFit/>
          </a:bodyPr>
          <a:lstStyle/>
          <a:p>
            <a:pPr lvl="0">
              <a:buClr>
                <a:srgbClr val="0073AE"/>
              </a:buClr>
            </a:pPr>
            <a:r>
              <a:rPr lang="es-MX" sz="2200" b="1">
                <a:solidFill>
                  <a:srgbClr val="B28A3F"/>
                </a:solidFill>
                <a:latin typeface="Myriad Pro" charset="0"/>
              </a:rPr>
              <a:t>III. Pago del Seguro de Depósitos</a:t>
            </a:r>
            <a:endParaRPr lang="es-CO" sz="2200" b="1">
              <a:solidFill>
                <a:srgbClr val="B28A3F"/>
              </a:solidFill>
              <a:latin typeface="Myriad Pro" charset="0"/>
            </a:endParaRPr>
          </a:p>
        </p:txBody>
      </p:sp>
      <p:grpSp>
        <p:nvGrpSpPr>
          <p:cNvPr id="6" name="Grupo 5">
            <a:extLst>
              <a:ext uri="{FF2B5EF4-FFF2-40B4-BE49-F238E27FC236}">
                <a16:creationId xmlns:a16="http://schemas.microsoft.com/office/drawing/2014/main" id="{DBB794C1-61D0-DA24-E8C5-D71FCB9DAAA8}"/>
              </a:ext>
            </a:extLst>
          </p:cNvPr>
          <p:cNvGrpSpPr/>
          <p:nvPr/>
        </p:nvGrpSpPr>
        <p:grpSpPr>
          <a:xfrm rot="10800000">
            <a:off x="408657" y="184134"/>
            <a:ext cx="308399" cy="278634"/>
            <a:chOff x="6855583" y="5046635"/>
            <a:chExt cx="640080" cy="640080"/>
          </a:xfrm>
        </p:grpSpPr>
        <p:sp>
          <p:nvSpPr>
            <p:cNvPr id="7" name="Oval 6">
              <a:extLst>
                <a:ext uri="{FF2B5EF4-FFF2-40B4-BE49-F238E27FC236}">
                  <a16:creationId xmlns:a16="http://schemas.microsoft.com/office/drawing/2014/main" id="{5E659E70-D4A4-8E5B-B660-3050D6EB1E4D}"/>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CA9C1959-493C-CB1C-19F1-05E7B539C654}"/>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6D69F185-010F-7741-710F-0C4785AF50DD}"/>
              </a:ext>
            </a:extLst>
          </p:cNvPr>
          <p:cNvSpPr/>
          <p:nvPr/>
        </p:nvSpPr>
        <p:spPr>
          <a:xfrm>
            <a:off x="5459506" y="6239435"/>
            <a:ext cx="1281953"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2" name="Tabla 1">
            <a:extLst>
              <a:ext uri="{FF2B5EF4-FFF2-40B4-BE49-F238E27FC236}">
                <a16:creationId xmlns:a16="http://schemas.microsoft.com/office/drawing/2014/main" id="{CAAD1610-4F22-5773-E416-D48CB4E16684}"/>
              </a:ext>
            </a:extLst>
          </p:cNvPr>
          <p:cNvGraphicFramePr>
            <a:graphicFrameLocks noGrp="1"/>
          </p:cNvGraphicFramePr>
          <p:nvPr>
            <p:extLst>
              <p:ext uri="{D42A27DB-BD31-4B8C-83A1-F6EECF244321}">
                <p14:modId xmlns:p14="http://schemas.microsoft.com/office/powerpoint/2010/main" val="1445035974"/>
              </p:ext>
            </p:extLst>
          </p:nvPr>
        </p:nvGraphicFramePr>
        <p:xfrm>
          <a:off x="290098" y="976921"/>
          <a:ext cx="10860833" cy="5065946"/>
        </p:xfrm>
        <a:graphic>
          <a:graphicData uri="http://schemas.openxmlformats.org/drawingml/2006/table">
            <a:tbl>
              <a:tblPr/>
              <a:tblGrid>
                <a:gridCol w="1091682">
                  <a:extLst>
                    <a:ext uri="{9D8B030D-6E8A-4147-A177-3AD203B41FA5}">
                      <a16:colId xmlns:a16="http://schemas.microsoft.com/office/drawing/2014/main" val="4042736151"/>
                    </a:ext>
                  </a:extLst>
                </a:gridCol>
                <a:gridCol w="675620">
                  <a:extLst>
                    <a:ext uri="{9D8B030D-6E8A-4147-A177-3AD203B41FA5}">
                      <a16:colId xmlns:a16="http://schemas.microsoft.com/office/drawing/2014/main" val="515192814"/>
                    </a:ext>
                  </a:extLst>
                </a:gridCol>
                <a:gridCol w="1057275">
                  <a:extLst>
                    <a:ext uri="{9D8B030D-6E8A-4147-A177-3AD203B41FA5}">
                      <a16:colId xmlns:a16="http://schemas.microsoft.com/office/drawing/2014/main" val="198882344"/>
                    </a:ext>
                  </a:extLst>
                </a:gridCol>
                <a:gridCol w="3733800">
                  <a:extLst>
                    <a:ext uri="{9D8B030D-6E8A-4147-A177-3AD203B41FA5}">
                      <a16:colId xmlns:a16="http://schemas.microsoft.com/office/drawing/2014/main" val="1232768855"/>
                    </a:ext>
                  </a:extLst>
                </a:gridCol>
                <a:gridCol w="4302456">
                  <a:extLst>
                    <a:ext uri="{9D8B030D-6E8A-4147-A177-3AD203B41FA5}">
                      <a16:colId xmlns:a16="http://schemas.microsoft.com/office/drawing/2014/main" val="2353607062"/>
                    </a:ext>
                  </a:extLst>
                </a:gridCol>
              </a:tblGrid>
              <a:tr h="196656">
                <a:tc>
                  <a:txBody>
                    <a:bodyPr/>
                    <a:lstStyle/>
                    <a:p>
                      <a:pPr algn="l" fontAlgn="b"/>
                      <a:r>
                        <a:rPr lang="es-CO" sz="1400" b="1" i="0" u="none" strike="noStrike">
                          <a:solidFill>
                            <a:srgbClr val="61A60E"/>
                          </a:solidFill>
                          <a:effectLst/>
                          <a:latin typeface="Montserrat Light" pitchFamily="2" charset="0"/>
                        </a:rPr>
                        <a:t>Servicio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bg1">
                              <a:lumMod val="50000"/>
                            </a:schemeClr>
                          </a:solidFill>
                          <a:effectLst/>
                          <a:latin typeface="Montserrat Light" pitchFamily="2" charset="0"/>
                        </a:rPr>
                        <a:t>Pago del Seguro de Depósitos</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ap="flat" cmpd="sng" algn="ctr">
                      <a:solidFill>
                        <a:schemeClr val="tx1"/>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4255202133"/>
                  </a:ext>
                </a:extLst>
              </a:tr>
              <a:tr h="196656">
                <a:tc>
                  <a:txBody>
                    <a:bodyPr/>
                    <a:lstStyle/>
                    <a:p>
                      <a:pPr algn="l" fontAlgn="b"/>
                      <a:r>
                        <a:rPr lang="es-CO" sz="1400" b="1" i="0" u="none" strike="noStrike">
                          <a:solidFill>
                            <a:srgbClr val="61A60E"/>
                          </a:solidFill>
                          <a:effectLst/>
                          <a:latin typeface="Montserrat Light" pitchFamily="2" charset="0"/>
                        </a:rPr>
                        <a:t>Grupo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bg1">
                              <a:lumMod val="50000"/>
                            </a:schemeClr>
                          </a:solidFill>
                          <a:effectLst/>
                          <a:latin typeface="Montserrat Light" pitchFamily="2" charset="0"/>
                        </a:rPr>
                        <a:t>Depositantes de las entidades inscritas o sus beneficiarios</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ap="flat" cmpd="sng" algn="ctr">
                      <a:solidFill>
                        <a:schemeClr val="tx1"/>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1497023428"/>
                  </a:ext>
                </a:extLst>
              </a:tr>
              <a:tr h="196656">
                <a:tc gridSpan="5">
                  <a:txBody>
                    <a:bodyPr/>
                    <a:lstStyle/>
                    <a:p>
                      <a:pPr algn="ctr" fontAlgn="b"/>
                      <a:endParaRPr lang="es-CO" sz="1400" b="1" i="0" u="none" strike="noStrike">
                        <a:solidFill>
                          <a:srgbClr val="FFFFFF"/>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hMerge="1">
                  <a:txBody>
                    <a:bodyPr/>
                    <a:lstStyle/>
                    <a:p>
                      <a:endParaRPr lang="es-CO"/>
                    </a:p>
                  </a:txBody>
                  <a:tcPr/>
                </a:tc>
                <a:tc hMerge="1">
                  <a:txBody>
                    <a:bodyPr/>
                    <a:lstStyle/>
                    <a:p>
                      <a:endParaRPr lang="es-CO"/>
                    </a:p>
                  </a:txBody>
                  <a:tcPr/>
                </a:tc>
                <a:tc hMerge="1">
                  <a:txBody>
                    <a:bodyPr/>
                    <a:lstStyle/>
                    <a:p>
                      <a:pPr algn="ctr" fontAlgn="b"/>
                      <a:endParaRPr lang="es-CO" sz="1050" b="1" i="0" u="none" strike="noStrike">
                        <a:solidFill>
                          <a:srgbClr val="FFFFFF"/>
                        </a:solidFill>
                        <a:effectLst/>
                        <a:latin typeface="Calibri" panose="020F0502020204030204" pitchFamily="34" charset="0"/>
                      </a:endParaRPr>
                    </a:p>
                  </a:txBody>
                  <a:tcPr marL="7255" marR="7255" marT="725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s-CO" sz="1050" b="1" i="0" u="none" strike="noStrike">
                        <a:solidFill>
                          <a:srgbClr val="FFFFFF"/>
                        </a:solidFill>
                        <a:effectLst/>
                        <a:latin typeface="Calibri" panose="020F0502020204030204" pitchFamily="34" charset="0"/>
                      </a:endParaRPr>
                    </a:p>
                  </a:txBody>
                  <a:tcPr marL="7255" marR="7255" marT="72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52349984"/>
                  </a:ext>
                </a:extLst>
              </a:tr>
              <a:tr h="196656">
                <a:tc gridSpan="2">
                  <a:txBody>
                    <a:bodyPr/>
                    <a:lstStyle/>
                    <a:p>
                      <a:pPr algn="ctr" fontAlgn="b"/>
                      <a:r>
                        <a:rPr lang="es-CO" sz="1600" b="1" i="0" u="none" strike="noStrike">
                          <a:solidFill>
                            <a:srgbClr val="FFFFFF"/>
                          </a:solidFill>
                          <a:effectLst/>
                          <a:latin typeface="Montserrat Light" pitchFamily="2" charset="0"/>
                        </a:rPr>
                        <a:t>Nivel</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hMerge="1">
                  <a:txBody>
                    <a:bodyPr/>
                    <a:lstStyle/>
                    <a:p>
                      <a:pPr algn="ctr" fontAlgn="b"/>
                      <a:r>
                        <a:rPr lang="es-CO" sz="1400" b="1" i="0" u="none" strike="noStrike">
                          <a:solidFill>
                            <a:srgbClr val="FFFFFF"/>
                          </a:solidFill>
                          <a:effectLst/>
                          <a:latin typeface="Montserrat Light" pitchFamily="2" charset="0"/>
                        </a:rPr>
                        <a:t>Variable</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600" b="1" i="0" u="none" strike="noStrike">
                          <a:solidFill>
                            <a:srgbClr val="FFFFFF"/>
                          </a:solidFill>
                          <a:effectLst/>
                          <a:latin typeface="Montserrat Light" pitchFamily="2" charset="0"/>
                        </a:rPr>
                        <a:t>Variable</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600" b="1" i="0" u="none" strike="noStrike">
                          <a:solidFill>
                            <a:srgbClr val="FFFFFF"/>
                          </a:solidFill>
                          <a:effectLst/>
                          <a:latin typeface="Montserrat Light" pitchFamily="2" charset="0"/>
                        </a:rPr>
                        <a:t>Categorías de las variables</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600" b="1" i="0" u="none" strike="noStrike">
                          <a:solidFill>
                            <a:srgbClr val="FFFFFF"/>
                          </a:solidFill>
                          <a:effectLst/>
                          <a:latin typeface="Montserrat Light" pitchFamily="2" charset="0"/>
                        </a:rPr>
                        <a:t>Consideraciones</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extLst>
                  <a:ext uri="{0D108BD9-81ED-4DB2-BD59-A6C34878D82A}">
                    <a16:rowId xmlns:a16="http://schemas.microsoft.com/office/drawing/2014/main" val="2299141602"/>
                  </a:ext>
                </a:extLst>
              </a:tr>
              <a:tr h="450438">
                <a:tc gridSpan="2">
                  <a:txBody>
                    <a:bodyPr/>
                    <a:lstStyle/>
                    <a:p>
                      <a:pPr algn="ctr" fontAlgn="ctr"/>
                      <a:r>
                        <a:rPr lang="es-CO" sz="1400" b="1" i="0" u="none" strike="noStrike">
                          <a:solidFill>
                            <a:srgbClr val="61A60E"/>
                          </a:solidFill>
                          <a:effectLst/>
                          <a:latin typeface="Montserrat Light" pitchFamily="2" charset="0"/>
                        </a:rPr>
                        <a:t>Geográfico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fontAlgn="ctr"/>
                      <a:r>
                        <a:rPr lang="es-CO" sz="1050" b="0" i="0" u="none" strike="noStrike">
                          <a:solidFill>
                            <a:schemeClr val="bg1">
                              <a:lumMod val="50000"/>
                            </a:schemeClr>
                          </a:solidFill>
                          <a:effectLst/>
                          <a:latin typeface="Montserrat Light" pitchFamily="2" charset="0"/>
                        </a:rPr>
                        <a:t>Ubicación</a:t>
                      </a:r>
                      <a:endParaRPr lang="es-CO" sz="105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tx1">
                              <a:lumMod val="65000"/>
                              <a:lumOff val="35000"/>
                            </a:schemeClr>
                          </a:solidFill>
                          <a:effectLst/>
                          <a:latin typeface="Montserrat Light" pitchFamily="2" charset="0"/>
                        </a:rPr>
                        <a:t>Ubicación</a:t>
                      </a:r>
                      <a:endParaRPr lang="es-CO" sz="1100" b="1" i="0" u="none" strike="noStrike">
                        <a:solidFill>
                          <a:schemeClr val="tx1">
                            <a:lumMod val="65000"/>
                            <a:lumOff val="35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Nacional</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Las entidades financieras inscritas en Fogafín tienen sedes en diferentes partes del país.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5847303"/>
                  </a:ext>
                </a:extLst>
              </a:tr>
              <a:tr h="39288">
                <a:tc rowSpan="2" gridSpan="2">
                  <a:txBody>
                    <a:bodyPr/>
                    <a:lstStyle/>
                    <a:p>
                      <a:pPr algn="ctr" fontAlgn="ctr"/>
                      <a:r>
                        <a:rPr lang="es-CO" sz="1400" b="1" i="0" u="none" strike="noStrike">
                          <a:solidFill>
                            <a:srgbClr val="61A60E"/>
                          </a:solidFill>
                          <a:effectLst/>
                          <a:latin typeface="Montserrat Light" pitchFamily="2" charset="0"/>
                        </a:rPr>
                        <a:t>Demográfico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2" hMerge="1">
                  <a:txBody>
                    <a:bodyPr/>
                    <a:lstStyle/>
                    <a:p>
                      <a:pPr algn="ctr" fontAlgn="ctr"/>
                      <a:r>
                        <a:rPr lang="es-CO" sz="1050" b="0" i="0" u="none" strike="noStrike">
                          <a:solidFill>
                            <a:schemeClr val="bg1">
                              <a:lumMod val="50000"/>
                            </a:schemeClr>
                          </a:solidFill>
                          <a:effectLst/>
                          <a:latin typeface="Montserrat Light" pitchFamily="2" charset="0"/>
                        </a:rPr>
                        <a:t>Género</a:t>
                      </a:r>
                      <a:endParaRPr lang="es-CO" sz="105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tx1">
                              <a:lumMod val="65000"/>
                              <a:lumOff val="35000"/>
                            </a:schemeClr>
                          </a:solidFill>
                          <a:effectLst/>
                          <a:latin typeface="Montserrat Light" pitchFamily="2" charset="0"/>
                        </a:rPr>
                        <a:t>Género</a:t>
                      </a:r>
                      <a:endParaRPr lang="es-CO" sz="1100" b="1" i="0" u="none" strike="noStrike">
                        <a:solidFill>
                          <a:schemeClr val="tx1">
                            <a:lumMod val="65000"/>
                            <a:lumOff val="35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pt-BR" sz="1100" b="0" i="0" u="none" strike="noStrike" kern="1200">
                          <a:solidFill>
                            <a:schemeClr val="tx1">
                              <a:lumMod val="65000"/>
                              <a:lumOff val="35000"/>
                            </a:schemeClr>
                          </a:solidFill>
                          <a:effectLst/>
                          <a:latin typeface="Montserrat Light" pitchFamily="2" charset="0"/>
                          <a:ea typeface="+mn-ea"/>
                          <a:cs typeface="+mn-cs"/>
                        </a:rPr>
                        <a:t>Masculino, </a:t>
                      </a:r>
                      <a:r>
                        <a:rPr lang="es-CO" sz="1100" b="0" i="0" u="none" strike="noStrike" kern="1200" noProof="0">
                          <a:solidFill>
                            <a:schemeClr val="tx1">
                              <a:lumMod val="65000"/>
                              <a:lumOff val="35000"/>
                            </a:schemeClr>
                          </a:solidFill>
                          <a:effectLst/>
                          <a:latin typeface="Montserrat Light" pitchFamily="2" charset="0"/>
                          <a:ea typeface="+mn-ea"/>
                          <a:cs typeface="+mn-cs"/>
                        </a:rPr>
                        <a:t>femenino o no binario</a:t>
                      </a:r>
                      <a:r>
                        <a:rPr lang="pt-BR" sz="1100" b="0" i="0" u="none" strike="noStrike" kern="1200">
                          <a:solidFill>
                            <a:schemeClr val="tx1">
                              <a:lumMod val="65000"/>
                              <a:lumOff val="35000"/>
                            </a:schemeClr>
                          </a:solidFill>
                          <a:effectLst/>
                          <a:latin typeface="Montserrat Light" pitchFamily="2" charset="0"/>
                          <a:ea typeface="+mn-ea"/>
                          <a:cs typeface="+mn-cs"/>
                        </a:rPr>
                        <a:t>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endParaRPr lang="es-CO" sz="1100" b="0" i="0" u="none" strike="noStrike" kern="1200">
                        <a:solidFill>
                          <a:schemeClr val="tx1">
                            <a:lumMod val="65000"/>
                            <a:lumOff val="35000"/>
                          </a:schemeClr>
                        </a:solidFill>
                        <a:effectLst/>
                        <a:latin typeface="Montserrat Light" pitchFamily="2" charset="0"/>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91198"/>
                  </a:ext>
                </a:extLst>
              </a:tr>
              <a:tr h="322759">
                <a:tc gridSpan="2" vMerge="1">
                  <a:txBody>
                    <a:bodyPr/>
                    <a:lstStyle/>
                    <a:p>
                      <a:pPr algn="ctr" fontAlgn="ctr"/>
                      <a:endParaRPr lang="es-CO" sz="1050" b="1" i="0" u="none" strike="noStrike">
                        <a:solidFill>
                          <a:srgbClr val="0073AE"/>
                        </a:solidFill>
                        <a:effectLst/>
                        <a:latin typeface="Calibri" panose="020F0502020204030204" pitchFamily="34" charset="0"/>
                      </a:endParaRPr>
                    </a:p>
                  </a:txBody>
                  <a:tcPr marL="7255" marR="7255" marT="72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a:r>
                        <a:rPr lang="es-CO" sz="1050" b="0" i="0" u="none" strike="noStrike">
                          <a:solidFill>
                            <a:schemeClr val="bg1">
                              <a:lumMod val="50000"/>
                            </a:schemeClr>
                          </a:solidFill>
                          <a:effectLst/>
                          <a:latin typeface="Montserrat Light" pitchFamily="2" charset="0"/>
                        </a:rPr>
                        <a:t>Tipo de solicitante </a:t>
                      </a:r>
                      <a:endParaRPr lang="es-CO" sz="2000">
                        <a:solidFill>
                          <a:schemeClr val="bg1">
                            <a:lumMod val="50000"/>
                          </a:schemeClr>
                        </a:solidFill>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tx1">
                              <a:lumMod val="65000"/>
                              <a:lumOff val="35000"/>
                            </a:schemeClr>
                          </a:solidFill>
                          <a:effectLst/>
                          <a:latin typeface="Montserrat Light" pitchFamily="2" charset="0"/>
                        </a:rPr>
                        <a:t>Tipo de solicitante </a:t>
                      </a:r>
                      <a:endParaRPr lang="es-CO" sz="2400">
                        <a:solidFill>
                          <a:schemeClr val="tx1">
                            <a:lumMod val="65000"/>
                            <a:lumOff val="35000"/>
                          </a:schemeClr>
                        </a:solidFill>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Persona natural o jurídica</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MX" sz="1100" b="0" i="0" u="none" strike="noStrike" kern="1200">
                          <a:solidFill>
                            <a:schemeClr val="tx1">
                              <a:lumMod val="65000"/>
                              <a:lumOff val="35000"/>
                            </a:schemeClr>
                          </a:solidFill>
                          <a:effectLst/>
                          <a:latin typeface="Montserrat Light" pitchFamily="2" charset="0"/>
                          <a:ea typeface="+mn-ea"/>
                          <a:cs typeface="+mn-cs"/>
                        </a:rPr>
                        <a:t>La información proviene de los registros de la base de datos del </a:t>
                      </a:r>
                      <a:r>
                        <a:rPr lang="es-MX" sz="1100" b="1" i="0" u="none" strike="noStrike" kern="1200">
                          <a:solidFill>
                            <a:schemeClr val="tx1">
                              <a:lumMod val="65000"/>
                              <a:lumOff val="35000"/>
                            </a:schemeClr>
                          </a:solidFill>
                          <a:effectLst/>
                          <a:latin typeface="Montserrat Light" pitchFamily="2" charset="0"/>
                          <a:ea typeface="+mn-ea"/>
                          <a:cs typeface="+mn-cs"/>
                        </a:rPr>
                        <a:t>Formato de Depósitos Individuales </a:t>
                      </a:r>
                      <a:r>
                        <a:rPr lang="es-MX" sz="1100" b="0" i="0" u="none" strike="noStrike" kern="1200">
                          <a:solidFill>
                            <a:schemeClr val="tx1">
                              <a:lumMod val="65000"/>
                              <a:lumOff val="35000"/>
                            </a:schemeClr>
                          </a:solidFill>
                          <a:effectLst/>
                          <a:latin typeface="Montserrat Light" pitchFamily="2" charset="0"/>
                          <a:ea typeface="+mn-ea"/>
                          <a:cs typeface="+mn-cs"/>
                        </a:rPr>
                        <a:t>de la entidad intervenida, con corte al día en que se tomó posesión para su liquidación.</a:t>
                      </a:r>
                      <a:endParaRPr lang="es-CO" sz="1100" b="0" i="0" u="none" strike="noStrike" kern="1200">
                        <a:solidFill>
                          <a:schemeClr val="tx1">
                            <a:lumMod val="65000"/>
                            <a:lumOff val="35000"/>
                          </a:schemeClr>
                        </a:solidFill>
                        <a:effectLst/>
                        <a:latin typeface="Montserrat Light" pitchFamily="2" charset="0"/>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37956839"/>
                  </a:ext>
                </a:extLst>
              </a:tr>
              <a:tr h="210313">
                <a:tc rowSpan="8" gridSpan="2">
                  <a:txBody>
                    <a:bodyPr/>
                    <a:lstStyle/>
                    <a:p>
                      <a:pPr algn="ctr" fontAlgn="ctr"/>
                      <a:r>
                        <a:rPr lang="es-CO" sz="1400" b="1" i="0" u="none" strike="noStrike">
                          <a:solidFill>
                            <a:srgbClr val="61A60E"/>
                          </a:solidFill>
                          <a:effectLst/>
                          <a:latin typeface="Montserrat Light" pitchFamily="2" charset="0"/>
                        </a:rPr>
                        <a:t>Intrínseco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8" hMerge="1">
                  <a:txBody>
                    <a:bodyPr/>
                    <a:lstStyle/>
                    <a:p>
                      <a:pPr algn="ctr" fontAlgn="ctr"/>
                      <a:r>
                        <a:rPr lang="es-CO" sz="1050" b="0" i="0" u="none" strike="noStrike">
                          <a:solidFill>
                            <a:schemeClr val="bg1">
                              <a:lumMod val="50000"/>
                            </a:schemeClr>
                          </a:solidFill>
                          <a:effectLst/>
                          <a:latin typeface="Montserrat Light" pitchFamily="2" charset="0"/>
                        </a:rPr>
                        <a:t>Canales habilitados</a:t>
                      </a:r>
                      <a:endParaRPr lang="es-CO" sz="105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8">
                  <a:txBody>
                    <a:bodyPr/>
                    <a:lstStyle/>
                    <a:p>
                      <a:pPr algn="ctr" fontAlgn="ctr"/>
                      <a:r>
                        <a:rPr lang="es-CO" sz="1100" b="0" i="0" u="none" strike="noStrike">
                          <a:solidFill>
                            <a:schemeClr val="tx1">
                              <a:lumMod val="65000"/>
                              <a:lumOff val="35000"/>
                            </a:schemeClr>
                          </a:solidFill>
                          <a:effectLst/>
                          <a:latin typeface="Montserrat Light" pitchFamily="2" charset="0"/>
                        </a:rPr>
                        <a:t>Canales habilitados</a:t>
                      </a:r>
                      <a:endParaRPr lang="es-CO" sz="1100" b="1" i="0" u="none" strike="noStrike">
                        <a:solidFill>
                          <a:schemeClr val="tx1">
                            <a:lumMod val="65000"/>
                            <a:lumOff val="35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Chat</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8">
                  <a:txBody>
                    <a:bodyPr/>
                    <a:lstStyle/>
                    <a:p>
                      <a:pPr marL="93663" indent="0" algn="just" defTabSz="914400" rtl="0" eaLnBrk="1" fontAlgn="b" latinLnBrk="0" hangingPunct="1"/>
                      <a:r>
                        <a:rPr lang="es-CO" sz="1100" b="0" i="0" u="none" strike="noStrike" kern="1200" dirty="0">
                          <a:solidFill>
                            <a:schemeClr val="tx1">
                              <a:lumMod val="65000"/>
                              <a:lumOff val="35000"/>
                            </a:schemeClr>
                          </a:solidFill>
                          <a:effectLst/>
                          <a:latin typeface="Montserrat Light" pitchFamily="2" charset="0"/>
                          <a:ea typeface="+mn-ea"/>
                          <a:cs typeface="+mn-cs"/>
                        </a:rPr>
                        <a:t>P</a:t>
                      </a:r>
                      <a:r>
                        <a:rPr lang="es-MX" sz="1100" b="0" i="0" u="none" strike="noStrike" kern="1200" dirty="0">
                          <a:solidFill>
                            <a:schemeClr val="tx1">
                              <a:lumMod val="65000"/>
                              <a:lumOff val="35000"/>
                            </a:schemeClr>
                          </a:solidFill>
                          <a:effectLst/>
                          <a:latin typeface="Montserrat Light" pitchFamily="2" charset="0"/>
                          <a:ea typeface="+mn-ea"/>
                          <a:cs typeface="+mn-cs"/>
                        </a:rPr>
                        <a:t>ara atender las dudas de los depositantes de la entidad en liquidación, Fogafín habilitará todos sus canales de contacto. Las respuestas serán gestionadas por el centro de contacto, el personal de apoyo, los departamentos de Sistema del Seguro de Depósitos y Relacionamiento Ciudadano y, en el caso de las redes sociales, por el Departamento de Comunicaciones y Relaciones Corporativas</a:t>
                      </a:r>
                      <a:endParaRPr lang="es-CO" sz="1100" b="0" i="0" u="none" strike="noStrike" kern="1200" dirty="0">
                        <a:solidFill>
                          <a:schemeClr val="tx1">
                            <a:lumMod val="65000"/>
                            <a:lumOff val="35000"/>
                          </a:schemeClr>
                        </a:solidFill>
                        <a:effectLst/>
                        <a:latin typeface="Montserrat Light" pitchFamily="2" charset="0"/>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669721"/>
                  </a:ext>
                </a:extLst>
              </a:tr>
              <a:tr h="165131">
                <a:tc gridSpan="2"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hMerge="1" vMerge="1">
                  <a:txBody>
                    <a:bodyPr/>
                    <a:lstStyle/>
                    <a:p>
                      <a:endParaRPr lang="es-CO"/>
                    </a:p>
                  </a:txBody>
                  <a:tcPr/>
                </a:tc>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Página web</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b"/>
                      <a:endParaRPr lang="es-CO" sz="1050" b="0" i="0" u="none" strike="noStrike">
                        <a:solidFill>
                          <a:srgbClr val="000000"/>
                        </a:solidFill>
                        <a:effectLst/>
                        <a:latin typeface="Calibri" panose="020F0502020204030204" pitchFamily="34"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469549"/>
                  </a:ext>
                </a:extLst>
              </a:tr>
              <a:tr h="165131">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Correo electrónico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pPr algn="ctr" fontAlgn="b"/>
                      <a:endParaRPr lang="es-CO" sz="1050" b="0" i="0" u="none" strike="noStrike">
                        <a:solidFill>
                          <a:srgbClr val="000000"/>
                        </a:solidFill>
                        <a:effectLst/>
                        <a:latin typeface="Calibri" panose="020F0502020204030204" pitchFamily="34" charset="0"/>
                      </a:endParaRPr>
                    </a:p>
                  </a:txBody>
                  <a:tcPr marL="7255" marR="7255" marT="72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926991"/>
                  </a:ext>
                </a:extLst>
              </a:tr>
              <a:tr h="213901">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Carta</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pPr algn="ctr" fontAlgn="b"/>
                      <a:endParaRPr lang="es-CO" sz="1050" b="0" i="0" u="none" strike="noStrike">
                        <a:solidFill>
                          <a:srgbClr val="000000"/>
                        </a:solidFill>
                        <a:effectLst/>
                        <a:latin typeface="Calibri" panose="020F0502020204030204" pitchFamily="34" charset="0"/>
                      </a:endParaRPr>
                    </a:p>
                  </a:txBody>
                  <a:tcPr marL="7255" marR="7255" marT="72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617042"/>
                  </a:ext>
                </a:extLst>
              </a:tr>
              <a:tr h="165131">
                <a:tc gridSpan="2"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hMerge="1" vMerge="1">
                  <a:txBody>
                    <a:bodyPr/>
                    <a:lstStyle/>
                    <a:p>
                      <a:endParaRPr lang="es-CO"/>
                    </a:p>
                  </a:txBody>
                  <a:tcPr/>
                </a:tc>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Conmutador</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pPr algn="ctr" fontAlgn="b"/>
                      <a:endParaRPr lang="es-CO" sz="1050" b="0" i="0" u="none" strike="noStrike">
                        <a:solidFill>
                          <a:srgbClr val="000000"/>
                        </a:solidFill>
                        <a:effectLst/>
                        <a:latin typeface="Calibri" panose="020F0502020204030204" pitchFamily="34"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785962"/>
                  </a:ext>
                </a:extLst>
              </a:tr>
              <a:tr h="165131">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Atención presencial</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pPr algn="ctr" fontAlgn="b"/>
                      <a:endParaRPr lang="es-CO" sz="1050" b="0" i="0" u="none" strike="noStrike">
                        <a:solidFill>
                          <a:srgbClr val="000000"/>
                        </a:solidFill>
                        <a:effectLst/>
                        <a:latin typeface="Calibri" panose="020F0502020204030204" pitchFamily="34" charset="0"/>
                      </a:endParaRPr>
                    </a:p>
                  </a:txBody>
                  <a:tcPr marL="7255" marR="7255" marT="72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8026950"/>
                  </a:ext>
                </a:extLst>
              </a:tr>
              <a:tr h="193765">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Redes sociales </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pPr algn="l" fontAlgn="b"/>
                      <a:endParaRPr lang="es-CO" sz="1200" b="0" i="0" u="none" strike="noStrike">
                        <a:solidFill>
                          <a:srgbClr val="000000"/>
                        </a:solidFill>
                        <a:effectLst/>
                        <a:latin typeface="Myriad Pro" panose="020B0503030403020204" pitchFamily="34" charset="0"/>
                      </a:endParaRPr>
                    </a:p>
                  </a:txBody>
                  <a:tcPr marL="7255" marR="7255" marT="7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18232"/>
                  </a:ext>
                </a:extLst>
              </a:tr>
              <a:tr h="193765">
                <a:tc gridSpan="2" vMerge="1">
                  <a:txBody>
                    <a:bodyPr/>
                    <a:lstStyle/>
                    <a:p>
                      <a:pPr algn="ctr" fontAlgn="ctr"/>
                      <a:endParaRPr lang="es-CO" sz="1200" b="1" i="0" u="none" strike="noStrike">
                        <a:solidFill>
                          <a:srgbClr val="0073AE"/>
                        </a:solidFill>
                        <a:effectLst/>
                        <a:latin typeface="Myriad Pro" panose="020B0503030403020204" pitchFamily="34" charset="0"/>
                      </a:endParaRPr>
                    </a:p>
                  </a:txBody>
                  <a:tcPr marL="7255" marR="7255" marT="7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Sedes de la entidad liquidada</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pPr marL="93663" indent="0" algn="l" defTabSz="914400" rtl="0" eaLnBrk="1" fontAlgn="b" latinLnBrk="0" hangingPunct="1"/>
                      <a:endParaRPr lang="es-CO" sz="1100" b="0" i="0" u="none" strike="noStrike" kern="1200">
                        <a:solidFill>
                          <a:schemeClr val="tx1">
                            <a:lumMod val="65000"/>
                            <a:lumOff val="35000"/>
                          </a:schemeClr>
                        </a:solidFill>
                        <a:effectLst/>
                        <a:latin typeface="Montserrat Light" pitchFamily="2" charset="0"/>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0772371"/>
                  </a:ext>
                </a:extLst>
              </a:tr>
              <a:tr h="660719">
                <a:tc rowSpan="2" gridSpan="2">
                  <a:txBody>
                    <a:bodyPr/>
                    <a:lstStyle/>
                    <a:p>
                      <a:pPr algn="ctr" fontAlgn="ctr"/>
                      <a:r>
                        <a:rPr lang="es-CO" sz="1400" b="1" i="0" u="none" strike="noStrike">
                          <a:solidFill>
                            <a:srgbClr val="61A60E"/>
                          </a:solidFill>
                          <a:effectLst/>
                          <a:latin typeface="Montserrat Light" pitchFamily="2" charset="0"/>
                        </a:rPr>
                        <a:t>Comportamiento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2" hMerge="1">
                  <a:txBody>
                    <a:bodyPr/>
                    <a:lstStyle/>
                    <a:p>
                      <a:pPr algn="ctr" fontAlgn="ctr"/>
                      <a:r>
                        <a:rPr lang="es-CO" sz="1050" b="0" i="0" u="none" strike="noStrike">
                          <a:solidFill>
                            <a:schemeClr val="bg1">
                              <a:lumMod val="50000"/>
                            </a:schemeClr>
                          </a:solidFill>
                          <a:effectLst/>
                          <a:latin typeface="Montserrat Light" pitchFamily="2" charset="0"/>
                        </a:rPr>
                        <a:t>Beneficios buscados</a:t>
                      </a:r>
                      <a:endParaRPr lang="es-CO" sz="105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tx1">
                              <a:lumMod val="65000"/>
                              <a:lumOff val="35000"/>
                            </a:schemeClr>
                          </a:solidFill>
                          <a:effectLst/>
                          <a:latin typeface="Montserrat Light" pitchFamily="2" charset="0"/>
                        </a:rPr>
                        <a:t>Beneficios buscados</a:t>
                      </a:r>
                      <a:endParaRPr lang="es-CO" sz="1100" b="1" i="0" u="none" strike="noStrike">
                        <a:solidFill>
                          <a:schemeClr val="tx1">
                            <a:lumMod val="65000"/>
                            <a:lumOff val="35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MX" sz="1100" b="0" i="0" u="none" strike="noStrike" kern="1200" dirty="0">
                          <a:solidFill>
                            <a:schemeClr val="tx1">
                              <a:lumMod val="65000"/>
                              <a:lumOff val="35000"/>
                            </a:schemeClr>
                          </a:solidFill>
                          <a:effectLst/>
                          <a:latin typeface="Montserrat Light" pitchFamily="2" charset="0"/>
                          <a:ea typeface="+mn-ea"/>
                          <a:cs typeface="+mn-cs"/>
                        </a:rPr>
                        <a:t>El Seguro de Depósitos protege a los ahorradores de entidades financieras inscritas en </a:t>
                      </a:r>
                      <a:r>
                        <a:rPr lang="es-MX" sz="1100" b="0" i="0" u="none" strike="noStrike" kern="1200" dirty="0" err="1">
                          <a:solidFill>
                            <a:schemeClr val="tx1">
                              <a:lumMod val="65000"/>
                              <a:lumOff val="35000"/>
                            </a:schemeClr>
                          </a:solidFill>
                          <a:effectLst/>
                          <a:latin typeface="Montserrat Light" pitchFamily="2" charset="0"/>
                          <a:ea typeface="+mn-ea"/>
                          <a:cs typeface="+mn-cs"/>
                        </a:rPr>
                        <a:t>Fogafín</a:t>
                      </a:r>
                      <a:r>
                        <a:rPr lang="es-MX" sz="1100" b="0" i="0" u="none" strike="noStrike" kern="1200" dirty="0">
                          <a:solidFill>
                            <a:schemeClr val="tx1">
                              <a:lumMod val="65000"/>
                              <a:lumOff val="35000"/>
                            </a:schemeClr>
                          </a:solidFill>
                          <a:effectLst/>
                          <a:latin typeface="Montserrat Light" pitchFamily="2" charset="0"/>
                          <a:ea typeface="+mn-ea"/>
                          <a:cs typeface="+mn-cs"/>
                        </a:rPr>
                        <a:t> y fortalece la confianza en el sistema financiero.</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endParaRPr lang="es-CO" sz="1100" b="0" i="0" u="none" strike="noStrike" kern="1200" dirty="0">
                        <a:solidFill>
                          <a:schemeClr val="tx1">
                            <a:lumMod val="65000"/>
                            <a:lumOff val="35000"/>
                          </a:schemeClr>
                        </a:solidFill>
                        <a:effectLst/>
                        <a:latin typeface="Montserrat Light" pitchFamily="2" charset="0"/>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75847838"/>
                  </a:ext>
                </a:extLst>
              </a:tr>
              <a:tr h="0">
                <a:tc gridSpan="2" vMerge="1">
                  <a:txBody>
                    <a:bodyPr/>
                    <a:lstStyle/>
                    <a:p>
                      <a:pPr algn="ctr" fontAlgn="ctr"/>
                      <a:endParaRPr lang="es-CO" sz="1000" b="1" i="0" u="none" strike="noStrike">
                        <a:solidFill>
                          <a:srgbClr val="0073AE"/>
                        </a:solidFill>
                        <a:effectLst/>
                        <a:latin typeface="Myriad Pro" panose="020B0503030403020204" pitchFamily="34" charset="0"/>
                      </a:endParaRPr>
                    </a:p>
                  </a:txBody>
                  <a:tcPr marL="7255" marR="7255" marT="7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algn="ctr" fontAlgn="ctr"/>
                      <a:r>
                        <a:rPr lang="es-CO" sz="1050" b="0" i="0" u="none" strike="noStrike">
                          <a:solidFill>
                            <a:schemeClr val="bg1">
                              <a:lumMod val="50000"/>
                            </a:schemeClr>
                          </a:solidFill>
                          <a:effectLst/>
                          <a:latin typeface="Montserrat Light" pitchFamily="2" charset="0"/>
                        </a:rPr>
                        <a:t>Procedimiento usado</a:t>
                      </a:r>
                      <a:endParaRPr lang="es-CO" sz="1050" b="1" i="0" u="none" strike="noStrike">
                        <a:solidFill>
                          <a:schemeClr val="bg1">
                            <a:lumMod val="50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tx1">
                              <a:lumMod val="65000"/>
                              <a:lumOff val="35000"/>
                            </a:schemeClr>
                          </a:solidFill>
                          <a:effectLst/>
                          <a:latin typeface="Montserrat Light" pitchFamily="2" charset="0"/>
                        </a:rPr>
                        <a:t>Procedimiento usado</a:t>
                      </a:r>
                      <a:endParaRPr lang="es-CO" sz="1100" b="1" i="0" u="none" strike="noStrike">
                        <a:solidFill>
                          <a:schemeClr val="tx1">
                            <a:lumMod val="65000"/>
                            <a:lumOff val="35000"/>
                          </a:schemeClr>
                        </a:solidFill>
                        <a:effectLst/>
                        <a:latin typeface="Montserrat Light" pitchFamily="2" charset="0"/>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Pago del Seguro de Depósitos</a:t>
                      </a: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MX" sz="1100" b="0" i="0" u="none" strike="noStrike" kern="1200" dirty="0">
                          <a:solidFill>
                            <a:schemeClr val="tx1">
                              <a:lumMod val="65000"/>
                              <a:lumOff val="35000"/>
                            </a:schemeClr>
                          </a:solidFill>
                          <a:effectLst/>
                          <a:latin typeface="Montserrat Light" pitchFamily="2" charset="0"/>
                          <a:ea typeface="+mn-ea"/>
                          <a:cs typeface="+mn-cs"/>
                        </a:rPr>
                        <a:t>Las personas de casos especiales, como menores de edad, apoderados, herederos y extranjeros con Permiso especial de permanencia (PEP), deben solicitar el trámite en la página web del Fondo y enviar los documentos requeridos.</a:t>
                      </a:r>
                      <a:endParaRPr lang="es-CO" sz="1100" b="0" i="0" u="none" strike="noStrike" kern="1200" dirty="0">
                        <a:solidFill>
                          <a:schemeClr val="tx1">
                            <a:lumMod val="65000"/>
                            <a:lumOff val="35000"/>
                          </a:schemeClr>
                        </a:solidFill>
                        <a:effectLst/>
                        <a:latin typeface="Montserrat Light" pitchFamily="2" charset="0"/>
                        <a:ea typeface="+mn-ea"/>
                        <a:cs typeface="+mn-cs"/>
                      </a:endParaRPr>
                    </a:p>
                  </a:txBody>
                  <a:tcPr marL="7255" marR="7255" marT="725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566852"/>
                  </a:ext>
                </a:extLst>
              </a:tr>
            </a:tbl>
          </a:graphicData>
        </a:graphic>
      </p:graphicFrame>
    </p:spTree>
    <p:extLst>
      <p:ext uri="{BB962C8B-B14F-4D97-AF65-F5344CB8AC3E}">
        <p14:creationId xmlns:p14="http://schemas.microsoft.com/office/powerpoint/2010/main" val="302466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0850E-4AC9-E0C9-AC9E-06B2F5BD1A22}"/>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4FAD09A7-8F50-7148-A660-1B2A69DE75E2}"/>
              </a:ext>
            </a:extLst>
          </p:cNvPr>
          <p:cNvSpPr/>
          <p:nvPr/>
        </p:nvSpPr>
        <p:spPr>
          <a:xfrm>
            <a:off x="717055" y="108806"/>
            <a:ext cx="9063439" cy="430887"/>
          </a:xfrm>
          <a:prstGeom prst="rect">
            <a:avLst/>
          </a:prstGeom>
        </p:spPr>
        <p:txBody>
          <a:bodyPr wrap="square">
            <a:spAutoFit/>
          </a:bodyPr>
          <a:lstStyle/>
          <a:p>
            <a:pPr lvl="0">
              <a:buClr>
                <a:srgbClr val="0073AE"/>
              </a:buClr>
            </a:pPr>
            <a:r>
              <a:rPr lang="es-MX" sz="2200" b="1">
                <a:solidFill>
                  <a:srgbClr val="B28A3F"/>
                </a:solidFill>
                <a:latin typeface="Myriad Pro" charset="0"/>
              </a:rPr>
              <a:t>IV. Pago del Pasivo Cierto No Reclamado (PACINORÉ) </a:t>
            </a:r>
            <a:endParaRPr lang="es-CO" sz="2200" b="1">
              <a:solidFill>
                <a:srgbClr val="B28A3F"/>
              </a:solidFill>
              <a:latin typeface="Myriad Pro" charset="0"/>
            </a:endParaRPr>
          </a:p>
        </p:txBody>
      </p:sp>
      <p:grpSp>
        <p:nvGrpSpPr>
          <p:cNvPr id="6" name="Grupo 5">
            <a:extLst>
              <a:ext uri="{FF2B5EF4-FFF2-40B4-BE49-F238E27FC236}">
                <a16:creationId xmlns:a16="http://schemas.microsoft.com/office/drawing/2014/main" id="{EBEB2FB2-06CF-4E6A-E724-E65B382E6D81}"/>
              </a:ext>
            </a:extLst>
          </p:cNvPr>
          <p:cNvGrpSpPr/>
          <p:nvPr/>
        </p:nvGrpSpPr>
        <p:grpSpPr>
          <a:xfrm rot="10800000">
            <a:off x="408657" y="184134"/>
            <a:ext cx="308399" cy="278634"/>
            <a:chOff x="6855583" y="5046635"/>
            <a:chExt cx="640080" cy="640080"/>
          </a:xfrm>
        </p:grpSpPr>
        <p:sp>
          <p:nvSpPr>
            <p:cNvPr id="7" name="Oval 6">
              <a:extLst>
                <a:ext uri="{FF2B5EF4-FFF2-40B4-BE49-F238E27FC236}">
                  <a16:creationId xmlns:a16="http://schemas.microsoft.com/office/drawing/2014/main" id="{C1D65BDD-EC48-8925-B9BB-82AF7FE97F02}"/>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E1EE5625-8CC9-BBCA-530C-CB11ED792402}"/>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3573E83D-AA48-A9F2-74E1-19B83077E9CD}"/>
              </a:ext>
            </a:extLst>
          </p:cNvPr>
          <p:cNvSpPr/>
          <p:nvPr/>
        </p:nvSpPr>
        <p:spPr>
          <a:xfrm>
            <a:off x="5459506" y="6239435"/>
            <a:ext cx="1281953"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 name="Tabla 3">
            <a:extLst>
              <a:ext uri="{FF2B5EF4-FFF2-40B4-BE49-F238E27FC236}">
                <a16:creationId xmlns:a16="http://schemas.microsoft.com/office/drawing/2014/main" id="{350FEEE5-CD8E-FB23-1D10-34F37972E982}"/>
              </a:ext>
            </a:extLst>
          </p:cNvPr>
          <p:cNvGraphicFramePr>
            <a:graphicFrameLocks noGrp="1"/>
          </p:cNvGraphicFramePr>
          <p:nvPr>
            <p:extLst>
              <p:ext uri="{D42A27DB-BD31-4B8C-83A1-F6EECF244321}">
                <p14:modId xmlns:p14="http://schemas.microsoft.com/office/powerpoint/2010/main" val="4002827107"/>
              </p:ext>
            </p:extLst>
          </p:nvPr>
        </p:nvGraphicFramePr>
        <p:xfrm>
          <a:off x="366032" y="947350"/>
          <a:ext cx="10926147" cy="4696266"/>
        </p:xfrm>
        <a:graphic>
          <a:graphicData uri="http://schemas.openxmlformats.org/drawingml/2006/table">
            <a:tbl>
              <a:tblPr/>
              <a:tblGrid>
                <a:gridCol w="1482703">
                  <a:extLst>
                    <a:ext uri="{9D8B030D-6E8A-4147-A177-3AD203B41FA5}">
                      <a16:colId xmlns:a16="http://schemas.microsoft.com/office/drawing/2014/main" val="2451329241"/>
                    </a:ext>
                  </a:extLst>
                </a:gridCol>
                <a:gridCol w="256290">
                  <a:extLst>
                    <a:ext uri="{9D8B030D-6E8A-4147-A177-3AD203B41FA5}">
                      <a16:colId xmlns:a16="http://schemas.microsoft.com/office/drawing/2014/main" val="2998059903"/>
                    </a:ext>
                  </a:extLst>
                </a:gridCol>
                <a:gridCol w="1343788">
                  <a:extLst>
                    <a:ext uri="{9D8B030D-6E8A-4147-A177-3AD203B41FA5}">
                      <a16:colId xmlns:a16="http://schemas.microsoft.com/office/drawing/2014/main" val="3565277457"/>
                    </a:ext>
                  </a:extLst>
                </a:gridCol>
                <a:gridCol w="2975944">
                  <a:extLst>
                    <a:ext uri="{9D8B030D-6E8A-4147-A177-3AD203B41FA5}">
                      <a16:colId xmlns:a16="http://schemas.microsoft.com/office/drawing/2014/main" val="1574095761"/>
                    </a:ext>
                  </a:extLst>
                </a:gridCol>
                <a:gridCol w="4867422">
                  <a:extLst>
                    <a:ext uri="{9D8B030D-6E8A-4147-A177-3AD203B41FA5}">
                      <a16:colId xmlns:a16="http://schemas.microsoft.com/office/drawing/2014/main" val="1472809142"/>
                    </a:ext>
                  </a:extLst>
                </a:gridCol>
              </a:tblGrid>
              <a:tr h="221411">
                <a:tc>
                  <a:txBody>
                    <a:bodyPr/>
                    <a:lstStyle/>
                    <a:p>
                      <a:pPr algn="l" fontAlgn="b"/>
                      <a:r>
                        <a:rPr lang="es-CO" sz="1400" b="1" i="0" u="none" strike="noStrike">
                          <a:solidFill>
                            <a:srgbClr val="61A60E"/>
                          </a:solidFill>
                          <a:effectLst/>
                          <a:latin typeface="+mn-lt"/>
                        </a:rPr>
                        <a:t>Servicio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bg1">
                              <a:lumMod val="50000"/>
                            </a:schemeClr>
                          </a:solidFill>
                          <a:effectLst/>
                          <a:latin typeface="Montserrat Light" pitchFamily="2" charset="0"/>
                        </a:rPr>
                        <a:t>Pago PACINORÉ</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35747369"/>
                  </a:ext>
                </a:extLst>
              </a:tr>
              <a:tr h="234435">
                <a:tc>
                  <a:txBody>
                    <a:bodyPr/>
                    <a:lstStyle/>
                    <a:p>
                      <a:pPr algn="l" fontAlgn="b"/>
                      <a:r>
                        <a:rPr lang="es-CO" sz="1400" b="1" i="0" u="none" strike="noStrike">
                          <a:solidFill>
                            <a:srgbClr val="61A60E"/>
                          </a:solidFill>
                          <a:effectLst/>
                          <a:latin typeface="+mn-lt"/>
                        </a:rPr>
                        <a:t>Grupo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bg1">
                              <a:lumMod val="50000"/>
                            </a:schemeClr>
                          </a:solidFill>
                          <a:effectLst/>
                          <a:latin typeface="Montserrat Light" pitchFamily="2" charset="0"/>
                        </a:rPr>
                        <a:t>Ciudadanía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22026620"/>
                  </a:ext>
                </a:extLst>
              </a:tr>
              <a:tr h="234435">
                <a:tc gridSpan="2">
                  <a:txBody>
                    <a:bodyPr/>
                    <a:lstStyle/>
                    <a:p>
                      <a:pPr algn="ctr" fontAlgn="b"/>
                      <a:r>
                        <a:rPr lang="es-CO" sz="1600" b="1" i="0" u="none" strike="noStrike">
                          <a:solidFill>
                            <a:srgbClr val="FFFFFF"/>
                          </a:solidFill>
                          <a:effectLst/>
                          <a:latin typeface="Montserrat Light" pitchFamily="2" charset="0"/>
                        </a:rPr>
                        <a:t>Nivel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hMerge="1">
                  <a:txBody>
                    <a:bodyPr/>
                    <a:lstStyle/>
                    <a:p>
                      <a:pPr algn="ctr" fontAlgn="b"/>
                      <a:r>
                        <a:rPr lang="es-CO" sz="1600" b="1" i="0" u="none" strike="noStrike">
                          <a:solidFill>
                            <a:srgbClr val="FFFFFF"/>
                          </a:solidFill>
                          <a:effectLst/>
                          <a:latin typeface="Montserrat Light" pitchFamily="2" charset="0"/>
                        </a:rPr>
                        <a:t>Variable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600" b="1" i="0" u="none" strike="noStrike">
                          <a:solidFill>
                            <a:srgbClr val="FFFFFF"/>
                          </a:solidFill>
                          <a:effectLst/>
                          <a:latin typeface="Montserrat Light" pitchFamily="2" charset="0"/>
                        </a:rPr>
                        <a:t>Variable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600" b="1" i="0" u="none" strike="noStrike">
                          <a:solidFill>
                            <a:srgbClr val="FFFFFF"/>
                          </a:solidFill>
                          <a:effectLst/>
                          <a:latin typeface="Montserrat Light" pitchFamily="2" charset="0"/>
                        </a:rPr>
                        <a:t>Categorías de las variables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600" b="1" i="0" u="none" strike="noStrike">
                          <a:solidFill>
                            <a:srgbClr val="FFFFFF"/>
                          </a:solidFill>
                          <a:effectLst/>
                          <a:latin typeface="Montserrat Light" pitchFamily="2" charset="0"/>
                        </a:rPr>
                        <a:t>Consideraciones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extLst>
                  <a:ext uri="{0D108BD9-81ED-4DB2-BD59-A6C34878D82A}">
                    <a16:rowId xmlns:a16="http://schemas.microsoft.com/office/drawing/2014/main" val="1589946805"/>
                  </a:ext>
                </a:extLst>
              </a:tr>
              <a:tr h="531731">
                <a:tc rowSpan="2" gridSpan="2">
                  <a:txBody>
                    <a:bodyPr/>
                    <a:lstStyle/>
                    <a:p>
                      <a:pPr algn="ctr" fontAlgn="ctr"/>
                      <a:r>
                        <a:rPr lang="es-CO" sz="1400" b="1" i="0" u="none" strike="noStrike">
                          <a:solidFill>
                            <a:srgbClr val="61A60E"/>
                          </a:solidFill>
                          <a:effectLst/>
                          <a:latin typeface="Montserrat Light" pitchFamily="2" charset="0"/>
                        </a:rPr>
                        <a:t>Geográfico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2" hMerge="1">
                  <a:txBody>
                    <a:bodyPr/>
                    <a:lstStyle/>
                    <a:p>
                      <a:pPr algn="ctr" fontAlgn="b"/>
                      <a:r>
                        <a:rPr lang="es-CO" sz="1100" b="0" i="0" u="none" strike="noStrike">
                          <a:solidFill>
                            <a:schemeClr val="bg1">
                              <a:lumMod val="50000"/>
                            </a:schemeClr>
                          </a:solidFill>
                          <a:effectLst/>
                          <a:latin typeface="Montserrat Light" pitchFamily="2" charset="0"/>
                        </a:rPr>
                        <a:t>Ubicación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200" b="0" i="0" u="none" strike="noStrike">
                          <a:solidFill>
                            <a:schemeClr val="bg1">
                              <a:lumMod val="25000"/>
                            </a:schemeClr>
                          </a:solidFill>
                          <a:effectLst/>
                          <a:latin typeface="Montserrat Light" pitchFamily="2" charset="0"/>
                        </a:rPr>
                        <a:t>Ubicación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Nacional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Se tiene en cuenta la información registrada en la base de datos relacionada con los pagos hechos a los acreedores.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86141950"/>
                  </a:ext>
                </a:extLst>
              </a:tr>
              <a:tr h="221411">
                <a:tc gridSpan="2" vMerge="1">
                  <a:txBody>
                    <a:bodyPr/>
                    <a:lstStyle/>
                    <a:p>
                      <a:endParaRPr lang="es-CO"/>
                    </a:p>
                  </a:txBody>
                  <a:tcPr/>
                </a:tc>
                <a:tc hMerge="1" vMerge="1">
                  <a:txBody>
                    <a:bodyPr/>
                    <a:lstStyle/>
                    <a:p>
                      <a:pPr algn="ctr" fontAlgn="b"/>
                      <a:r>
                        <a:rPr lang="es-CO" sz="1100" b="0" i="0" u="none" strike="noStrike">
                          <a:solidFill>
                            <a:schemeClr val="bg1">
                              <a:lumMod val="50000"/>
                            </a:schemeClr>
                          </a:solidFill>
                          <a:effectLst/>
                          <a:latin typeface="Montserrat Light" pitchFamily="2" charset="0"/>
                        </a:rPr>
                        <a:t>Género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200" b="0" i="0" u="none" strike="noStrike">
                          <a:solidFill>
                            <a:schemeClr val="bg1">
                              <a:lumMod val="25000"/>
                            </a:schemeClr>
                          </a:solidFill>
                          <a:effectLst/>
                          <a:latin typeface="Montserrat Light" pitchFamily="2" charset="0"/>
                        </a:rPr>
                        <a:t>Género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Masculino/ femenino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02834534"/>
                  </a:ext>
                </a:extLst>
              </a:tr>
              <a:tr h="422401">
                <a:tc gridSpan="2">
                  <a:txBody>
                    <a:bodyPr/>
                    <a:lstStyle/>
                    <a:p>
                      <a:pPr algn="ctr" fontAlgn="ctr"/>
                      <a:r>
                        <a:rPr lang="es-CO" sz="1400" b="1" i="0" u="none" strike="noStrike">
                          <a:solidFill>
                            <a:srgbClr val="61A60E"/>
                          </a:solidFill>
                          <a:effectLst/>
                          <a:latin typeface="Montserrat Light" pitchFamily="2" charset="0"/>
                        </a:rPr>
                        <a:t>Demográfico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fontAlgn="ctr"/>
                      <a:r>
                        <a:rPr lang="es-CO" sz="1100" b="0" i="0" u="none" strike="noStrike">
                          <a:solidFill>
                            <a:schemeClr val="bg1">
                              <a:lumMod val="50000"/>
                            </a:schemeClr>
                          </a:solidFill>
                          <a:effectLst/>
                          <a:latin typeface="Montserrat Light" pitchFamily="2" charset="0"/>
                        </a:rPr>
                        <a:t>Tipo de solicitante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200" b="0" i="0" u="none" strike="noStrike">
                          <a:solidFill>
                            <a:schemeClr val="bg1">
                              <a:lumMod val="25000"/>
                            </a:schemeClr>
                          </a:solidFill>
                          <a:effectLst/>
                          <a:latin typeface="Montserrat Light" pitchFamily="2" charset="0"/>
                        </a:rPr>
                        <a:t>Tipo de solicitante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Persona natural / jurídica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Información registrada en la base de datos de Fogafín, referente al pago de los acreedores del Pasivo Cierto No Reclamado (PACINORÉ).</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4343437"/>
                  </a:ext>
                </a:extLst>
              </a:tr>
              <a:tr h="221411">
                <a:tc rowSpan="6" gridSpan="2">
                  <a:txBody>
                    <a:bodyPr/>
                    <a:lstStyle/>
                    <a:p>
                      <a:pPr algn="ctr" fontAlgn="ctr"/>
                      <a:r>
                        <a:rPr lang="es-CO" sz="1400" b="1" i="0" u="none" strike="noStrike">
                          <a:solidFill>
                            <a:srgbClr val="61A60E"/>
                          </a:solidFill>
                          <a:effectLst/>
                          <a:latin typeface="Montserrat Light" pitchFamily="2" charset="0"/>
                        </a:rPr>
                        <a:t>Intrínseco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6" hMerge="1">
                  <a:txBody>
                    <a:bodyPr/>
                    <a:lstStyle/>
                    <a:p>
                      <a:pPr algn="ctr" fontAlgn="ctr"/>
                      <a:r>
                        <a:rPr lang="es-CO" sz="1100" b="0" i="0" u="none" strike="noStrike">
                          <a:solidFill>
                            <a:schemeClr val="bg1">
                              <a:lumMod val="50000"/>
                            </a:schemeClr>
                          </a:solidFill>
                          <a:effectLst/>
                          <a:latin typeface="Montserrat Light" pitchFamily="2" charset="0"/>
                        </a:rPr>
                        <a:t>Uso de canales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6">
                  <a:txBody>
                    <a:bodyPr/>
                    <a:lstStyle/>
                    <a:p>
                      <a:pPr algn="ctr" fontAlgn="ctr"/>
                      <a:r>
                        <a:rPr lang="es-CO" sz="1200" b="0" i="0" u="none" strike="noStrike">
                          <a:solidFill>
                            <a:schemeClr val="bg1">
                              <a:lumMod val="25000"/>
                            </a:schemeClr>
                          </a:solidFill>
                          <a:effectLst/>
                          <a:latin typeface="Montserrat Light" pitchFamily="2" charset="0"/>
                        </a:rPr>
                        <a:t>Uso de canales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dirty="0">
                          <a:solidFill>
                            <a:schemeClr val="bg1">
                              <a:lumMod val="25000"/>
                            </a:schemeClr>
                          </a:solidFill>
                          <a:effectLst/>
                          <a:latin typeface="Montserrat Light" pitchFamily="2" charset="0"/>
                          <a:ea typeface="+mn-ea"/>
                          <a:cs typeface="+mn-cs"/>
                        </a:rPr>
                        <a:t>Chat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Solicitud escrita por medio de la página web.</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74226887"/>
                  </a:ext>
                </a:extLst>
              </a:tr>
              <a:tr h="221411">
                <a:tc gridSpan="2"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hMerge="1" vMerge="1">
                  <a:txBody>
                    <a:bodyPr/>
                    <a:lstStyle/>
                    <a:p>
                      <a:endParaRPr lang="es-CO"/>
                    </a:p>
                  </a:txBody>
                  <a:tcPr/>
                </a:tc>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Página web</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Formularios e instructivo para solicitar el pago.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41696864"/>
                  </a:ext>
                </a:extLst>
              </a:tr>
              <a:tr h="287490">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Correo electrónico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Solicitud escrita enviada a fogafin@fogafin.gov.co.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8924672"/>
                  </a:ext>
                </a:extLst>
              </a:tr>
              <a:tr h="251926">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Carta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Solicitud escrita enviada a las instalaciones de Fogafín (Carrera 7 No 35-40, Bogotá)</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99918742"/>
                  </a:ext>
                </a:extLst>
              </a:tr>
              <a:tr h="310434">
                <a:tc gridSpan="2"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hMerge="1" vMerge="1">
                  <a:txBody>
                    <a:bodyPr/>
                    <a:lstStyle/>
                    <a:p>
                      <a:endParaRPr lang="es-CO"/>
                    </a:p>
                  </a:txBody>
                  <a:tcPr/>
                </a:tc>
                <a:tc vMerge="1">
                  <a:txBody>
                    <a:bodyPr/>
                    <a:lstStyle/>
                    <a:p>
                      <a:endParaRPr lang="es-CO"/>
                    </a:p>
                  </a:txBody>
                  <a:tcPr>
                    <a:lnT w="12700" cap="flat" cmpd="sng" algn="ctr">
                      <a:solidFill>
                        <a:schemeClr val="bg1">
                          <a:lumMod val="65000"/>
                        </a:schemeClr>
                      </a:solidFill>
                      <a:prstDash val="solid"/>
                      <a:round/>
                      <a:headEnd type="none" w="med" len="med"/>
                      <a:tailEnd type="none" w="med" len="med"/>
                    </a:lnT>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Conmutador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Solicitud de información por medio de las líneas telefónicas (601) 432 1370 / 018000 411357)</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65884882"/>
                  </a:ext>
                </a:extLst>
              </a:tr>
              <a:tr h="221411">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Atención presencial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Instalaciones de Fogafín (Carrera 7 No 35-40, Bogotá)</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13893"/>
                  </a:ext>
                </a:extLst>
              </a:tr>
              <a:tr h="221411">
                <a:tc rowSpan="3" gridSpan="2">
                  <a:txBody>
                    <a:bodyPr/>
                    <a:lstStyle/>
                    <a:p>
                      <a:pPr algn="ctr" fontAlgn="ctr"/>
                      <a:r>
                        <a:rPr lang="es-CO" sz="1400" b="1" i="0" u="none" strike="noStrike">
                          <a:solidFill>
                            <a:srgbClr val="61A60E"/>
                          </a:solidFill>
                          <a:effectLst/>
                          <a:latin typeface="Montserrat Light" pitchFamily="2" charset="0"/>
                        </a:rPr>
                        <a:t>Comportamiento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hMerge="1">
                  <a:txBody>
                    <a:bodyPr/>
                    <a:lstStyle/>
                    <a:p>
                      <a:pPr algn="ctr" fontAlgn="b"/>
                      <a:r>
                        <a:rPr lang="es-CO" sz="1100" b="0" i="0" u="none" strike="noStrike">
                          <a:solidFill>
                            <a:schemeClr val="bg1">
                              <a:lumMod val="50000"/>
                            </a:schemeClr>
                          </a:solidFill>
                          <a:effectLst/>
                          <a:latin typeface="Montserrat Light" pitchFamily="2" charset="0"/>
                        </a:rPr>
                        <a:t>Niveles </a:t>
                      </a:r>
                      <a:r>
                        <a:rPr lang="es-CO" sz="1100" b="0" i="0" u="none" strike="noStrike" kern="1200">
                          <a:solidFill>
                            <a:schemeClr val="bg1">
                              <a:lumMod val="50000"/>
                            </a:schemeClr>
                          </a:solidFill>
                          <a:effectLst/>
                          <a:latin typeface="Montserrat Light" pitchFamily="2" charset="0"/>
                          <a:ea typeface="+mn-ea"/>
                          <a:cs typeface="+mn-cs"/>
                        </a:rPr>
                        <a:t>de</a:t>
                      </a:r>
                      <a:r>
                        <a:rPr lang="es-CO" sz="1100" b="0" i="0" u="none" strike="noStrike">
                          <a:solidFill>
                            <a:schemeClr val="bg1">
                              <a:lumMod val="50000"/>
                            </a:schemeClr>
                          </a:solidFill>
                          <a:effectLst/>
                          <a:latin typeface="Montserrat Light" pitchFamily="2" charset="0"/>
                        </a:rPr>
                        <a:t> uso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200" b="0" i="0" u="none" strike="noStrike">
                          <a:solidFill>
                            <a:schemeClr val="bg1">
                              <a:lumMod val="25000"/>
                            </a:schemeClr>
                          </a:solidFill>
                          <a:effectLst/>
                          <a:latin typeface="Montserrat Light" pitchFamily="2" charset="0"/>
                        </a:rPr>
                        <a:t>Niveles </a:t>
                      </a:r>
                      <a:r>
                        <a:rPr lang="es-CO" sz="1200" b="0" i="0" u="none" strike="noStrike" kern="1200">
                          <a:solidFill>
                            <a:schemeClr val="bg1">
                              <a:lumMod val="25000"/>
                            </a:schemeClr>
                          </a:solidFill>
                          <a:effectLst/>
                          <a:latin typeface="Montserrat Light" pitchFamily="2" charset="0"/>
                          <a:ea typeface="+mn-ea"/>
                          <a:cs typeface="+mn-cs"/>
                        </a:rPr>
                        <a:t>de</a:t>
                      </a:r>
                      <a:r>
                        <a:rPr lang="es-CO" sz="1200" b="0" i="0" u="none" strike="noStrike">
                          <a:solidFill>
                            <a:schemeClr val="bg1">
                              <a:lumMod val="25000"/>
                            </a:schemeClr>
                          </a:solidFill>
                          <a:effectLst/>
                          <a:latin typeface="Montserrat Light" pitchFamily="2" charset="0"/>
                        </a:rPr>
                        <a:t> uso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Única vez</a:t>
                      </a:r>
                      <a:r>
                        <a:rPr lang="es-CO" sz="1200" b="1" i="0" u="none" strike="noStrike" kern="1200">
                          <a:solidFill>
                            <a:schemeClr val="accent1">
                              <a:lumMod val="50000"/>
                            </a:schemeClr>
                          </a:solidFill>
                          <a:effectLst/>
                          <a:latin typeface="Montserrat Light" pitchFamily="2" charset="0"/>
                          <a:ea typeface="+mn-ea"/>
                          <a:cs typeface="+mn-cs"/>
                        </a:rPr>
                        <a:t>*</a:t>
                      </a:r>
                      <a:r>
                        <a:rPr lang="es-CO" sz="1200" b="0" i="0" u="none" strike="noStrike" kern="1200">
                          <a:solidFill>
                            <a:schemeClr val="bg1">
                              <a:lumMod val="25000"/>
                            </a:schemeClr>
                          </a:solidFill>
                          <a:effectLst/>
                          <a:latin typeface="Montserrat Light" pitchFamily="2" charset="0"/>
                          <a:ea typeface="+mn-ea"/>
                          <a:cs typeface="+mn-cs"/>
                        </a:rPr>
                        <a:t>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a:txBody>
                    <a:bodyPr/>
                    <a:lstStyle/>
                    <a:p>
                      <a:pPr marL="93663" indent="0" algn="just"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Se realiza un único pago por concepto del Pasivo Cierto No Reclamado (PACINORÉ).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8347426"/>
                  </a:ext>
                </a:extLst>
              </a:tr>
              <a:tr h="221411">
                <a:tc gridSpan="2" vMerge="1">
                  <a:txBody>
                    <a:bodyPr/>
                    <a:lstStyle/>
                    <a:p>
                      <a:endParaRPr lang="es-CO"/>
                    </a:p>
                  </a:txBody>
                  <a:tcPr/>
                </a:tc>
                <a:tc hMerge="1" vMerge="1">
                  <a:txBody>
                    <a:bodyPr/>
                    <a:lstStyle/>
                    <a:p>
                      <a:pPr algn="ctr" fontAlgn="b"/>
                      <a:r>
                        <a:rPr lang="es-CO" sz="1100" b="0" i="0" u="none" strike="noStrike">
                          <a:solidFill>
                            <a:schemeClr val="bg1">
                              <a:lumMod val="50000"/>
                            </a:schemeClr>
                          </a:solidFill>
                          <a:effectLst/>
                          <a:latin typeface="Montserrat Light" pitchFamily="2" charset="0"/>
                        </a:rPr>
                        <a:t>Estatus del usuario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200" b="0" i="0" u="none" strike="noStrike">
                          <a:solidFill>
                            <a:schemeClr val="bg1">
                              <a:lumMod val="25000"/>
                            </a:schemeClr>
                          </a:solidFill>
                          <a:effectLst/>
                          <a:latin typeface="Montserrat Light" pitchFamily="2" charset="0"/>
                        </a:rPr>
                        <a:t>Estatus del usuario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a:solidFill>
                            <a:schemeClr val="bg1">
                              <a:lumMod val="25000"/>
                            </a:schemeClr>
                          </a:solidFill>
                          <a:effectLst/>
                          <a:latin typeface="Montserrat Light" pitchFamily="2" charset="0"/>
                          <a:ea typeface="+mn-ea"/>
                          <a:cs typeface="+mn-cs"/>
                        </a:rPr>
                        <a:t>Primera vez</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055452169"/>
                  </a:ext>
                </a:extLst>
              </a:tr>
              <a:tr h="0">
                <a:tc gridSpan="2" vMerge="1">
                  <a:txBody>
                    <a:bodyPr/>
                    <a:lstStyle/>
                    <a:p>
                      <a:endParaRPr lang="es-CO"/>
                    </a:p>
                  </a:txBody>
                  <a:tcPr/>
                </a:tc>
                <a:tc hMerge="1" vMerge="1">
                  <a:txBody>
                    <a:bodyPr/>
                    <a:lstStyle/>
                    <a:p>
                      <a:pPr algn="ctr" fontAlgn="b"/>
                      <a:r>
                        <a:rPr lang="es-CO" sz="1100" b="0" i="0" u="none" strike="noStrike">
                          <a:solidFill>
                            <a:schemeClr val="bg1">
                              <a:lumMod val="50000"/>
                            </a:schemeClr>
                          </a:solidFill>
                          <a:effectLst/>
                          <a:latin typeface="Montserrat Light" pitchFamily="2" charset="0"/>
                        </a:rPr>
                        <a:t>Beneficios buscados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200" b="0" i="0" u="none" strike="noStrike">
                          <a:solidFill>
                            <a:schemeClr val="bg1">
                              <a:lumMod val="25000"/>
                            </a:schemeClr>
                          </a:solidFill>
                          <a:effectLst/>
                          <a:latin typeface="Montserrat Light" pitchFamily="2" charset="0"/>
                        </a:rPr>
                        <a:t>Beneficios buscados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200" b="0" i="0" u="none" strike="noStrike" kern="1200" dirty="0">
                          <a:solidFill>
                            <a:schemeClr val="bg1">
                              <a:lumMod val="25000"/>
                            </a:schemeClr>
                          </a:solidFill>
                          <a:effectLst/>
                          <a:latin typeface="Montserrat Light" pitchFamily="2" charset="0"/>
                          <a:ea typeface="+mn-ea"/>
                          <a:cs typeface="+mn-cs"/>
                        </a:rPr>
                        <a:t>Servicio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252112655"/>
                  </a:ext>
                </a:extLst>
              </a:tr>
            </a:tbl>
          </a:graphicData>
        </a:graphic>
      </p:graphicFrame>
      <p:sp>
        <p:nvSpPr>
          <p:cNvPr id="9" name="CuadroTexto 8">
            <a:extLst>
              <a:ext uri="{FF2B5EF4-FFF2-40B4-BE49-F238E27FC236}">
                <a16:creationId xmlns:a16="http://schemas.microsoft.com/office/drawing/2014/main" id="{CF0EC9E2-10FF-5A6E-684B-53710FC89911}"/>
              </a:ext>
            </a:extLst>
          </p:cNvPr>
          <p:cNvSpPr txBox="1"/>
          <p:nvPr/>
        </p:nvSpPr>
        <p:spPr>
          <a:xfrm>
            <a:off x="366032" y="6008602"/>
            <a:ext cx="11168200" cy="461665"/>
          </a:xfrm>
          <a:prstGeom prst="rect">
            <a:avLst/>
          </a:prstGeom>
          <a:noFill/>
        </p:spPr>
        <p:txBody>
          <a:bodyPr wrap="square">
            <a:spAutoFit/>
          </a:bodyPr>
          <a:lstStyle/>
          <a:p>
            <a:r>
              <a:rPr lang="es-CO" sz="1200" b="1" dirty="0">
                <a:solidFill>
                  <a:schemeClr val="accent1">
                    <a:lumMod val="50000"/>
                  </a:schemeClr>
                </a:solidFill>
                <a:latin typeface="Montserrat Light" pitchFamily="2" charset="0"/>
              </a:rPr>
              <a:t>*</a:t>
            </a:r>
            <a:r>
              <a:rPr lang="es-MX" sz="1200" dirty="0">
                <a:solidFill>
                  <a:schemeClr val="tx1">
                    <a:lumMod val="65000"/>
                    <a:lumOff val="35000"/>
                  </a:schemeClr>
                </a:solidFill>
              </a:rPr>
              <a:t>Una persona, ya sea natural o jurídica, puede ser beneficiaria de varias acreencias. Esto significa que podría recibir más de un pago si figura como acreedor en distintas entidades ,registrado en el Pasivo Cierto No Reclamado (PACINORE)</a:t>
            </a:r>
            <a:r>
              <a:rPr lang="es-CO" sz="1200" dirty="0">
                <a:solidFill>
                  <a:schemeClr val="tx1">
                    <a:lumMod val="65000"/>
                    <a:lumOff val="35000"/>
                  </a:schemeClr>
                </a:solidFill>
                <a:latin typeface="Montserrat Light" pitchFamily="2" charset="0"/>
              </a:rPr>
              <a:t>. </a:t>
            </a:r>
          </a:p>
        </p:txBody>
      </p:sp>
    </p:spTree>
    <p:extLst>
      <p:ext uri="{BB962C8B-B14F-4D97-AF65-F5344CB8AC3E}">
        <p14:creationId xmlns:p14="http://schemas.microsoft.com/office/powerpoint/2010/main" val="1538147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2686-F741-15E4-9A60-890A6402D7A4}"/>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89CC0DCD-6991-BC00-1D28-0EBA8A198AD2}"/>
              </a:ext>
            </a:extLst>
          </p:cNvPr>
          <p:cNvSpPr>
            <a:spLocks noGrp="1"/>
          </p:cNvSpPr>
          <p:nvPr>
            <p:ph type="body" idx="1"/>
          </p:nvPr>
        </p:nvSpPr>
        <p:spPr>
          <a:xfrm>
            <a:off x="1446323" y="1386550"/>
            <a:ext cx="4214588" cy="571610"/>
          </a:xfrm>
        </p:spPr>
        <p:txBody>
          <a:bodyPr>
            <a:normAutofit fontScale="92500"/>
          </a:bodyPr>
          <a:lstStyle/>
          <a:p>
            <a:r>
              <a:rPr lang="es-CO" sz="2800" b="1">
                <a:solidFill>
                  <a:schemeClr val="bg2"/>
                </a:solidFill>
              </a:rPr>
              <a:t>Ciudadanía en general</a:t>
            </a:r>
          </a:p>
          <a:p>
            <a:endParaRPr lang="es-CO" sz="2800" b="1">
              <a:solidFill>
                <a:schemeClr val="bg2"/>
              </a:solidFill>
            </a:endParaRPr>
          </a:p>
        </p:txBody>
      </p:sp>
      <p:sp>
        <p:nvSpPr>
          <p:cNvPr id="7" name="Marcador de texto 6">
            <a:extLst>
              <a:ext uri="{FF2B5EF4-FFF2-40B4-BE49-F238E27FC236}">
                <a16:creationId xmlns:a16="http://schemas.microsoft.com/office/drawing/2014/main" id="{07C56593-C63E-0F9D-1E70-9104A977A7CF}"/>
              </a:ext>
            </a:extLst>
          </p:cNvPr>
          <p:cNvSpPr>
            <a:spLocks noGrp="1"/>
          </p:cNvSpPr>
          <p:nvPr>
            <p:ph type="body" idx="10"/>
          </p:nvPr>
        </p:nvSpPr>
        <p:spPr>
          <a:xfrm>
            <a:off x="6393042" y="1386550"/>
            <a:ext cx="4214588" cy="3428528"/>
          </a:xfrm>
        </p:spPr>
        <p:txBody>
          <a:bodyPr>
            <a:normAutofit/>
          </a:bodyPr>
          <a:lstStyle/>
          <a:p>
            <a:r>
              <a:rPr lang="es-CO" sz="2600" b="1">
                <a:solidFill>
                  <a:schemeClr val="tx1">
                    <a:lumMod val="65000"/>
                    <a:lumOff val="35000"/>
                  </a:schemeClr>
                </a:solidFill>
              </a:rPr>
              <a:t>Entidades inscritas</a:t>
            </a:r>
          </a:p>
          <a:p>
            <a:endParaRPr lang="es-CO" sz="2600" b="1">
              <a:solidFill>
                <a:schemeClr val="tx1">
                  <a:lumMod val="65000"/>
                  <a:lumOff val="35000"/>
                </a:schemeClr>
              </a:solidFill>
            </a:endParaRPr>
          </a:p>
        </p:txBody>
      </p:sp>
      <p:sp>
        <p:nvSpPr>
          <p:cNvPr id="8" name="Título 1">
            <a:extLst>
              <a:ext uri="{FF2B5EF4-FFF2-40B4-BE49-F238E27FC236}">
                <a16:creationId xmlns:a16="http://schemas.microsoft.com/office/drawing/2014/main" id="{921619A2-CE84-0CEC-DF7D-7BF5D16F3BCD}"/>
              </a:ext>
            </a:extLst>
          </p:cNvPr>
          <p:cNvSpPr txBox="1">
            <a:spLocks/>
          </p:cNvSpPr>
          <p:nvPr/>
        </p:nvSpPr>
        <p:spPr>
          <a:xfrm>
            <a:off x="687171" y="264453"/>
            <a:ext cx="8851436" cy="571610"/>
          </a:xfrm>
          <a:prstGeom prst="rect">
            <a:avLst/>
          </a:prstGeo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3000">
                <a:solidFill>
                  <a:schemeClr val="bg2">
                    <a:lumMod val="90000"/>
                  </a:schemeClr>
                </a:solidFill>
              </a:rPr>
              <a:t>6. Trámites ofrecidos</a:t>
            </a:r>
          </a:p>
        </p:txBody>
      </p:sp>
      <p:pic>
        <p:nvPicPr>
          <p:cNvPr id="9" name="Imagen 8" descr="Icono&#10;&#10;Descripción generada automáticamente">
            <a:extLst>
              <a:ext uri="{FF2B5EF4-FFF2-40B4-BE49-F238E27FC236}">
                <a16:creationId xmlns:a16="http://schemas.microsoft.com/office/drawing/2014/main" id="{4F2F8020-458C-A0BA-0D0A-A036DEC5E76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959505" y="2145773"/>
            <a:ext cx="2669305" cy="2669305"/>
          </a:xfrm>
          <a:prstGeom prst="rect">
            <a:avLst/>
          </a:prstGeom>
        </p:spPr>
      </p:pic>
      <p:pic>
        <p:nvPicPr>
          <p:cNvPr id="11" name="Imagen 10" descr="Icono&#10;&#10;El contenido generado por IA puede ser incorrecto.">
            <a:extLst>
              <a:ext uri="{FF2B5EF4-FFF2-40B4-BE49-F238E27FC236}">
                <a16:creationId xmlns:a16="http://schemas.microsoft.com/office/drawing/2014/main" id="{AD2921A2-9AB3-0231-FF80-754BB6992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042" y="1958160"/>
            <a:ext cx="3083553" cy="3083553"/>
          </a:xfrm>
          <a:prstGeom prst="rect">
            <a:avLst/>
          </a:prstGeom>
        </p:spPr>
      </p:pic>
    </p:spTree>
    <p:extLst>
      <p:ext uri="{BB962C8B-B14F-4D97-AF65-F5344CB8AC3E}">
        <p14:creationId xmlns:p14="http://schemas.microsoft.com/office/powerpoint/2010/main" val="670409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0F4B-AD60-4D33-58B2-5C7B9498C8AE}"/>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4059D95A-0467-C756-7527-D3F8E53D4AB1}"/>
              </a:ext>
            </a:extLst>
          </p:cNvPr>
          <p:cNvSpPr/>
          <p:nvPr/>
        </p:nvSpPr>
        <p:spPr>
          <a:xfrm>
            <a:off x="717055" y="108806"/>
            <a:ext cx="9063439" cy="430887"/>
          </a:xfrm>
          <a:prstGeom prst="rect">
            <a:avLst/>
          </a:prstGeom>
        </p:spPr>
        <p:txBody>
          <a:bodyPr wrap="square">
            <a:spAutoFit/>
          </a:bodyPr>
          <a:lstStyle/>
          <a:p>
            <a:pPr lvl="0">
              <a:buClr>
                <a:srgbClr val="0073AE"/>
              </a:buClr>
            </a:pPr>
            <a:r>
              <a:rPr lang="es-MX" sz="2200" b="1">
                <a:solidFill>
                  <a:srgbClr val="B28A3F"/>
                </a:solidFill>
                <a:latin typeface="Myriad Pro" charset="0"/>
              </a:rPr>
              <a:t>V. Inscripción al Sistema de Seguro de Depósitos</a:t>
            </a:r>
            <a:endParaRPr lang="es-CO" sz="2200" b="1">
              <a:solidFill>
                <a:srgbClr val="B28A3F"/>
              </a:solidFill>
              <a:latin typeface="Myriad Pro" charset="0"/>
            </a:endParaRPr>
          </a:p>
        </p:txBody>
      </p:sp>
      <p:grpSp>
        <p:nvGrpSpPr>
          <p:cNvPr id="6" name="Grupo 5">
            <a:extLst>
              <a:ext uri="{FF2B5EF4-FFF2-40B4-BE49-F238E27FC236}">
                <a16:creationId xmlns:a16="http://schemas.microsoft.com/office/drawing/2014/main" id="{E067C514-719E-A0BA-2D92-ABCAD10AE9D0}"/>
              </a:ext>
            </a:extLst>
          </p:cNvPr>
          <p:cNvGrpSpPr/>
          <p:nvPr/>
        </p:nvGrpSpPr>
        <p:grpSpPr>
          <a:xfrm rot="10800000">
            <a:off x="408657" y="184134"/>
            <a:ext cx="308399" cy="278634"/>
            <a:chOff x="6855583" y="5046635"/>
            <a:chExt cx="640080" cy="640080"/>
          </a:xfrm>
        </p:grpSpPr>
        <p:sp>
          <p:nvSpPr>
            <p:cNvPr id="7" name="Oval 6">
              <a:extLst>
                <a:ext uri="{FF2B5EF4-FFF2-40B4-BE49-F238E27FC236}">
                  <a16:creationId xmlns:a16="http://schemas.microsoft.com/office/drawing/2014/main" id="{223A19AF-AA72-CF11-7B3C-ACA5B80E7F3C}"/>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A0BE44AE-E743-550D-1F05-54626E9D0B42}"/>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00D70A48-06C9-91FB-2794-2AB4C1EB926A}"/>
              </a:ext>
            </a:extLst>
          </p:cNvPr>
          <p:cNvSpPr/>
          <p:nvPr/>
        </p:nvSpPr>
        <p:spPr>
          <a:xfrm>
            <a:off x="5459506" y="6239435"/>
            <a:ext cx="1281953"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2" name="Tabla 1">
            <a:extLst>
              <a:ext uri="{FF2B5EF4-FFF2-40B4-BE49-F238E27FC236}">
                <a16:creationId xmlns:a16="http://schemas.microsoft.com/office/drawing/2014/main" id="{59173771-6EAD-1A7C-B15E-926FA4BFBA82}"/>
              </a:ext>
            </a:extLst>
          </p:cNvPr>
          <p:cNvGraphicFramePr>
            <a:graphicFrameLocks noGrp="1"/>
          </p:cNvGraphicFramePr>
          <p:nvPr>
            <p:extLst>
              <p:ext uri="{D42A27DB-BD31-4B8C-83A1-F6EECF244321}">
                <p14:modId xmlns:p14="http://schemas.microsoft.com/office/powerpoint/2010/main" val="2359697188"/>
              </p:ext>
            </p:extLst>
          </p:nvPr>
        </p:nvGraphicFramePr>
        <p:xfrm>
          <a:off x="211345" y="875912"/>
          <a:ext cx="11046083" cy="5330250"/>
        </p:xfrm>
        <a:graphic>
          <a:graphicData uri="http://schemas.openxmlformats.org/drawingml/2006/table">
            <a:tbl>
              <a:tblPr/>
              <a:tblGrid>
                <a:gridCol w="1396950">
                  <a:extLst>
                    <a:ext uri="{9D8B030D-6E8A-4147-A177-3AD203B41FA5}">
                      <a16:colId xmlns:a16="http://schemas.microsoft.com/office/drawing/2014/main" val="2232055928"/>
                    </a:ext>
                  </a:extLst>
                </a:gridCol>
                <a:gridCol w="324159">
                  <a:extLst>
                    <a:ext uri="{9D8B030D-6E8A-4147-A177-3AD203B41FA5}">
                      <a16:colId xmlns:a16="http://schemas.microsoft.com/office/drawing/2014/main" val="4105018004"/>
                    </a:ext>
                  </a:extLst>
                </a:gridCol>
                <a:gridCol w="1852708">
                  <a:extLst>
                    <a:ext uri="{9D8B030D-6E8A-4147-A177-3AD203B41FA5}">
                      <a16:colId xmlns:a16="http://schemas.microsoft.com/office/drawing/2014/main" val="1627936600"/>
                    </a:ext>
                  </a:extLst>
                </a:gridCol>
                <a:gridCol w="2785967">
                  <a:extLst>
                    <a:ext uri="{9D8B030D-6E8A-4147-A177-3AD203B41FA5}">
                      <a16:colId xmlns:a16="http://schemas.microsoft.com/office/drawing/2014/main" val="1431608407"/>
                    </a:ext>
                  </a:extLst>
                </a:gridCol>
                <a:gridCol w="4686299">
                  <a:extLst>
                    <a:ext uri="{9D8B030D-6E8A-4147-A177-3AD203B41FA5}">
                      <a16:colId xmlns:a16="http://schemas.microsoft.com/office/drawing/2014/main" val="1394091480"/>
                    </a:ext>
                  </a:extLst>
                </a:gridCol>
              </a:tblGrid>
              <a:tr h="290120">
                <a:tc>
                  <a:txBody>
                    <a:bodyPr/>
                    <a:lstStyle/>
                    <a:p>
                      <a:pPr algn="l" fontAlgn="b"/>
                      <a:r>
                        <a:rPr lang="es-CO" sz="1200" b="1" i="0" u="none" strike="noStrike">
                          <a:solidFill>
                            <a:srgbClr val="6DB33F"/>
                          </a:solidFill>
                          <a:effectLst/>
                          <a:latin typeface="+mn-lt"/>
                        </a:rPr>
                        <a:t>Servicio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es-CO" sz="1200" b="1" i="0" u="none" strike="noStrike">
                          <a:solidFill>
                            <a:schemeClr val="tx1">
                              <a:lumMod val="65000"/>
                              <a:lumOff val="35000"/>
                            </a:schemeClr>
                          </a:solidFill>
                          <a:effectLst/>
                          <a:latin typeface="Montserrat Light" pitchFamily="2" charset="0"/>
                        </a:rPr>
                        <a:t>Inscripción en el Sistema del Seguro de Depósitos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18452063"/>
                  </a:ext>
                </a:extLst>
              </a:tr>
              <a:tr h="307187">
                <a:tc>
                  <a:txBody>
                    <a:bodyPr/>
                    <a:lstStyle/>
                    <a:p>
                      <a:pPr algn="l" fontAlgn="b"/>
                      <a:r>
                        <a:rPr lang="es-CO" sz="1200" b="1" i="0" u="none" strike="noStrike">
                          <a:solidFill>
                            <a:srgbClr val="6DB33F"/>
                          </a:solidFill>
                          <a:effectLst/>
                          <a:latin typeface="+mn-lt"/>
                        </a:rPr>
                        <a:t>Grupo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tx1">
                              <a:lumMod val="65000"/>
                              <a:lumOff val="35000"/>
                            </a:schemeClr>
                          </a:solidFill>
                          <a:effectLst/>
                          <a:latin typeface="Montserrat Light" pitchFamily="2" charset="0"/>
                        </a:rPr>
                        <a:t>Instituciones financieras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15586623"/>
                  </a:ext>
                </a:extLst>
              </a:tr>
              <a:tr h="112590">
                <a:tc gridSpan="5">
                  <a:txBody>
                    <a:bodyPr/>
                    <a:lstStyle/>
                    <a:p>
                      <a:pPr algn="ctr" fontAlgn="b"/>
                      <a:endParaRPr lang="es-CO" sz="1050" b="1" i="0" u="none" strike="noStrike">
                        <a:solidFill>
                          <a:srgbClr val="FFFFFF"/>
                        </a:solidFill>
                        <a:effectLst/>
                        <a:latin typeface="+mn-lt"/>
                      </a:endParaRP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hMerge="1">
                  <a:txBody>
                    <a:bodyPr/>
                    <a:lstStyle/>
                    <a:p>
                      <a:pPr algn="ctr" fontAlgn="b"/>
                      <a:endParaRPr lang="es-CO" sz="1200" b="1" i="0" u="none" strike="noStrike">
                        <a:solidFill>
                          <a:srgbClr val="FFFFFF"/>
                        </a:solidFill>
                        <a:effectLst/>
                        <a:latin typeface="Myriad Pro" panose="020B0503030403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CO"/>
                    </a:p>
                  </a:txBody>
                  <a:tcPr/>
                </a:tc>
                <a:tc hMerge="1">
                  <a:txBody>
                    <a:bodyPr/>
                    <a:lstStyle/>
                    <a:p>
                      <a:pPr algn="ctr" fontAlgn="b"/>
                      <a:endParaRPr lang="es-CO" sz="1200" b="1" i="0" u="none" strike="noStrike">
                        <a:solidFill>
                          <a:srgbClr val="FFFFFF"/>
                        </a:solidFill>
                        <a:effectLst/>
                        <a:latin typeface="Myriad Pro" panose="020B0503030403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s-CO" sz="1200" b="1" i="0" u="none" strike="noStrike">
                        <a:solidFill>
                          <a:srgbClr val="FFFFFF"/>
                        </a:solidFill>
                        <a:effectLst/>
                        <a:latin typeface="Myriad Pro" panose="020B050303040302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4562282"/>
                  </a:ext>
                </a:extLst>
              </a:tr>
              <a:tr h="307187">
                <a:tc gridSpan="2">
                  <a:txBody>
                    <a:bodyPr/>
                    <a:lstStyle/>
                    <a:p>
                      <a:pPr algn="ctr" fontAlgn="b"/>
                      <a:r>
                        <a:rPr lang="es-CO" sz="1200" b="1" i="0" u="none" strike="noStrike">
                          <a:solidFill>
                            <a:srgbClr val="FFFFFF"/>
                          </a:solidFill>
                          <a:effectLst/>
                          <a:latin typeface="+mn-lt"/>
                        </a:rPr>
                        <a:t>Nivel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hMerge="1">
                  <a:txBody>
                    <a:bodyPr/>
                    <a:lstStyle/>
                    <a:p>
                      <a:pPr algn="ctr" fontAlgn="b"/>
                      <a:r>
                        <a:rPr lang="es-CO" sz="1200" b="1" i="0" u="none" strike="noStrike">
                          <a:solidFill>
                            <a:srgbClr val="FFFFFF"/>
                          </a:solidFill>
                          <a:effectLst/>
                          <a:latin typeface="+mn-lt"/>
                        </a:rPr>
                        <a:t>Variable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200" b="1" i="0" u="none" strike="noStrike">
                          <a:solidFill>
                            <a:srgbClr val="FFFFFF"/>
                          </a:solidFill>
                          <a:effectLst/>
                          <a:latin typeface="+mn-lt"/>
                        </a:rPr>
                        <a:t>Variable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200" b="1" i="0" u="none" strike="noStrike">
                          <a:solidFill>
                            <a:srgbClr val="FFFFFF"/>
                          </a:solidFill>
                          <a:effectLst/>
                          <a:latin typeface="+mn-lt"/>
                        </a:rPr>
                        <a:t>Categorías de las variables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200" b="1" i="0" u="none" strike="noStrike">
                          <a:solidFill>
                            <a:srgbClr val="FFFFFF"/>
                          </a:solidFill>
                          <a:effectLst/>
                          <a:latin typeface="+mn-lt"/>
                        </a:rPr>
                        <a:t>Consideraciones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extLst>
                  <a:ext uri="{0D108BD9-81ED-4DB2-BD59-A6C34878D82A}">
                    <a16:rowId xmlns:a16="http://schemas.microsoft.com/office/drawing/2014/main" val="3081192831"/>
                  </a:ext>
                </a:extLst>
              </a:tr>
              <a:tr h="290120">
                <a:tc rowSpan="3" gridSpan="2">
                  <a:txBody>
                    <a:bodyPr/>
                    <a:lstStyle/>
                    <a:p>
                      <a:pPr algn="ctr" fontAlgn="ctr"/>
                      <a:r>
                        <a:rPr lang="es-CO" sz="1200" b="1" i="0" u="none" strike="noStrike">
                          <a:solidFill>
                            <a:srgbClr val="61A60E"/>
                          </a:solidFill>
                          <a:effectLst/>
                          <a:latin typeface="Montserrat Light" pitchFamily="2" charset="0"/>
                        </a:rPr>
                        <a:t>Geográfico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hMerge="1">
                  <a:txBody>
                    <a:bodyPr/>
                    <a:lstStyle/>
                    <a:p>
                      <a:pPr algn="ctr" fontAlgn="b"/>
                      <a:r>
                        <a:rPr lang="es-CO" sz="1200" b="0" i="0" u="none" strike="noStrike">
                          <a:solidFill>
                            <a:schemeClr val="bg1">
                              <a:lumMod val="50000"/>
                            </a:schemeClr>
                          </a:solidFill>
                          <a:effectLst/>
                          <a:latin typeface="Montserrat Light" pitchFamily="2" charset="0"/>
                        </a:rPr>
                        <a:t>Cobertura geográfica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Cobertura geográfica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Nacional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a:txBody>
                    <a:bodyPr/>
                    <a:lstStyle/>
                    <a:p>
                      <a:pPr marL="93663" indent="0" algn="l" defTabSz="914400" rtl="0" eaLnBrk="1" fontAlgn="b" latinLnBrk="0" hangingPunct="1"/>
                      <a:r>
                        <a:rPr lang="es-MX" sz="1100" b="0" i="0" u="none" strike="noStrike" kern="1200">
                          <a:solidFill>
                            <a:schemeClr val="tx1">
                              <a:lumMod val="65000"/>
                              <a:lumOff val="35000"/>
                            </a:schemeClr>
                          </a:solidFill>
                          <a:effectLst/>
                          <a:latin typeface="Montserrat Light" pitchFamily="2" charset="0"/>
                          <a:ea typeface="+mn-ea"/>
                          <a:cs typeface="+mn-cs"/>
                        </a:rPr>
                        <a:t>La mayoría de las sedes principales de las entidades inscritas están en Bogotá. La distribución es la siguiente: </a:t>
                      </a:r>
                      <a:r>
                        <a:rPr lang="es-CO" sz="1100" b="0" i="0" u="none" strike="noStrike" kern="1200">
                          <a:solidFill>
                            <a:schemeClr val="tx1">
                              <a:lumMod val="65000"/>
                              <a:lumOff val="35000"/>
                            </a:schemeClr>
                          </a:solidFill>
                          <a:effectLst/>
                          <a:latin typeface="Montserrat Light" pitchFamily="2" charset="0"/>
                          <a:ea typeface="+mn-ea"/>
                          <a:cs typeface="+mn-cs"/>
                        </a:rPr>
                        <a:t>Bogotá (45), Barranquilla (1), Bucaramanga (1), Cali (4), Chía (1), Medellín (6), Pasto (1) y Popayán (1).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9283354"/>
                  </a:ext>
                </a:extLst>
              </a:tr>
              <a:tr h="204868">
                <a:tc gridSpan="2" vMerge="1">
                  <a:txBody>
                    <a:bodyPr/>
                    <a:lstStyle/>
                    <a:p>
                      <a:endParaRPr lang="es-CO"/>
                    </a:p>
                  </a:txBody>
                  <a:tcPr/>
                </a:tc>
                <a:tc hMerge="1" vMerge="1">
                  <a:txBody>
                    <a:bodyPr/>
                    <a:lstStyle/>
                    <a:p>
                      <a:pPr algn="ctr" fontAlgn="b"/>
                      <a:r>
                        <a:rPr lang="es-CO" sz="1200" b="0" i="0" u="none" strike="noStrike">
                          <a:solidFill>
                            <a:schemeClr val="bg1">
                              <a:lumMod val="50000"/>
                            </a:schemeClr>
                          </a:solidFill>
                          <a:effectLst/>
                          <a:latin typeface="Montserrat Light" pitchFamily="2" charset="0"/>
                        </a:rPr>
                        <a:t>Dispersión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Dispersión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En 8 ciudades principales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430974475"/>
                  </a:ext>
                </a:extLst>
              </a:tr>
              <a:tr h="294058">
                <a:tc gridSpan="2" vMerge="1">
                  <a:txBody>
                    <a:bodyPr/>
                    <a:lstStyle/>
                    <a:p>
                      <a:endParaRPr lang="es-CO"/>
                    </a:p>
                  </a:txBody>
                  <a:tcPr/>
                </a:tc>
                <a:tc hMerge="1" vMerge="1">
                  <a:txBody>
                    <a:bodyPr/>
                    <a:lstStyle/>
                    <a:p>
                      <a:pPr algn="ctr" fontAlgn="b"/>
                      <a:r>
                        <a:rPr lang="es-CO" sz="1200" b="0" i="0" u="none" strike="noStrike">
                          <a:solidFill>
                            <a:schemeClr val="bg1">
                              <a:lumMod val="50000"/>
                            </a:schemeClr>
                          </a:solidFill>
                          <a:effectLst/>
                          <a:latin typeface="Montserrat Light" pitchFamily="2" charset="0"/>
                        </a:rPr>
                        <a:t>Ubicación principal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Ubicación principal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Bogotá</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308516735"/>
                  </a:ext>
                </a:extLst>
              </a:tr>
              <a:tr h="204868">
                <a:tc rowSpan="5" gridSpan="2">
                  <a:txBody>
                    <a:bodyPr/>
                    <a:lstStyle/>
                    <a:p>
                      <a:pPr algn="ctr" fontAlgn="ctr"/>
                      <a:r>
                        <a:rPr lang="es-CO" sz="1200" b="1" i="0" u="none" strike="noStrike">
                          <a:solidFill>
                            <a:srgbClr val="61A60E"/>
                          </a:solidFill>
                          <a:effectLst/>
                          <a:latin typeface="Montserrat Light" pitchFamily="2" charset="0"/>
                        </a:rPr>
                        <a:t>Tipología Organizacional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5" hMerge="1">
                  <a:txBody>
                    <a:bodyPr/>
                    <a:lstStyle/>
                    <a:p>
                      <a:pPr algn="ctr" fontAlgn="b"/>
                      <a:r>
                        <a:rPr lang="es-CO" sz="1200" b="0" i="0" u="none" strike="noStrike">
                          <a:solidFill>
                            <a:schemeClr val="bg1">
                              <a:lumMod val="50000"/>
                            </a:schemeClr>
                          </a:solidFill>
                          <a:effectLst/>
                          <a:latin typeface="Montserrat Light" pitchFamily="2" charset="0"/>
                        </a:rPr>
                        <a:t>Origen del capital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Origen del capital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Privado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5">
                  <a:txBody>
                    <a:bodyPr/>
                    <a:lstStyle/>
                    <a:p>
                      <a:pPr marL="93663" indent="0" algn="l" defTabSz="914400" rtl="0" eaLnBrk="1" fontAlgn="b" latinLnBrk="0" hangingPunct="1"/>
                      <a:r>
                        <a:rPr lang="es-MX" sz="1100" b="0" i="0" u="none" strike="noStrike" kern="1200" dirty="0">
                          <a:solidFill>
                            <a:schemeClr val="tx1">
                              <a:lumMod val="65000"/>
                              <a:lumOff val="35000"/>
                            </a:schemeClr>
                          </a:solidFill>
                          <a:effectLst/>
                          <a:latin typeface="Montserrat Light" pitchFamily="2" charset="0"/>
                          <a:ea typeface="+mn-ea"/>
                          <a:cs typeface="+mn-cs"/>
                        </a:rPr>
                        <a:t>El servicio se ofrece una única vez, cuando la entidad inscrita realiza su inscripción en Fogafín, con la previa aprobación de la Superintendencia Financiera.</a:t>
                      </a:r>
                      <a:endParaRPr lang="es-CO" sz="1100" b="0" i="0" u="none" strike="noStrike" kern="1200" dirty="0">
                        <a:solidFill>
                          <a:schemeClr val="tx1">
                            <a:lumMod val="65000"/>
                            <a:lumOff val="3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79682740"/>
                  </a:ext>
                </a:extLst>
              </a:tr>
              <a:tr h="204868">
                <a:tc gridSpan="2" vMerge="1">
                  <a:txBody>
                    <a:bodyPr/>
                    <a:lstStyle/>
                    <a:p>
                      <a:endParaRPr lang="es-CO"/>
                    </a:p>
                  </a:txBody>
                  <a:tcPr/>
                </a:tc>
                <a:tc hMerge="1" vMerge="1">
                  <a:txBody>
                    <a:bodyPr/>
                    <a:lstStyle/>
                    <a:p>
                      <a:pPr algn="ctr" fontAlgn="b"/>
                      <a:r>
                        <a:rPr lang="es-CO" sz="1200" b="0" i="0" u="none" strike="noStrike">
                          <a:solidFill>
                            <a:schemeClr val="bg1">
                              <a:lumMod val="50000"/>
                            </a:schemeClr>
                          </a:solidFill>
                          <a:effectLst/>
                          <a:latin typeface="Montserrat Light" pitchFamily="2" charset="0"/>
                        </a:rPr>
                        <a:t>Tamaño de la entidad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Tamaño de la entidad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Medianas y grandes empresas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46045157"/>
                  </a:ext>
                </a:extLst>
              </a:tr>
              <a:tr h="204868">
                <a:tc gridSpan="2" vMerge="1">
                  <a:txBody>
                    <a:bodyPr/>
                    <a:lstStyle/>
                    <a:p>
                      <a:endParaRPr lang="es-CO"/>
                    </a:p>
                  </a:txBody>
                  <a:tcPr/>
                </a:tc>
                <a:tc hMerge="1" vMerge="1">
                  <a:txBody>
                    <a:bodyPr/>
                    <a:lstStyle/>
                    <a:p>
                      <a:pPr algn="ctr" fontAlgn="b"/>
                      <a:r>
                        <a:rPr lang="es-CO" sz="1200" b="0" i="0" u="none" strike="noStrike">
                          <a:solidFill>
                            <a:schemeClr val="bg1">
                              <a:lumMod val="50000"/>
                            </a:schemeClr>
                          </a:solidFill>
                          <a:effectLst/>
                          <a:latin typeface="Montserrat Light" pitchFamily="2" charset="0"/>
                        </a:rPr>
                        <a:t>Industria</a:t>
                      </a:r>
                    </a:p>
                  </a:txBody>
                  <a:tcPr marL="9525" marR="9525" marT="9525" marB="0" anchor="ctr">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Industria</a:t>
                      </a:r>
                    </a:p>
                  </a:txBody>
                  <a:tcPr marL="9525" marR="9525" marT="9525" marB="0" anchor="ctr">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Servicios financieros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917858192"/>
                  </a:ext>
                </a:extLst>
              </a:tr>
              <a:tr h="1030140">
                <a:tc gridSpan="2" vMerge="1">
                  <a:txBody>
                    <a:bodyPr/>
                    <a:lstStyle/>
                    <a:p>
                      <a:endParaRPr lang="es-CO"/>
                    </a:p>
                  </a:txBody>
                  <a:tcPr/>
                </a:tc>
                <a:tc hMerge="1" vMerge="1">
                  <a:txBody>
                    <a:bodyPr/>
                    <a:lstStyle/>
                    <a:p>
                      <a:pPr algn="ctr" fontAlgn="b"/>
                      <a:r>
                        <a:rPr lang="es-CO" sz="1200" b="0" i="0" u="none" strike="noStrike">
                          <a:solidFill>
                            <a:schemeClr val="bg1">
                              <a:lumMod val="50000"/>
                            </a:schemeClr>
                          </a:solidFill>
                          <a:effectLst/>
                          <a:latin typeface="Montserrat Light" pitchFamily="2" charset="0"/>
                        </a:rPr>
                        <a:t>Tipo de cliente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Tipo de cliente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just"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Entidades financieras </a:t>
                      </a:r>
                      <a:r>
                        <a:rPr lang="es-CO" sz="1050" b="0" i="0" u="none" strike="noStrike" kern="1200">
                          <a:solidFill>
                            <a:schemeClr val="tx1">
                              <a:lumMod val="65000"/>
                              <a:lumOff val="35000"/>
                            </a:schemeClr>
                          </a:solidFill>
                          <a:effectLst/>
                          <a:latin typeface="Montserrat Light" pitchFamily="2" charset="0"/>
                          <a:ea typeface="+mn-ea"/>
                          <a:cs typeface="+mn-cs"/>
                        </a:rPr>
                        <a:t>(bancos, corporaciones financieras, compañías de financiamiento y sociedades especializadas en depósitos y pagos electrónicos-SEDPES).</a:t>
                      </a:r>
                      <a:endParaRPr lang="es-CO" sz="1100" b="0" i="0" u="none" strike="noStrike" kern="1200">
                        <a:solidFill>
                          <a:schemeClr val="tx1">
                            <a:lumMod val="65000"/>
                            <a:lumOff val="3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925941147"/>
                  </a:ext>
                </a:extLst>
              </a:tr>
              <a:tr h="426831">
                <a:tc gridSpan="2" vMerge="1">
                  <a:txBody>
                    <a:bodyPr/>
                    <a:lstStyle/>
                    <a:p>
                      <a:endParaRPr lang="es-CO"/>
                    </a:p>
                  </a:txBody>
                  <a:tcPr/>
                </a:tc>
                <a:tc hMerge="1" vMerge="1">
                  <a:txBody>
                    <a:bodyPr/>
                    <a:lstStyle/>
                    <a:p>
                      <a:pPr algn="ctr" fontAlgn="ctr"/>
                      <a:r>
                        <a:rPr lang="es-CO" sz="1200" b="0" i="0" u="none" strike="noStrike">
                          <a:solidFill>
                            <a:schemeClr val="bg1">
                              <a:lumMod val="50000"/>
                            </a:schemeClr>
                          </a:solidFill>
                          <a:effectLst/>
                          <a:latin typeface="Montserrat Light" pitchFamily="2" charset="0"/>
                        </a:rPr>
                        <a:t>Otras características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tx1">
                              <a:lumMod val="65000"/>
                              <a:lumOff val="35000"/>
                            </a:schemeClr>
                          </a:solidFill>
                          <a:effectLst/>
                          <a:latin typeface="Montserrat Light" pitchFamily="2" charset="0"/>
                        </a:rPr>
                        <a:t>Otras características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tx1">
                              <a:lumMod val="65000"/>
                              <a:lumOff val="35000"/>
                            </a:schemeClr>
                          </a:solidFill>
                          <a:effectLst/>
                          <a:latin typeface="Montserrat Light" pitchFamily="2" charset="0"/>
                          <a:ea typeface="+mn-ea"/>
                          <a:cs typeface="+mn-cs"/>
                        </a:rPr>
                        <a:t>Vigiladas por la Superintendencia Financiera de Colombia.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4115380351"/>
                  </a:ext>
                </a:extLst>
              </a:tr>
              <a:tr h="460675">
                <a:tc rowSpan="3" gridSpan="2">
                  <a:txBody>
                    <a:bodyPr/>
                    <a:lstStyle/>
                    <a:p>
                      <a:pPr algn="ctr" fontAlgn="ctr"/>
                      <a:r>
                        <a:rPr lang="es-CO" sz="1200" b="1" i="0" u="none" strike="noStrike">
                          <a:solidFill>
                            <a:srgbClr val="61A60E"/>
                          </a:solidFill>
                          <a:effectLst/>
                          <a:latin typeface="Montserrat Light" pitchFamily="2" charset="0"/>
                        </a:rPr>
                        <a:t>Comportamiento organizacional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hMerge="1">
                  <a:txBody>
                    <a:bodyPr/>
                    <a:lstStyle/>
                    <a:p>
                      <a:pPr algn="ctr" fontAlgn="b"/>
                      <a:r>
                        <a:rPr lang="es-CO" sz="1200" b="0" i="0" u="none" strike="noStrike">
                          <a:solidFill>
                            <a:schemeClr val="bg1">
                              <a:lumMod val="50000"/>
                            </a:schemeClr>
                          </a:solidFill>
                          <a:effectLst/>
                          <a:latin typeface="Montserrat Light" pitchFamily="2" charset="0"/>
                        </a:rPr>
                        <a:t>Procedimiento usado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Procedimiento usado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MX" sz="1100" b="0" i="0" u="none" strike="noStrike" kern="1200">
                          <a:solidFill>
                            <a:schemeClr val="tx1">
                              <a:lumMod val="65000"/>
                              <a:lumOff val="35000"/>
                            </a:schemeClr>
                          </a:solidFill>
                          <a:effectLst/>
                          <a:latin typeface="Montserrat Light" pitchFamily="2" charset="0"/>
                          <a:ea typeface="+mn-ea"/>
                          <a:cs typeface="+mn-cs"/>
                        </a:rPr>
                        <a:t>Inscripción de entidades en el Sistema de  Seguro de Depósitos.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a:txBody>
                    <a:bodyPr/>
                    <a:lstStyle/>
                    <a:p>
                      <a:pPr marL="93663" marR="0" lvl="0" indent="0" algn="just"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lumMod val="65000"/>
                              <a:lumOff val="35000"/>
                            </a:schemeClr>
                          </a:solidFill>
                          <a:effectLst/>
                          <a:latin typeface="Montserrat Light" pitchFamily="2" charset="0"/>
                          <a:ea typeface="+mn-ea"/>
                          <a:cs typeface="+mn-cs"/>
                        </a:rPr>
                        <a:t>La inscripción se realiza a través de la página web de Fogafín. Luego, el Departamento del Sistema de Seguro de Depósitos verifica el cumplimiento de los requisitos y, si todo está en orden, aprueba y procede con la inscripción de la entidad.</a:t>
                      </a:r>
                      <a:endParaRPr lang="es-CO" sz="1100" b="0" i="0" u="none" strike="noStrike" kern="1200" dirty="0">
                        <a:solidFill>
                          <a:schemeClr val="tx1">
                            <a:lumMod val="65000"/>
                            <a:lumOff val="3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74033631"/>
                  </a:ext>
                </a:extLst>
              </a:tr>
              <a:tr h="399594">
                <a:tc gridSpan="2" vMerge="1">
                  <a:txBody>
                    <a:bodyPr/>
                    <a:lstStyle/>
                    <a:p>
                      <a:endParaRPr lang="es-CO"/>
                    </a:p>
                  </a:txBody>
                  <a:tcPr>
                    <a:lnT w="6350" cap="flat" cmpd="sng" algn="ctr">
                      <a:solidFill>
                        <a:srgbClr val="000000"/>
                      </a:solidFill>
                      <a:prstDash val="solid"/>
                      <a:round/>
                      <a:headEnd type="none" w="med" len="med"/>
                      <a:tailEnd type="none" w="med" len="med"/>
                    </a:lnT>
                  </a:tcPr>
                </a:tc>
                <a:tc hMerge="1" vMerge="1">
                  <a:txBody>
                    <a:bodyPr/>
                    <a:lstStyle/>
                    <a:p>
                      <a:pPr algn="ctr" fontAlgn="b"/>
                      <a:r>
                        <a:rPr lang="es-CO" sz="1200" b="0" i="0" u="none" strike="noStrike">
                          <a:solidFill>
                            <a:schemeClr val="bg1">
                              <a:lumMod val="50000"/>
                            </a:schemeClr>
                          </a:solidFill>
                          <a:effectLst/>
                          <a:latin typeface="Montserrat Light" pitchFamily="2" charset="0"/>
                        </a:rPr>
                        <a:t>Gestor del procedimiento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Gestor del procedimiento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MX" sz="1100" b="0" i="0" u="none" strike="noStrike" kern="1200" dirty="0">
                          <a:solidFill>
                            <a:schemeClr val="tx1">
                              <a:lumMod val="65000"/>
                              <a:lumOff val="35000"/>
                            </a:schemeClr>
                          </a:solidFill>
                          <a:effectLst/>
                          <a:latin typeface="Montserrat Light" pitchFamily="2" charset="0"/>
                          <a:ea typeface="+mn-ea"/>
                          <a:cs typeface="+mn-cs"/>
                        </a:rPr>
                        <a:t>En este procedimiento participan los departamentos de Sistema del Seguro de Depósitos, Jurídico y Operaciones de Tesorería.</a:t>
                      </a:r>
                      <a:endParaRPr lang="es-CO" sz="1100" b="0" i="0" u="none" strike="noStrike" kern="1200" dirty="0">
                        <a:solidFill>
                          <a:schemeClr val="tx1">
                            <a:lumMod val="65000"/>
                            <a:lumOff val="3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lnL w="63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6874139"/>
                  </a:ext>
                </a:extLst>
              </a:tr>
              <a:tr h="254830">
                <a:tc gridSpan="2" vMerge="1">
                  <a:txBody>
                    <a:bodyPr/>
                    <a:lstStyle/>
                    <a:p>
                      <a:endParaRPr lang="es-CO"/>
                    </a:p>
                  </a:txBody>
                  <a:tcPr/>
                </a:tc>
                <a:tc hMerge="1" vMerge="1">
                  <a:txBody>
                    <a:bodyPr/>
                    <a:lstStyle/>
                    <a:p>
                      <a:pPr algn="ctr" fontAlgn="b"/>
                      <a:r>
                        <a:rPr lang="es-CO" sz="1200" b="0" i="0" u="none" strike="noStrike">
                          <a:solidFill>
                            <a:schemeClr val="bg1">
                              <a:lumMod val="50000"/>
                            </a:schemeClr>
                          </a:solidFill>
                          <a:effectLst/>
                          <a:latin typeface="Montserrat Light" pitchFamily="2" charset="0"/>
                        </a:rPr>
                        <a:t>Toma de decisiones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es-CO" sz="1100" b="0" i="0" u="none" strike="noStrike">
                          <a:solidFill>
                            <a:schemeClr val="tx1">
                              <a:lumMod val="65000"/>
                              <a:lumOff val="35000"/>
                            </a:schemeClr>
                          </a:solidFill>
                          <a:effectLst/>
                          <a:latin typeface="Montserrat Light" pitchFamily="2" charset="0"/>
                        </a:rPr>
                        <a:t>Toma de decisiones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dirty="0">
                          <a:solidFill>
                            <a:schemeClr val="tx1">
                              <a:lumMod val="65000"/>
                              <a:lumOff val="35000"/>
                            </a:schemeClr>
                          </a:solidFill>
                          <a:effectLst/>
                          <a:latin typeface="Montserrat Light" pitchFamily="2" charset="0"/>
                          <a:ea typeface="+mn-ea"/>
                          <a:cs typeface="+mn-cs"/>
                        </a:rPr>
                        <a:t>Centralizada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956019378"/>
                  </a:ext>
                </a:extLst>
              </a:tr>
            </a:tbl>
          </a:graphicData>
        </a:graphic>
      </p:graphicFrame>
    </p:spTree>
    <p:extLst>
      <p:ext uri="{BB962C8B-B14F-4D97-AF65-F5344CB8AC3E}">
        <p14:creationId xmlns:p14="http://schemas.microsoft.com/office/powerpoint/2010/main" val="2074624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8F3E-0324-4122-43D1-42A60700B1AC}"/>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908A6AED-A770-529B-0E8B-68C2341DE663}"/>
              </a:ext>
            </a:extLst>
          </p:cNvPr>
          <p:cNvSpPr/>
          <p:nvPr/>
        </p:nvSpPr>
        <p:spPr>
          <a:xfrm>
            <a:off x="717055" y="108806"/>
            <a:ext cx="9063439" cy="430887"/>
          </a:xfrm>
          <a:prstGeom prst="rect">
            <a:avLst/>
          </a:prstGeom>
        </p:spPr>
        <p:txBody>
          <a:bodyPr wrap="square">
            <a:spAutoFit/>
          </a:bodyPr>
          <a:lstStyle/>
          <a:p>
            <a:pPr lvl="0">
              <a:buClr>
                <a:srgbClr val="0073AE"/>
              </a:buClr>
            </a:pPr>
            <a:r>
              <a:rPr lang="es-MX" sz="2200" b="1">
                <a:solidFill>
                  <a:srgbClr val="B28A3F"/>
                </a:solidFill>
                <a:latin typeface="Myriad Pro" charset="0"/>
              </a:rPr>
              <a:t>VI.  Cálculo y pago de la prima del Seguro de Depósitos</a:t>
            </a:r>
            <a:endParaRPr lang="es-CO" sz="2200" b="1">
              <a:solidFill>
                <a:srgbClr val="B28A3F"/>
              </a:solidFill>
              <a:latin typeface="Myriad Pro" charset="0"/>
            </a:endParaRPr>
          </a:p>
        </p:txBody>
      </p:sp>
      <p:grpSp>
        <p:nvGrpSpPr>
          <p:cNvPr id="6" name="Grupo 5">
            <a:extLst>
              <a:ext uri="{FF2B5EF4-FFF2-40B4-BE49-F238E27FC236}">
                <a16:creationId xmlns:a16="http://schemas.microsoft.com/office/drawing/2014/main" id="{4445BC08-34A8-C742-F1B5-A58B932EAEAE}"/>
              </a:ext>
            </a:extLst>
          </p:cNvPr>
          <p:cNvGrpSpPr/>
          <p:nvPr/>
        </p:nvGrpSpPr>
        <p:grpSpPr>
          <a:xfrm rot="10800000">
            <a:off x="408657" y="184134"/>
            <a:ext cx="308399" cy="278634"/>
            <a:chOff x="6855583" y="5046635"/>
            <a:chExt cx="640080" cy="640080"/>
          </a:xfrm>
        </p:grpSpPr>
        <p:sp>
          <p:nvSpPr>
            <p:cNvPr id="7" name="Oval 6">
              <a:extLst>
                <a:ext uri="{FF2B5EF4-FFF2-40B4-BE49-F238E27FC236}">
                  <a16:creationId xmlns:a16="http://schemas.microsoft.com/office/drawing/2014/main" id="{4FD159C9-D32A-277D-1446-5041E9E204BB}"/>
                </a:ext>
              </a:extLst>
            </p:cNvPr>
            <p:cNvSpPr/>
            <p:nvPr/>
          </p:nvSpPr>
          <p:spPr>
            <a:xfrm rot="10800000">
              <a:off x="6855583" y="5046635"/>
              <a:ext cx="640080" cy="640080"/>
            </a:xfrm>
            <a:prstGeom prst="ellipse">
              <a:avLst/>
            </a:prstGeom>
            <a:solidFill>
              <a:srgbClr val="B28A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hevron 10">
              <a:extLst>
                <a:ext uri="{FF2B5EF4-FFF2-40B4-BE49-F238E27FC236}">
                  <a16:creationId xmlns:a16="http://schemas.microsoft.com/office/drawing/2014/main" id="{483AB4B6-8A31-31F8-BDEB-8F329E4DDFCB}"/>
                </a:ext>
              </a:extLst>
            </p:cNvPr>
            <p:cNvSpPr/>
            <p:nvPr/>
          </p:nvSpPr>
          <p:spPr>
            <a:xfrm rot="10800000">
              <a:off x="7000956" y="5221821"/>
              <a:ext cx="320634" cy="308759"/>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63E0EB7B-DC60-FA55-9255-944D4BB693FA}"/>
              </a:ext>
            </a:extLst>
          </p:cNvPr>
          <p:cNvSpPr/>
          <p:nvPr/>
        </p:nvSpPr>
        <p:spPr>
          <a:xfrm>
            <a:off x="5459506" y="6239435"/>
            <a:ext cx="1281953"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 name="Tabla 3">
            <a:extLst>
              <a:ext uri="{FF2B5EF4-FFF2-40B4-BE49-F238E27FC236}">
                <a16:creationId xmlns:a16="http://schemas.microsoft.com/office/drawing/2014/main" id="{23BA9E08-A767-7912-7853-F021B9F5B836}"/>
              </a:ext>
            </a:extLst>
          </p:cNvPr>
          <p:cNvGraphicFramePr>
            <a:graphicFrameLocks noGrp="1"/>
          </p:cNvGraphicFramePr>
          <p:nvPr>
            <p:extLst>
              <p:ext uri="{D42A27DB-BD31-4B8C-83A1-F6EECF244321}">
                <p14:modId xmlns:p14="http://schemas.microsoft.com/office/powerpoint/2010/main" val="3867579539"/>
              </p:ext>
            </p:extLst>
          </p:nvPr>
        </p:nvGraphicFramePr>
        <p:xfrm>
          <a:off x="113826" y="686468"/>
          <a:ext cx="11809794" cy="5303748"/>
        </p:xfrm>
        <a:graphic>
          <a:graphicData uri="http://schemas.openxmlformats.org/drawingml/2006/table">
            <a:tbl>
              <a:tblPr/>
              <a:tblGrid>
                <a:gridCol w="1313616">
                  <a:extLst>
                    <a:ext uri="{9D8B030D-6E8A-4147-A177-3AD203B41FA5}">
                      <a16:colId xmlns:a16="http://schemas.microsoft.com/office/drawing/2014/main" val="2232055928"/>
                    </a:ext>
                  </a:extLst>
                </a:gridCol>
                <a:gridCol w="506871">
                  <a:extLst>
                    <a:ext uri="{9D8B030D-6E8A-4147-A177-3AD203B41FA5}">
                      <a16:colId xmlns:a16="http://schemas.microsoft.com/office/drawing/2014/main" val="3788852126"/>
                    </a:ext>
                  </a:extLst>
                </a:gridCol>
                <a:gridCol w="1228931">
                  <a:extLst>
                    <a:ext uri="{9D8B030D-6E8A-4147-A177-3AD203B41FA5}">
                      <a16:colId xmlns:a16="http://schemas.microsoft.com/office/drawing/2014/main" val="1748886243"/>
                    </a:ext>
                  </a:extLst>
                </a:gridCol>
                <a:gridCol w="4071183">
                  <a:extLst>
                    <a:ext uri="{9D8B030D-6E8A-4147-A177-3AD203B41FA5}">
                      <a16:colId xmlns:a16="http://schemas.microsoft.com/office/drawing/2014/main" val="1431608407"/>
                    </a:ext>
                  </a:extLst>
                </a:gridCol>
                <a:gridCol w="4689193">
                  <a:extLst>
                    <a:ext uri="{9D8B030D-6E8A-4147-A177-3AD203B41FA5}">
                      <a16:colId xmlns:a16="http://schemas.microsoft.com/office/drawing/2014/main" val="1394091480"/>
                    </a:ext>
                  </a:extLst>
                </a:gridCol>
              </a:tblGrid>
              <a:tr h="268950">
                <a:tc>
                  <a:txBody>
                    <a:bodyPr/>
                    <a:lstStyle/>
                    <a:p>
                      <a:pPr algn="l" fontAlgn="b"/>
                      <a:r>
                        <a:rPr lang="es-CO" sz="1200" b="1" i="0" u="none" strike="noStrike">
                          <a:solidFill>
                            <a:srgbClr val="6DB33F"/>
                          </a:solidFill>
                          <a:effectLst/>
                          <a:latin typeface="Montserrat" pitchFamily="2" charset="0"/>
                        </a:rPr>
                        <a:t>Servicio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bg1">
                              <a:lumMod val="25000"/>
                            </a:schemeClr>
                          </a:solidFill>
                          <a:effectLst/>
                          <a:latin typeface="Montserrat Light" pitchFamily="2" charset="0"/>
                        </a:rPr>
                        <a:t>Pago trimestral de la prima del Seguro de Depósitos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6350" cap="flat" cmpd="sng" algn="ctr">
                      <a:solidFill>
                        <a:srgbClr val="000000"/>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1318452063"/>
                  </a:ext>
                </a:extLst>
              </a:tr>
              <a:tr h="284769">
                <a:tc>
                  <a:txBody>
                    <a:bodyPr/>
                    <a:lstStyle/>
                    <a:p>
                      <a:pPr algn="l" fontAlgn="b"/>
                      <a:r>
                        <a:rPr lang="es-CO" sz="1200" b="1" i="0" u="none" strike="noStrike">
                          <a:solidFill>
                            <a:srgbClr val="6DB33F"/>
                          </a:solidFill>
                          <a:effectLst/>
                          <a:latin typeface="Montserrat" pitchFamily="2" charset="0"/>
                        </a:rPr>
                        <a:t>Grupo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p>
                      <a:pPr algn="l" fontAlgn="b"/>
                      <a:r>
                        <a:rPr lang="es-CO" sz="1200" b="1" i="0" u="none" strike="noStrike">
                          <a:solidFill>
                            <a:schemeClr val="bg1">
                              <a:lumMod val="25000"/>
                            </a:schemeClr>
                          </a:solidFill>
                          <a:effectLst/>
                          <a:latin typeface="Montserrat Light" pitchFamily="2" charset="0"/>
                        </a:rPr>
                        <a:t>Instituciones financieras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6350" cap="flat" cmpd="sng" algn="ctr">
                      <a:solidFill>
                        <a:srgbClr val="000000"/>
                      </a:solidFill>
                      <a:prstDash val="solid"/>
                      <a:round/>
                      <a:headEnd type="none" w="med" len="med"/>
                      <a:tailEnd type="none" w="med" len="med"/>
                    </a:lnL>
                  </a:tcPr>
                </a:tc>
                <a:tc hMerge="1">
                  <a:txBody>
                    <a:bodyPr/>
                    <a:lstStyle/>
                    <a:p>
                      <a:endParaRPr lang="es-CO"/>
                    </a:p>
                  </a:txBody>
                  <a:tcPr/>
                </a:tc>
                <a:extLst>
                  <a:ext uri="{0D108BD9-81ED-4DB2-BD59-A6C34878D82A}">
                    <a16:rowId xmlns:a16="http://schemas.microsoft.com/office/drawing/2014/main" val="1115586623"/>
                  </a:ext>
                </a:extLst>
              </a:tr>
              <a:tr h="0">
                <a:tc gridSpan="5">
                  <a:txBody>
                    <a:bodyPr/>
                    <a:lstStyle/>
                    <a:p>
                      <a:pPr algn="ctr" fontAlgn="b"/>
                      <a:endParaRPr lang="es-CO" sz="1000" b="1" i="0" u="none" strike="noStrike">
                        <a:solidFill>
                          <a:srgbClr val="FFFFFF"/>
                        </a:solidFill>
                        <a:effectLst/>
                        <a:latin typeface="Montserrat Light" pitchFamily="2" charset="0"/>
                      </a:endParaRP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hMerge="1">
                  <a:txBody>
                    <a:bodyPr/>
                    <a:lstStyle/>
                    <a:p>
                      <a:endParaRPr lang="es-CO"/>
                    </a:p>
                  </a:txBody>
                  <a:tcPr/>
                </a:tc>
                <a:tc hMerge="1">
                  <a:txBody>
                    <a:bodyPr/>
                    <a:lstStyle/>
                    <a:p>
                      <a:endParaRPr lang="es-CO"/>
                    </a:p>
                  </a:txBody>
                  <a:tcPr/>
                </a:tc>
                <a:tc hMerge="1">
                  <a:txBody>
                    <a:bodyPr/>
                    <a:lstStyle/>
                    <a:p>
                      <a:pPr algn="ctr" fontAlgn="b"/>
                      <a:endParaRPr lang="es-CO" sz="1200" b="1" i="0" u="none" strike="noStrike">
                        <a:solidFill>
                          <a:srgbClr val="FFFFFF"/>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s-CO" sz="1200" b="1"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2360905"/>
                  </a:ext>
                </a:extLst>
              </a:tr>
              <a:tr h="284769">
                <a:tc gridSpan="2">
                  <a:txBody>
                    <a:bodyPr/>
                    <a:lstStyle/>
                    <a:p>
                      <a:pPr algn="ctr" fontAlgn="b"/>
                      <a:r>
                        <a:rPr lang="es-CO" sz="1100" b="1" i="0" u="none" strike="noStrike">
                          <a:solidFill>
                            <a:srgbClr val="FFFFFF"/>
                          </a:solidFill>
                          <a:effectLst/>
                          <a:latin typeface="Montserrat Light" pitchFamily="2" charset="0"/>
                        </a:rPr>
                        <a:t>Nivel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hMerge="1">
                  <a:txBody>
                    <a:bodyPr/>
                    <a:lstStyle/>
                    <a:p>
                      <a:pPr algn="ctr" fontAlgn="b"/>
                      <a:r>
                        <a:rPr lang="es-CO" sz="1100" b="1" i="0" u="none" strike="noStrike">
                          <a:solidFill>
                            <a:srgbClr val="FFFFFF"/>
                          </a:solidFill>
                          <a:effectLst/>
                          <a:latin typeface="Montserrat Light" pitchFamily="2" charset="0"/>
                        </a:rPr>
                        <a:t>Variable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100" b="1" i="0" u="none" strike="noStrike">
                          <a:solidFill>
                            <a:srgbClr val="FFFFFF"/>
                          </a:solidFill>
                          <a:effectLst/>
                          <a:latin typeface="Montserrat Light" pitchFamily="2" charset="0"/>
                        </a:rPr>
                        <a:t>Variable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100" b="1" i="0" u="none" strike="noStrike">
                          <a:solidFill>
                            <a:srgbClr val="FFFFFF"/>
                          </a:solidFill>
                          <a:effectLst/>
                          <a:latin typeface="Montserrat Light" pitchFamily="2" charset="0"/>
                        </a:rPr>
                        <a:t>Categorías de las variables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tc>
                  <a:txBody>
                    <a:bodyPr/>
                    <a:lstStyle/>
                    <a:p>
                      <a:pPr algn="ctr" fontAlgn="b"/>
                      <a:r>
                        <a:rPr lang="es-CO" sz="1100" b="1" i="0" u="none" strike="noStrike">
                          <a:solidFill>
                            <a:srgbClr val="FFFFFF"/>
                          </a:solidFill>
                          <a:effectLst/>
                          <a:latin typeface="Montserrat Light" pitchFamily="2" charset="0"/>
                        </a:rPr>
                        <a:t>Consideraciones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1A60E"/>
                    </a:solidFill>
                  </a:tcPr>
                </a:tc>
                <a:extLst>
                  <a:ext uri="{0D108BD9-81ED-4DB2-BD59-A6C34878D82A}">
                    <a16:rowId xmlns:a16="http://schemas.microsoft.com/office/drawing/2014/main" val="3081192831"/>
                  </a:ext>
                </a:extLst>
              </a:tr>
              <a:tr h="129013">
                <a:tc rowSpan="3" gridSpan="2">
                  <a:txBody>
                    <a:bodyPr/>
                    <a:lstStyle/>
                    <a:p>
                      <a:pPr algn="ctr" fontAlgn="ctr"/>
                      <a:r>
                        <a:rPr lang="es-CO" sz="1400" b="1" i="0" u="none" strike="noStrike">
                          <a:solidFill>
                            <a:srgbClr val="61A60E"/>
                          </a:solidFill>
                          <a:effectLst/>
                          <a:latin typeface="Montserrat Light" pitchFamily="2" charset="0"/>
                        </a:rPr>
                        <a:t>Geográfico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hMerge="1">
                  <a:txBody>
                    <a:bodyPr/>
                    <a:lstStyle/>
                    <a:p>
                      <a:pPr algn="ctr" fontAlgn="ctr"/>
                      <a:r>
                        <a:rPr lang="es-CO" sz="1100" b="0" i="0" u="none" strike="noStrike">
                          <a:solidFill>
                            <a:schemeClr val="bg1">
                              <a:lumMod val="50000"/>
                            </a:schemeClr>
                          </a:solidFill>
                          <a:effectLst/>
                          <a:latin typeface="Montserrat Light" pitchFamily="2" charset="0"/>
                        </a:rPr>
                        <a:t>Cobertura geográfica</a:t>
                      </a:r>
                      <a:endParaRPr lang="es-CO" sz="1100" b="1" i="0" u="none" strike="noStrike">
                        <a:solidFill>
                          <a:schemeClr val="bg1">
                            <a:lumMod val="50000"/>
                          </a:schemeClr>
                        </a:solidFill>
                        <a:effectLst/>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bg1">
                              <a:lumMod val="25000"/>
                            </a:schemeClr>
                          </a:solidFill>
                          <a:effectLst/>
                          <a:latin typeface="Montserrat Light" pitchFamily="2" charset="0"/>
                        </a:rPr>
                        <a:t>Cobertura geográfica</a:t>
                      </a:r>
                      <a:endParaRPr lang="es-CO" sz="1100" b="1" i="0" u="none" strike="noStrike">
                        <a:solidFill>
                          <a:schemeClr val="bg1">
                            <a:lumMod val="25000"/>
                          </a:schemeClr>
                        </a:solidFill>
                        <a:effectLst/>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Nacional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a:txBody>
                    <a:bodyPr/>
                    <a:lstStyle/>
                    <a:p>
                      <a:pPr marL="93663" indent="0" algn="just" defTabSz="914400" rtl="0" eaLnBrk="1" fontAlgn="b" latinLnBrk="0" hangingPunct="1"/>
                      <a:r>
                        <a:rPr lang="es-MX" sz="1100" b="0" i="0" u="none" strike="noStrike" kern="1200">
                          <a:solidFill>
                            <a:schemeClr val="tx1">
                              <a:lumMod val="65000"/>
                              <a:lumOff val="35000"/>
                            </a:schemeClr>
                          </a:solidFill>
                          <a:effectLst/>
                          <a:latin typeface="Montserrat Light" pitchFamily="2" charset="0"/>
                          <a:ea typeface="+mn-ea"/>
                          <a:cs typeface="+mn-cs"/>
                        </a:rPr>
                        <a:t>La mayoría de las sedes principales de las entidades inscritas están en Bogotá. La distribución es la siguiente: </a:t>
                      </a:r>
                      <a:r>
                        <a:rPr lang="es-CO" sz="1100" b="0" i="0" u="none" strike="noStrike" kern="1200">
                          <a:solidFill>
                            <a:schemeClr val="tx1">
                              <a:lumMod val="65000"/>
                              <a:lumOff val="35000"/>
                            </a:schemeClr>
                          </a:solidFill>
                          <a:effectLst/>
                          <a:latin typeface="Montserrat Light" pitchFamily="2" charset="0"/>
                          <a:ea typeface="+mn-ea"/>
                          <a:cs typeface="+mn-cs"/>
                        </a:rPr>
                        <a:t>Bogotá (45), Barranquilla (1), Bucaramanga (1), Cali (4), Chía (1), Medellín (6), Pasto (1) y Popayán (1).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9283354"/>
                  </a:ext>
                </a:extLst>
              </a:tr>
              <a:tr h="219015">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Dispersión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Dispersión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dirty="0">
                          <a:solidFill>
                            <a:schemeClr val="bg1">
                              <a:lumMod val="25000"/>
                            </a:schemeClr>
                          </a:solidFill>
                          <a:effectLst/>
                          <a:latin typeface="Montserrat Light" pitchFamily="2" charset="0"/>
                          <a:ea typeface="+mn-ea"/>
                          <a:cs typeface="+mn-cs"/>
                        </a:rPr>
                        <a:t>En 8 ciudades principales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430974475"/>
                  </a:ext>
                </a:extLst>
              </a:tr>
              <a:tr h="0">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Ubicación principal </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Ubicación principal </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Bogotá</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308516735"/>
                  </a:ext>
                </a:extLst>
              </a:tr>
              <a:tr h="135039">
                <a:tc rowSpan="5" gridSpan="2">
                  <a:txBody>
                    <a:bodyPr/>
                    <a:lstStyle/>
                    <a:p>
                      <a:pPr algn="ctr" fontAlgn="ctr"/>
                      <a:r>
                        <a:rPr lang="es-CO" sz="1400" b="1" i="0" u="none" strike="noStrike">
                          <a:solidFill>
                            <a:srgbClr val="61A60E"/>
                          </a:solidFill>
                          <a:effectLst/>
                          <a:latin typeface="Montserrat Light" pitchFamily="2" charset="0"/>
                        </a:rPr>
                        <a:t>Tipología organizacional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5" hMerge="1">
                  <a:txBody>
                    <a:bodyPr/>
                    <a:lstStyle/>
                    <a:p>
                      <a:pPr algn="ctr" fontAlgn="ctr"/>
                      <a:r>
                        <a:rPr lang="es-CO" sz="1100" b="0" i="0" u="none" strike="noStrike">
                          <a:solidFill>
                            <a:schemeClr val="bg1">
                              <a:lumMod val="50000"/>
                            </a:schemeClr>
                          </a:solidFill>
                          <a:effectLst/>
                          <a:latin typeface="Montserrat Light" pitchFamily="2" charset="0"/>
                        </a:rPr>
                        <a:t>Origen del capital</a:t>
                      </a:r>
                      <a:endParaRPr lang="es-CO" sz="1100" b="1" i="0" u="none" strike="noStrike">
                        <a:solidFill>
                          <a:schemeClr val="bg1">
                            <a:lumMod val="50000"/>
                          </a:schemeClr>
                        </a:solidFill>
                        <a:effectLst/>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bg1">
                              <a:lumMod val="25000"/>
                            </a:schemeClr>
                          </a:solidFill>
                          <a:effectLst/>
                          <a:latin typeface="Montserrat Light" pitchFamily="2" charset="0"/>
                        </a:rPr>
                        <a:t>Origen del capital</a:t>
                      </a:r>
                      <a:endParaRPr lang="es-CO" sz="1100" b="1" i="0" u="none" strike="noStrike">
                        <a:solidFill>
                          <a:schemeClr val="bg1">
                            <a:lumMod val="25000"/>
                          </a:schemeClr>
                        </a:solidFill>
                        <a:effectLst/>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79388" indent="-85725" algn="l" defTabSz="914400" rtl="0" eaLnBrk="1" fontAlgn="b" latinLnBrk="0" hangingPunct="1">
                        <a:buFont typeface="Arial" panose="020B0604020202020204" pitchFamily="34" charset="0"/>
                        <a:buChar char="•"/>
                      </a:pPr>
                      <a:r>
                        <a:rPr lang="es-CO" sz="1100" b="0" i="0" u="none" strike="noStrike" kern="1200">
                          <a:solidFill>
                            <a:schemeClr val="bg1">
                              <a:lumMod val="25000"/>
                            </a:schemeClr>
                          </a:solidFill>
                          <a:effectLst/>
                          <a:latin typeface="Montserrat Light" pitchFamily="2" charset="0"/>
                          <a:ea typeface="+mn-ea"/>
                          <a:cs typeface="+mn-cs"/>
                        </a:rPr>
                        <a:t>Privado</a:t>
                      </a:r>
                    </a:p>
                    <a:p>
                      <a:pPr marL="179388" indent="-85725" algn="l" defTabSz="914400" rtl="0" eaLnBrk="1" fontAlgn="b" latinLnBrk="0" hangingPunct="1">
                        <a:buFont typeface="Arial" panose="020B0604020202020204" pitchFamily="34" charset="0"/>
                        <a:buChar char="•"/>
                      </a:pPr>
                      <a:r>
                        <a:rPr lang="es-MX" sz="1100" b="0" i="0" u="none" strike="noStrike" kern="1200">
                          <a:solidFill>
                            <a:schemeClr val="bg1">
                              <a:lumMod val="25000"/>
                            </a:schemeClr>
                          </a:solidFill>
                          <a:effectLst/>
                          <a:latin typeface="Montserrat Light" pitchFamily="2" charset="0"/>
                          <a:ea typeface="+mn-ea"/>
                          <a:cs typeface="+mn-cs"/>
                        </a:rPr>
                        <a:t>En el caso del Banco Agrario aplica el capital público</a:t>
                      </a:r>
                      <a:endParaRPr lang="es-CO" sz="1100" b="0" i="0" u="none" strike="noStrike" kern="1200">
                        <a:solidFill>
                          <a:schemeClr val="bg1">
                            <a:lumMod val="2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5">
                  <a:txBody>
                    <a:bodyPr/>
                    <a:lstStyle/>
                    <a:p>
                      <a:pPr marL="93663" indent="0" algn="just" defTabSz="914400" rtl="0" eaLnBrk="1" fontAlgn="b" latinLnBrk="0" hangingPunct="1"/>
                      <a:r>
                        <a:rPr lang="es-MX" sz="1100" b="0" i="0" u="none" strike="noStrike" kern="1200" dirty="0">
                          <a:solidFill>
                            <a:schemeClr val="bg1">
                              <a:lumMod val="25000"/>
                            </a:schemeClr>
                          </a:solidFill>
                          <a:effectLst/>
                          <a:latin typeface="Montserrat Light" pitchFamily="2" charset="0"/>
                          <a:ea typeface="+mn-ea"/>
                          <a:cs typeface="+mn-cs"/>
                        </a:rPr>
                        <a:t>El servicio se brinda cuatro veces al año, cuando la entidad inscrita realiza el pago de la prima del Seguro de Depósitos a Fogafín.</a:t>
                      </a:r>
                      <a:endParaRPr lang="es-CO" sz="1100" b="0" i="0" u="none" strike="noStrike" kern="1200" dirty="0">
                        <a:solidFill>
                          <a:schemeClr val="bg1">
                            <a:lumMod val="2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79682740"/>
                  </a:ext>
                </a:extLst>
              </a:tr>
              <a:tr h="122404">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Tamaño de la entidad</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Tamaño de la entidad</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Medianas y grandes empresas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46045157"/>
                  </a:ext>
                </a:extLst>
              </a:tr>
              <a:tr h="119099">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Industria</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Industria</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Servicios financieros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917858192"/>
                  </a:ext>
                </a:extLst>
              </a:tr>
              <a:tr h="78472">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Tipo de cliente</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Tipo de cliente</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a:solidFill>
                            <a:schemeClr val="bg1">
                              <a:lumMod val="25000"/>
                            </a:schemeClr>
                          </a:solidFill>
                          <a:effectLst/>
                          <a:latin typeface="Montserrat Light" pitchFamily="2" charset="0"/>
                          <a:ea typeface="+mn-ea"/>
                          <a:cs typeface="+mn-cs"/>
                        </a:rPr>
                        <a:t>Entidades financieras inscritas en Fogafín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925941147"/>
                  </a:ext>
                </a:extLst>
              </a:tr>
              <a:tr h="149813">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Otras características</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Otras características</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dirty="0">
                          <a:solidFill>
                            <a:schemeClr val="bg1">
                              <a:lumMod val="25000"/>
                            </a:schemeClr>
                          </a:solidFill>
                          <a:effectLst/>
                          <a:latin typeface="Montserrat Light" pitchFamily="2" charset="0"/>
                          <a:ea typeface="+mn-ea"/>
                          <a:cs typeface="+mn-cs"/>
                        </a:rPr>
                        <a:t>Vigiladas por la Superintendencia Financiera de Colombia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4115380351"/>
                  </a:ext>
                </a:extLst>
              </a:tr>
              <a:tr h="411334">
                <a:tc rowSpan="3" gridSpan="2">
                  <a:txBody>
                    <a:bodyPr/>
                    <a:lstStyle/>
                    <a:p>
                      <a:pPr algn="ctr" fontAlgn="ctr"/>
                      <a:r>
                        <a:rPr lang="es-CO" sz="1400" b="1" i="0" u="none" strike="noStrike">
                          <a:solidFill>
                            <a:srgbClr val="61A60E"/>
                          </a:solidFill>
                          <a:effectLst/>
                          <a:latin typeface="Montserrat Light" pitchFamily="2" charset="0"/>
                        </a:rPr>
                        <a:t>Comportamiento organizacional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hMerge="1">
                  <a:txBody>
                    <a:bodyPr/>
                    <a:lstStyle/>
                    <a:p>
                      <a:pPr algn="ctr" fontAlgn="ctr"/>
                      <a:r>
                        <a:rPr lang="es-CO" sz="1100" b="0" i="0" u="none" strike="noStrike">
                          <a:solidFill>
                            <a:schemeClr val="bg1">
                              <a:lumMod val="50000"/>
                            </a:schemeClr>
                          </a:solidFill>
                          <a:effectLst/>
                          <a:latin typeface="Montserrat Light" pitchFamily="2" charset="0"/>
                        </a:rPr>
                        <a:t>Procedimiento usado </a:t>
                      </a:r>
                      <a:endParaRPr lang="es-CO" sz="1100" b="1" i="0" u="none" strike="noStrike">
                        <a:solidFill>
                          <a:schemeClr val="bg1">
                            <a:lumMod val="50000"/>
                          </a:schemeClr>
                        </a:solidFill>
                        <a:effectLst/>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s-CO" sz="1100" b="0" i="0" u="none" strike="noStrike">
                          <a:solidFill>
                            <a:schemeClr val="bg1">
                              <a:lumMod val="25000"/>
                            </a:schemeClr>
                          </a:solidFill>
                          <a:effectLst/>
                          <a:latin typeface="Montserrat Light" pitchFamily="2" charset="0"/>
                        </a:rPr>
                        <a:t>Procedimiento usado </a:t>
                      </a:r>
                      <a:endParaRPr lang="es-CO" sz="1100" b="1" i="0" u="none" strike="noStrike">
                        <a:solidFill>
                          <a:schemeClr val="bg1">
                            <a:lumMod val="25000"/>
                          </a:schemeClr>
                        </a:solidFill>
                        <a:effectLst/>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MX" sz="1100" b="0" i="0" u="none" strike="noStrike" kern="1200">
                          <a:solidFill>
                            <a:schemeClr val="bg1">
                              <a:lumMod val="25000"/>
                            </a:schemeClr>
                          </a:solidFill>
                          <a:effectLst/>
                          <a:latin typeface="Montserrat Light" pitchFamily="2" charset="0"/>
                          <a:ea typeface="+mn-ea"/>
                          <a:cs typeface="+mn-cs"/>
                        </a:rPr>
                        <a:t>Cálculo y pago de la prima del Seguro de Depósitos</a:t>
                      </a:r>
                      <a:endParaRPr lang="es-CO" sz="1100" b="0" i="0" u="none" strike="noStrike" kern="1200">
                        <a:solidFill>
                          <a:schemeClr val="bg1">
                            <a:lumMod val="25000"/>
                          </a:schemeClr>
                        </a:solidFill>
                        <a:effectLst/>
                        <a:latin typeface="Montserrat Light" pitchFamily="2" charset="0"/>
                        <a:ea typeface="+mn-ea"/>
                        <a:cs typeface="+mn-cs"/>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rowSpan="3">
                  <a:txBody>
                    <a:bodyPr/>
                    <a:lstStyle/>
                    <a:p>
                      <a:pPr marL="93663" marR="0" lvl="0" indent="0" algn="just"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bg1">
                              <a:lumMod val="25000"/>
                            </a:schemeClr>
                          </a:solidFill>
                          <a:effectLst/>
                          <a:latin typeface="Montserrat Light" pitchFamily="2" charset="0"/>
                          <a:ea typeface="+mn-ea"/>
                          <a:cs typeface="+mn-cs"/>
                        </a:rPr>
                        <a:t>La prima del Seguro de Depósitos es del </a:t>
                      </a:r>
                      <a:r>
                        <a:rPr lang="es-MX" sz="1100" b="1" i="0" u="none" strike="noStrike" kern="1200" dirty="0">
                          <a:solidFill>
                            <a:schemeClr val="bg1">
                              <a:lumMod val="25000"/>
                            </a:schemeClr>
                          </a:solidFill>
                          <a:effectLst/>
                          <a:latin typeface="Montserrat Light" pitchFamily="2" charset="0"/>
                          <a:ea typeface="+mn-ea"/>
                          <a:cs typeface="+mn-cs"/>
                        </a:rPr>
                        <a:t>0,3% anual </a:t>
                      </a:r>
                      <a:r>
                        <a:rPr lang="es-MX" sz="1100" b="0" i="0" u="none" strike="noStrike" kern="1200" dirty="0">
                          <a:solidFill>
                            <a:schemeClr val="bg1">
                              <a:lumMod val="25000"/>
                            </a:schemeClr>
                          </a:solidFill>
                          <a:effectLst/>
                          <a:latin typeface="Montserrat Light" pitchFamily="2" charset="0"/>
                          <a:ea typeface="+mn-ea"/>
                          <a:cs typeface="+mn-cs"/>
                        </a:rPr>
                        <a:t>sobre el monto de las acreencias amparadas para bancos, corporaciones financieras y compañías de financiamiento, y del </a:t>
                      </a:r>
                      <a:r>
                        <a:rPr lang="es-MX" sz="1100" b="1" i="0" u="none" strike="noStrike" kern="1200" dirty="0">
                          <a:solidFill>
                            <a:schemeClr val="bg1">
                              <a:lumMod val="25000"/>
                            </a:schemeClr>
                          </a:solidFill>
                          <a:effectLst/>
                          <a:latin typeface="+mn-lt"/>
                          <a:ea typeface="+mn-ea"/>
                          <a:cs typeface="+mn-cs"/>
                        </a:rPr>
                        <a:t>0,</a:t>
                      </a:r>
                      <a:r>
                        <a:rPr lang="es-MX" sz="1100" b="1" i="0" u="none" strike="noStrike" kern="1200" dirty="0">
                          <a:solidFill>
                            <a:schemeClr val="bg1">
                              <a:lumMod val="25000"/>
                            </a:schemeClr>
                          </a:solidFill>
                          <a:effectLst/>
                          <a:latin typeface="+mn-lt"/>
                          <a:ea typeface="+mn-ea"/>
                          <a:cs typeface="Mongolian Baiti" panose="03000500000000000000" pitchFamily="66" charset="0"/>
                        </a:rPr>
                        <a:t>1</a:t>
                      </a:r>
                      <a:r>
                        <a:rPr lang="es-MX" sz="1100" b="1" i="0" u="none" strike="noStrike" kern="1200" dirty="0">
                          <a:solidFill>
                            <a:schemeClr val="bg1">
                              <a:lumMod val="25000"/>
                            </a:schemeClr>
                          </a:solidFill>
                          <a:effectLst/>
                          <a:latin typeface="+mn-lt"/>
                          <a:ea typeface="+mn-ea"/>
                          <a:cs typeface="+mn-cs"/>
                        </a:rPr>
                        <a:t>5% anual </a:t>
                      </a:r>
                      <a:r>
                        <a:rPr lang="es-MX" sz="1100" b="0" i="0" u="none" strike="noStrike" kern="1200" dirty="0">
                          <a:solidFill>
                            <a:schemeClr val="bg1">
                              <a:lumMod val="25000"/>
                            </a:schemeClr>
                          </a:solidFill>
                          <a:effectLst/>
                          <a:latin typeface="Montserrat Light" pitchFamily="2" charset="0"/>
                          <a:ea typeface="+mn-ea"/>
                          <a:cs typeface="+mn-cs"/>
                        </a:rPr>
                        <a:t>para las Sociedades Especializadas en Depósitos y Pagos Electrónicos (</a:t>
                      </a:r>
                      <a:r>
                        <a:rPr lang="es-MX" sz="1100" b="0" i="0" u="none" strike="noStrike" kern="1200" dirty="0" err="1">
                          <a:solidFill>
                            <a:schemeClr val="bg1">
                              <a:lumMod val="25000"/>
                            </a:schemeClr>
                          </a:solidFill>
                          <a:effectLst/>
                          <a:latin typeface="Montserrat Light" pitchFamily="2" charset="0"/>
                          <a:ea typeface="+mn-ea"/>
                          <a:cs typeface="+mn-cs"/>
                        </a:rPr>
                        <a:t>Sedpes</a:t>
                      </a:r>
                      <a:r>
                        <a:rPr lang="es-MX" sz="1100" b="0" i="0" u="none" strike="noStrike" kern="1200" dirty="0">
                          <a:solidFill>
                            <a:schemeClr val="bg1">
                              <a:lumMod val="25000"/>
                            </a:schemeClr>
                          </a:solidFill>
                          <a:effectLst/>
                          <a:latin typeface="Montserrat Light" pitchFamily="2" charset="0"/>
                          <a:ea typeface="+mn-ea"/>
                          <a:cs typeface="+mn-cs"/>
                        </a:rPr>
                        <a:t>).</a:t>
                      </a:r>
                    </a:p>
                    <a:p>
                      <a:pPr marL="93663" marR="0" lvl="0" indent="0" algn="just" defTabSz="914400" rtl="0" eaLnBrk="1" fontAlgn="b" latinLnBrk="0" hangingPunct="1">
                        <a:lnSpc>
                          <a:spcPct val="100000"/>
                        </a:lnSpc>
                        <a:spcBef>
                          <a:spcPts val="0"/>
                        </a:spcBef>
                        <a:spcAft>
                          <a:spcPts val="0"/>
                        </a:spcAft>
                        <a:buClrTx/>
                        <a:buSzTx/>
                        <a:buFontTx/>
                        <a:buNone/>
                        <a:tabLst/>
                        <a:defRPr/>
                      </a:pPr>
                      <a:endParaRPr lang="es-MX" sz="500" b="0" i="0" u="none" strike="noStrike" kern="1200" dirty="0">
                        <a:solidFill>
                          <a:schemeClr val="bg1">
                            <a:lumMod val="25000"/>
                          </a:schemeClr>
                        </a:solidFill>
                        <a:effectLst/>
                        <a:latin typeface="Montserrat Light" pitchFamily="2" charset="0"/>
                        <a:ea typeface="+mn-ea"/>
                        <a:cs typeface="+mn-cs"/>
                      </a:endParaRPr>
                    </a:p>
                    <a:p>
                      <a:pPr marL="93663" marR="0" lvl="0" indent="0" algn="just"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bg1">
                              <a:lumMod val="25000"/>
                            </a:schemeClr>
                          </a:solidFill>
                          <a:effectLst/>
                          <a:latin typeface="Montserrat Light" pitchFamily="2" charset="0"/>
                          <a:ea typeface="+mn-ea"/>
                          <a:cs typeface="+mn-cs"/>
                        </a:rPr>
                        <a:t>Cada trimestre se calcula la calificación de las entidades y el valor que deben pagar por la prima del seguro, el cual se debe cancelar dentro de los últimos tres días hábiles del mes de pago.</a:t>
                      </a:r>
                    </a:p>
                    <a:p>
                      <a:pPr marL="93663" marR="0" lvl="0" indent="0" algn="just" defTabSz="914400" rtl="0" eaLnBrk="1" fontAlgn="b" latinLnBrk="0" hangingPunct="1">
                        <a:lnSpc>
                          <a:spcPct val="100000"/>
                        </a:lnSpc>
                        <a:spcBef>
                          <a:spcPts val="0"/>
                        </a:spcBef>
                        <a:spcAft>
                          <a:spcPts val="0"/>
                        </a:spcAft>
                        <a:buClrTx/>
                        <a:buSzTx/>
                        <a:buFontTx/>
                        <a:buNone/>
                        <a:tabLst/>
                        <a:defRPr/>
                      </a:pPr>
                      <a:endParaRPr lang="es-MX" sz="500" b="0" i="0" u="none" strike="noStrike" kern="1200" dirty="0">
                        <a:solidFill>
                          <a:schemeClr val="bg1">
                            <a:lumMod val="25000"/>
                          </a:schemeClr>
                        </a:solidFill>
                        <a:effectLst/>
                        <a:latin typeface="Montserrat Light" pitchFamily="2" charset="0"/>
                        <a:ea typeface="+mn-ea"/>
                        <a:cs typeface="+mn-cs"/>
                      </a:endParaRPr>
                    </a:p>
                    <a:p>
                      <a:pPr marL="93663" marR="0" lvl="0" indent="0" algn="just"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bg1">
                              <a:lumMod val="25000"/>
                            </a:schemeClr>
                          </a:solidFill>
                          <a:effectLst/>
                          <a:latin typeface="Montserrat Light" pitchFamily="2" charset="0"/>
                          <a:ea typeface="+mn-ea"/>
                          <a:cs typeface="+mn-cs"/>
                        </a:rPr>
                        <a:t>Las entidades financieras inscritas son responsables de estimar el monto a pagar y deben utilizar una plataforma web del Fondo para realizar la autoliquidación de la prima.</a:t>
                      </a:r>
                    </a:p>
                  </a:txBody>
                  <a:tcPr marL="9525" marR="9525" marT="9525"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74033631"/>
                  </a:ext>
                </a:extLst>
              </a:tr>
              <a:tr h="572263">
                <a:tc gridSpan="2" vMerge="1">
                  <a:txBody>
                    <a:bodyPr/>
                    <a:lstStyle/>
                    <a:p>
                      <a:endParaRPr lang="es-CO"/>
                    </a:p>
                  </a:txBody>
                  <a:tcPr>
                    <a:lnT w="6350" cap="flat" cmpd="sng" algn="ctr">
                      <a:solidFill>
                        <a:srgbClr val="000000"/>
                      </a:solidFill>
                      <a:prstDash val="solid"/>
                      <a:round/>
                      <a:headEnd type="none" w="med" len="med"/>
                      <a:tailEnd type="none" w="med" len="med"/>
                    </a:lnT>
                  </a:tcPr>
                </a:tc>
                <a:tc hMerge="1" vMerge="1">
                  <a:txBody>
                    <a:bodyPr/>
                    <a:lstStyle/>
                    <a:p>
                      <a:pPr algn="ctr"/>
                      <a:r>
                        <a:rPr lang="es-CO" sz="1100" b="0" i="0" u="none" strike="noStrike">
                          <a:solidFill>
                            <a:schemeClr val="bg1">
                              <a:lumMod val="50000"/>
                            </a:schemeClr>
                          </a:solidFill>
                          <a:effectLst/>
                          <a:latin typeface="Montserrat Light" pitchFamily="2" charset="0"/>
                        </a:rPr>
                        <a:t>Gestor del procedimiento </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Gestor del procedimiento </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marR="0" lvl="0" indent="0" algn="l"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bg1">
                              <a:lumMod val="25000"/>
                            </a:schemeClr>
                          </a:solidFill>
                          <a:effectLst/>
                          <a:latin typeface="Montserrat Light" pitchFamily="2" charset="0"/>
                          <a:ea typeface="+mn-ea"/>
                          <a:cs typeface="+mn-cs"/>
                        </a:rPr>
                        <a:t>En este trámite intervienen tres departamentos: </a:t>
                      </a:r>
                    </a:p>
                    <a:p>
                      <a:pPr marL="93663" marR="0" lvl="0" indent="0" algn="l" defTabSz="914400" rtl="0" eaLnBrk="1" fontAlgn="b" latinLnBrk="0" hangingPunct="1">
                        <a:lnSpc>
                          <a:spcPct val="100000"/>
                        </a:lnSpc>
                        <a:spcBef>
                          <a:spcPts val="0"/>
                        </a:spcBef>
                        <a:spcAft>
                          <a:spcPts val="0"/>
                        </a:spcAft>
                        <a:buClrTx/>
                        <a:buSzTx/>
                        <a:buFontTx/>
                        <a:buNone/>
                        <a:tabLst/>
                        <a:defRPr/>
                      </a:pPr>
                      <a:r>
                        <a:rPr lang="es-MX" sz="1100" b="0" i="0" u="none" strike="noStrike" kern="1200">
                          <a:solidFill>
                            <a:schemeClr val="bg1">
                              <a:lumMod val="25000"/>
                            </a:schemeClr>
                          </a:solidFill>
                          <a:effectLst/>
                          <a:latin typeface="Montserrat Light" pitchFamily="2" charset="0"/>
                          <a:ea typeface="+mn-ea"/>
                          <a:cs typeface="+mn-cs"/>
                        </a:rPr>
                        <a:t>Operaciones y Tesorería (DOT),  Análisis de Entidades Financieras y Simulacros (AES) y Departamento de Sistema de Seguro de Depósitos (SSD).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lnL w="63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6874139"/>
                  </a:ext>
                </a:extLst>
              </a:tr>
              <a:tr h="375891">
                <a:tc gridSpan="2" vMerge="1">
                  <a:txBody>
                    <a:bodyPr/>
                    <a:lstStyle/>
                    <a:p>
                      <a:endParaRPr lang="es-CO"/>
                    </a:p>
                  </a:txBody>
                  <a:tcPr/>
                </a:tc>
                <a:tc hMerge="1" vMerge="1">
                  <a:txBody>
                    <a:bodyPr/>
                    <a:lstStyle/>
                    <a:p>
                      <a:pPr algn="ctr"/>
                      <a:r>
                        <a:rPr lang="es-CO" sz="1100" b="0" i="0" u="none" strike="noStrike">
                          <a:solidFill>
                            <a:schemeClr val="bg1">
                              <a:lumMod val="50000"/>
                            </a:schemeClr>
                          </a:solidFill>
                          <a:effectLst/>
                          <a:latin typeface="Montserrat Light" pitchFamily="2" charset="0"/>
                        </a:rPr>
                        <a:t>Toma de decisiones</a:t>
                      </a:r>
                      <a:endParaRPr lang="es-CO" sz="1100">
                        <a:solidFill>
                          <a:schemeClr val="bg1">
                            <a:lumMod val="50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s-CO" sz="1100" b="0" i="0" u="none" strike="noStrike">
                          <a:solidFill>
                            <a:schemeClr val="bg1">
                              <a:lumMod val="25000"/>
                            </a:schemeClr>
                          </a:solidFill>
                          <a:effectLst/>
                          <a:latin typeface="Montserrat Light" pitchFamily="2" charset="0"/>
                        </a:rPr>
                        <a:t>Toma de decisiones</a:t>
                      </a:r>
                      <a:endParaRPr lang="es-CO" sz="1100">
                        <a:solidFill>
                          <a:schemeClr val="bg1">
                            <a:lumMod val="25000"/>
                          </a:schemeClr>
                        </a:solidFill>
                        <a:latin typeface="Montserrat Light" pitchFamily="2"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93663" indent="0" algn="l" defTabSz="914400" rtl="0" eaLnBrk="1" fontAlgn="b" latinLnBrk="0" hangingPunct="1"/>
                      <a:r>
                        <a:rPr lang="es-CO" sz="1100" b="0" i="0" u="none" strike="noStrike" kern="1200" dirty="0">
                          <a:solidFill>
                            <a:schemeClr val="bg1">
                              <a:lumMod val="25000"/>
                            </a:schemeClr>
                          </a:solidFill>
                          <a:effectLst/>
                          <a:latin typeface="Montserrat Light" pitchFamily="2" charset="0"/>
                          <a:ea typeface="+mn-ea"/>
                          <a:cs typeface="+mn-cs"/>
                        </a:rPr>
                        <a:t>Centralizada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956019378"/>
                  </a:ext>
                </a:extLst>
              </a:tr>
            </a:tbl>
          </a:graphicData>
        </a:graphic>
      </p:graphicFrame>
    </p:spTree>
    <p:extLst>
      <p:ext uri="{BB962C8B-B14F-4D97-AF65-F5344CB8AC3E}">
        <p14:creationId xmlns:p14="http://schemas.microsoft.com/office/powerpoint/2010/main" val="417851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184B1-BC5E-BEB8-1A43-675D824E0589}"/>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23AA36D0-32FB-E538-347B-2A950C69E1F7}"/>
              </a:ext>
            </a:extLst>
          </p:cNvPr>
          <p:cNvSpPr>
            <a:spLocks noGrp="1"/>
          </p:cNvSpPr>
          <p:nvPr>
            <p:ph type="title"/>
          </p:nvPr>
        </p:nvSpPr>
        <p:spPr>
          <a:xfrm>
            <a:off x="4775199" y="1191840"/>
            <a:ext cx="7147859" cy="1284225"/>
          </a:xfrm>
        </p:spPr>
        <p:txBody>
          <a:bodyPr>
            <a:normAutofit fontScale="90000"/>
          </a:bodyPr>
          <a:lstStyle/>
          <a:p>
            <a:r>
              <a:rPr lang="es-CO" sz="3600" dirty="0"/>
              <a:t>7. Sistemas de Gestión Integrado (SGI)</a:t>
            </a:r>
            <a:br>
              <a:rPr lang="es-CO" sz="3600" dirty="0"/>
            </a:br>
            <a:endParaRPr lang="es-CO" sz="3600" dirty="0"/>
          </a:p>
        </p:txBody>
      </p:sp>
      <p:sp>
        <p:nvSpPr>
          <p:cNvPr id="6" name="Marcador de texto 5">
            <a:extLst>
              <a:ext uri="{FF2B5EF4-FFF2-40B4-BE49-F238E27FC236}">
                <a16:creationId xmlns:a16="http://schemas.microsoft.com/office/drawing/2014/main" id="{D73E1F8B-7CBF-5E9E-B599-B9C926FD0EF9}"/>
              </a:ext>
            </a:extLst>
          </p:cNvPr>
          <p:cNvSpPr>
            <a:spLocks noGrp="1"/>
          </p:cNvSpPr>
          <p:nvPr>
            <p:ph type="body" idx="1"/>
          </p:nvPr>
        </p:nvSpPr>
        <p:spPr>
          <a:xfrm>
            <a:off x="4775199" y="2476065"/>
            <a:ext cx="6342088" cy="1915559"/>
          </a:xfrm>
        </p:spPr>
        <p:txBody>
          <a:bodyPr>
            <a:noAutofit/>
          </a:bodyPr>
          <a:lstStyle/>
          <a:p>
            <a:pPr algn="just"/>
            <a:r>
              <a:rPr lang="es-MX" sz="1600" dirty="0"/>
              <a:t>Este sistema sigue los principios y requisitos de las Normas norma ISO 27001, ISO 9001 e ISO 14001, así como el Decreto 1072 de 2015 sobre Seguridad y Salud en el Trabajo, enfocado en la prevención de accidentes y enfermedades laborales. También promueve hábitos saludables entre los funcionarios, incluyendo temporales y estudiantes en práctica, además de contratistas, subcontratistas y visitantes, cumpliendo con los requisitos legales y las necesidades de las </a:t>
            </a:r>
            <a:r>
              <a:rPr lang="es-MX" b="1" dirty="0"/>
              <a:t>partes interesadas</a:t>
            </a:r>
            <a:r>
              <a:rPr lang="es-MX" sz="1600" dirty="0"/>
              <a:t>, las cuales se enlistan a continuación.</a:t>
            </a:r>
            <a:endParaRPr lang="es-CO" sz="1600" dirty="0"/>
          </a:p>
        </p:txBody>
      </p:sp>
      <p:pic>
        <p:nvPicPr>
          <p:cNvPr id="12" name="Marcador de posición de imagen 11" descr="Una caricatura de una persona&#10;&#10;El contenido generado por IA puede ser incorrecto.">
            <a:extLst>
              <a:ext uri="{FF2B5EF4-FFF2-40B4-BE49-F238E27FC236}">
                <a16:creationId xmlns:a16="http://schemas.microsoft.com/office/drawing/2014/main" id="{94488589-992F-27CC-0772-323B26DA62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344" r="10344"/>
          <a:stretch>
            <a:fillRect/>
          </a:stretch>
        </p:blipFill>
        <p:spPr/>
      </p:pic>
    </p:spTree>
    <p:extLst>
      <p:ext uri="{BB962C8B-B14F-4D97-AF65-F5344CB8AC3E}">
        <p14:creationId xmlns:p14="http://schemas.microsoft.com/office/powerpoint/2010/main" val="3328520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8">
            <a:extLst>
              <a:ext uri="{FF2B5EF4-FFF2-40B4-BE49-F238E27FC236}">
                <a16:creationId xmlns:a16="http://schemas.microsoft.com/office/drawing/2014/main" id="{1FF6E734-C01E-75A6-E447-5545F922FAF9}"/>
              </a:ext>
            </a:extLst>
          </p:cNvPr>
          <p:cNvSpPr txBox="1">
            <a:spLocks/>
          </p:cNvSpPr>
          <p:nvPr/>
        </p:nvSpPr>
        <p:spPr>
          <a:xfrm>
            <a:off x="4354296" y="1622870"/>
            <a:ext cx="6858275" cy="389210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Entes de control y supervisión</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Red de seguridad del Sistema Financiero</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Ministerio de Hacienda y Crédito Público</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ea typeface="Calibri" panose="020F0502020204030204" pitchFamily="34" charset="0"/>
                <a:cs typeface="Segoe UI" panose="020B0502040204020203" pitchFamily="34" charset="0"/>
              </a:rPr>
              <a:t>Ministerio de Tecnologías de la Información y las Comunicaciones</a:t>
            </a:r>
            <a:endParaRPr lang="es-CO" sz="1400" dirty="0">
              <a:solidFill>
                <a:schemeClr val="bg1">
                  <a:lumMod val="25000"/>
                </a:schemeClr>
              </a:solidFill>
              <a:latin typeface="Montserrat" pitchFamily="2" charset="0"/>
            </a:endParaRP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Departamento Administrativo de la Función Publica</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IADI</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Junta Directiva </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Instituciones financieras </a:t>
            </a:r>
          </a:p>
          <a:p>
            <a:pPr>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Depositantes de las entidades financieras inscritas </a:t>
            </a:r>
          </a:p>
          <a:p>
            <a:pPr>
              <a:spcBef>
                <a:spcPts val="600"/>
              </a:spcBef>
              <a:buClr>
                <a:srgbClr val="A5C249"/>
              </a:buClr>
              <a:buFont typeface="Wingdings" panose="05000000000000000000" pitchFamily="2" charset="2"/>
              <a:buChar char="ü"/>
              <a:defRPr/>
            </a:pPr>
            <a:endParaRPr lang="es-CO" sz="1400" dirty="0">
              <a:solidFill>
                <a:schemeClr val="bg1">
                  <a:lumMod val="25000"/>
                </a:schemeClr>
              </a:solidFill>
              <a:latin typeface="Montserrat" pitchFamily="2" charset="0"/>
            </a:endParaRPr>
          </a:p>
          <a:p>
            <a:pPr marL="447675" indent="-180975">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Alta Dirección</a:t>
            </a:r>
          </a:p>
          <a:p>
            <a:pPr marL="447675" indent="-180975">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Funcionarios</a:t>
            </a:r>
          </a:p>
          <a:p>
            <a:pPr marL="447675" indent="-180975">
              <a:spcBef>
                <a:spcPts val="600"/>
              </a:spcBef>
              <a:buClr>
                <a:srgbClr val="A5C249"/>
              </a:buClr>
              <a:buFont typeface="Wingdings" panose="05000000000000000000" pitchFamily="2" charset="2"/>
              <a:buChar char="ü"/>
              <a:defRPr/>
            </a:pPr>
            <a:r>
              <a:rPr lang="es-MX" sz="1400" dirty="0">
                <a:solidFill>
                  <a:schemeClr val="bg1">
                    <a:lumMod val="25000"/>
                  </a:schemeClr>
                </a:solidFill>
                <a:latin typeface="Montserrat" pitchFamily="2" charset="0"/>
              </a:rPr>
              <a:t>Temporales y estudiantes en práctica</a:t>
            </a:r>
          </a:p>
          <a:p>
            <a:pPr marL="447675" indent="-180975">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Proveedores y contratistas </a:t>
            </a:r>
          </a:p>
          <a:p>
            <a:pPr marL="447675" indent="-180975">
              <a:spcBef>
                <a:spcPts val="600"/>
              </a:spcBef>
              <a:buClr>
                <a:srgbClr val="A5C249"/>
              </a:buClr>
              <a:buFont typeface="Wingdings" panose="05000000000000000000" pitchFamily="2" charset="2"/>
              <a:buChar char="ü"/>
              <a:defRPr/>
            </a:pPr>
            <a:r>
              <a:rPr lang="es-CO" sz="1400" dirty="0">
                <a:solidFill>
                  <a:schemeClr val="bg1">
                    <a:lumMod val="25000"/>
                  </a:schemeClr>
                </a:solidFill>
                <a:latin typeface="Montserrat" pitchFamily="2" charset="0"/>
              </a:rPr>
              <a:t>Ciudadanía </a:t>
            </a:r>
          </a:p>
          <a:p>
            <a:pPr marL="447675" marR="0" lvl="0" indent="-180975" fontAlgn="auto">
              <a:spcBef>
                <a:spcPts val="600"/>
              </a:spcBef>
              <a:spcAft>
                <a:spcPts val="0"/>
              </a:spcAft>
              <a:buClr>
                <a:srgbClr val="A5C249"/>
              </a:buClr>
              <a:buSzTx/>
              <a:buFont typeface="Wingdings" panose="05000000000000000000" pitchFamily="2" charset="2"/>
              <a:buChar char="ü"/>
              <a:tabLst/>
              <a:defRPr/>
            </a:pPr>
            <a:r>
              <a:rPr lang="es-CO" sz="1400" dirty="0">
                <a:solidFill>
                  <a:schemeClr val="bg1">
                    <a:lumMod val="25000"/>
                  </a:schemeClr>
                </a:solidFill>
                <a:latin typeface="Montserrat" pitchFamily="2" charset="0"/>
              </a:rPr>
              <a:t>Vecinos</a:t>
            </a:r>
          </a:p>
          <a:p>
            <a:pPr marL="447675" marR="0" lvl="0" indent="-180975" fontAlgn="auto">
              <a:spcBef>
                <a:spcPts val="600"/>
              </a:spcBef>
              <a:spcAft>
                <a:spcPts val="0"/>
              </a:spcAft>
              <a:buClr>
                <a:srgbClr val="A5C249"/>
              </a:buClr>
              <a:buSzTx/>
              <a:buFont typeface="Wingdings" panose="05000000000000000000" pitchFamily="2" charset="2"/>
              <a:buChar char="ü"/>
              <a:tabLst/>
              <a:defRPr/>
            </a:pPr>
            <a:r>
              <a:rPr lang="es-MX" sz="1400" dirty="0">
                <a:solidFill>
                  <a:schemeClr val="bg1">
                    <a:lumMod val="25000"/>
                  </a:schemeClr>
                </a:solidFill>
                <a:latin typeface="Montserrat" pitchFamily="2" charset="0"/>
              </a:rPr>
              <a:t>Grupo de Respuesta a Emergencias Cibernéticas de Colombia (COLCERT) / CSIRT sectorial</a:t>
            </a:r>
          </a:p>
          <a:p>
            <a:pPr marL="447675" marR="0" lvl="0" indent="-180975" fontAlgn="auto">
              <a:spcBef>
                <a:spcPts val="600"/>
              </a:spcBef>
              <a:spcAft>
                <a:spcPts val="0"/>
              </a:spcAft>
              <a:buClr>
                <a:srgbClr val="A5C249"/>
              </a:buClr>
              <a:buSzTx/>
              <a:buFont typeface="Wingdings" panose="05000000000000000000" pitchFamily="2" charset="2"/>
              <a:buChar char="ü"/>
              <a:tabLst/>
              <a:defRPr/>
            </a:pPr>
            <a:r>
              <a:rPr lang="es-MX" sz="1400" dirty="0">
                <a:solidFill>
                  <a:schemeClr val="bg1">
                    <a:lumMod val="25000"/>
                  </a:schemeClr>
                </a:solidFill>
                <a:latin typeface="Montserrat" pitchFamily="2" charset="0"/>
              </a:rPr>
              <a:t>Entidades Promotoras de Salud (EPS)</a:t>
            </a:r>
          </a:p>
          <a:p>
            <a:pPr marL="447675" marR="0" lvl="0" indent="-180975" fontAlgn="auto">
              <a:spcBef>
                <a:spcPts val="600"/>
              </a:spcBef>
              <a:spcAft>
                <a:spcPts val="0"/>
              </a:spcAft>
              <a:buClr>
                <a:srgbClr val="A5C249"/>
              </a:buClr>
              <a:buSzTx/>
              <a:buFont typeface="Wingdings" panose="05000000000000000000" pitchFamily="2" charset="2"/>
              <a:buChar char="ü"/>
              <a:tabLst/>
              <a:defRPr/>
            </a:pPr>
            <a:r>
              <a:rPr lang="es-MX" sz="1400" dirty="0">
                <a:solidFill>
                  <a:schemeClr val="bg1">
                    <a:lumMod val="25000"/>
                  </a:schemeClr>
                </a:solidFill>
                <a:latin typeface="Montserrat" pitchFamily="2" charset="0"/>
              </a:rPr>
              <a:t>Administradora de Riesgos Laborales (ARL)</a:t>
            </a:r>
            <a:endParaRPr kumimoji="0" lang="es-CO" sz="1400" b="0" i="0" u="none" strike="noStrike" kern="1200" cap="none" spc="0" normalizeH="0" baseline="0" noProof="0" dirty="0">
              <a:ln>
                <a:noFill/>
              </a:ln>
              <a:solidFill>
                <a:schemeClr val="bg1">
                  <a:lumMod val="25000"/>
                </a:schemeClr>
              </a:solidFill>
              <a:effectLst/>
              <a:uLnTx/>
              <a:uFillTx/>
              <a:latin typeface="Montserrat" pitchFamily="2" charset="0"/>
            </a:endParaRPr>
          </a:p>
        </p:txBody>
      </p:sp>
      <p:pic>
        <p:nvPicPr>
          <p:cNvPr id="7" name="Imagen 6" descr="Icono&#10;&#10;Descripción generada automáticamente">
            <a:extLst>
              <a:ext uri="{FF2B5EF4-FFF2-40B4-BE49-F238E27FC236}">
                <a16:creationId xmlns:a16="http://schemas.microsoft.com/office/drawing/2014/main" id="{C92DE8FB-EB48-5EF7-2FA6-54E0AED47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907" y="2268368"/>
            <a:ext cx="2171700" cy="2171700"/>
          </a:xfrm>
          <a:prstGeom prst="rect">
            <a:avLst/>
          </a:prstGeom>
        </p:spPr>
      </p:pic>
      <p:sp>
        <p:nvSpPr>
          <p:cNvPr id="8" name="Título 1">
            <a:extLst>
              <a:ext uri="{FF2B5EF4-FFF2-40B4-BE49-F238E27FC236}">
                <a16:creationId xmlns:a16="http://schemas.microsoft.com/office/drawing/2014/main" id="{9E9D23F1-64E4-2A7A-ACBB-FD7C9F089513}"/>
              </a:ext>
            </a:extLst>
          </p:cNvPr>
          <p:cNvSpPr txBox="1">
            <a:spLocks/>
          </p:cNvSpPr>
          <p:nvPr/>
        </p:nvSpPr>
        <p:spPr>
          <a:xfrm>
            <a:off x="687171" y="264453"/>
            <a:ext cx="8851436" cy="571610"/>
          </a:xfrm>
          <a:prstGeom prst="rect">
            <a:avLst/>
          </a:prstGeo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3000" dirty="0">
                <a:solidFill>
                  <a:schemeClr val="bg2">
                    <a:lumMod val="90000"/>
                  </a:schemeClr>
                </a:solidFill>
              </a:rPr>
              <a:t>7. Sistemas de Gestión Integrado (SGI)</a:t>
            </a:r>
            <a:endParaRPr lang="es-CO" sz="3000" dirty="0">
              <a:solidFill>
                <a:schemeClr val="bg2">
                  <a:lumMod val="90000"/>
                </a:schemeClr>
              </a:solidFill>
            </a:endParaRPr>
          </a:p>
        </p:txBody>
      </p:sp>
      <p:sp>
        <p:nvSpPr>
          <p:cNvPr id="9" name="CuadroTexto 8">
            <a:extLst>
              <a:ext uri="{FF2B5EF4-FFF2-40B4-BE49-F238E27FC236}">
                <a16:creationId xmlns:a16="http://schemas.microsoft.com/office/drawing/2014/main" id="{E43FF9DB-8387-02C9-4D6F-05126D91E0AA}"/>
              </a:ext>
            </a:extLst>
          </p:cNvPr>
          <p:cNvSpPr txBox="1"/>
          <p:nvPr/>
        </p:nvSpPr>
        <p:spPr>
          <a:xfrm>
            <a:off x="687171" y="940680"/>
            <a:ext cx="3667125" cy="461665"/>
          </a:xfrm>
          <a:prstGeom prst="rect">
            <a:avLst/>
          </a:prstGeom>
          <a:noFill/>
        </p:spPr>
        <p:txBody>
          <a:bodyPr wrap="square" rtlCol="0">
            <a:spAutoFit/>
          </a:bodyPr>
          <a:lstStyle/>
          <a:p>
            <a:r>
              <a:rPr lang="es-CO" sz="2400" b="1" dirty="0">
                <a:solidFill>
                  <a:srgbClr val="A5C249"/>
                </a:solidFill>
                <a:latin typeface="+mj-lt"/>
              </a:rPr>
              <a:t>Partes interesadas</a:t>
            </a:r>
          </a:p>
        </p:txBody>
      </p:sp>
    </p:spTree>
    <p:extLst>
      <p:ext uri="{BB962C8B-B14F-4D97-AF65-F5344CB8AC3E}">
        <p14:creationId xmlns:p14="http://schemas.microsoft.com/office/powerpoint/2010/main" val="1403965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56CB4-10E7-7B76-9C92-2DDE0FA2F78A}"/>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F4D0DB4C-C4AB-47F5-9CBE-820B220B62A2}"/>
              </a:ext>
            </a:extLst>
          </p:cNvPr>
          <p:cNvSpPr>
            <a:spLocks noGrp="1"/>
          </p:cNvSpPr>
          <p:nvPr>
            <p:ph type="title"/>
          </p:nvPr>
        </p:nvSpPr>
        <p:spPr>
          <a:xfrm>
            <a:off x="4775199" y="1191840"/>
            <a:ext cx="7147859" cy="1284225"/>
          </a:xfrm>
        </p:spPr>
        <p:txBody>
          <a:bodyPr>
            <a:normAutofit/>
          </a:bodyPr>
          <a:lstStyle/>
          <a:p>
            <a:r>
              <a:rPr lang="es-CO" sz="3600"/>
              <a:t>8. </a:t>
            </a:r>
            <a:r>
              <a:rPr lang="es-CO"/>
              <a:t>Caracterización definida </a:t>
            </a:r>
            <a:endParaRPr lang="es-CO" sz="3600"/>
          </a:p>
        </p:txBody>
      </p:sp>
      <p:pic>
        <p:nvPicPr>
          <p:cNvPr id="7" name="Marcador de posición de imagen 6" descr="Dibujo animado de un personaje animado&#10;&#10;El contenido generado por IA puede ser incorrecto.">
            <a:extLst>
              <a:ext uri="{FF2B5EF4-FFF2-40B4-BE49-F238E27FC236}">
                <a16:creationId xmlns:a16="http://schemas.microsoft.com/office/drawing/2014/main" id="{0EBD3A81-0B68-43BC-331D-6EBDF1BF13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50" b="16650"/>
          <a:stretch>
            <a:fillRect/>
          </a:stretch>
        </p:blipFill>
        <p:spPr/>
      </p:pic>
      <p:sp>
        <p:nvSpPr>
          <p:cNvPr id="9" name="Marcador de texto 8">
            <a:extLst>
              <a:ext uri="{FF2B5EF4-FFF2-40B4-BE49-F238E27FC236}">
                <a16:creationId xmlns:a16="http://schemas.microsoft.com/office/drawing/2014/main" id="{ECC057C1-8989-76D3-A4AC-55052D93DA02}"/>
              </a:ext>
            </a:extLst>
          </p:cNvPr>
          <p:cNvSpPr>
            <a:spLocks noGrp="1"/>
          </p:cNvSpPr>
          <p:nvPr>
            <p:ph type="body" idx="1"/>
          </p:nvPr>
        </p:nvSpPr>
        <p:spPr/>
        <p:txBody>
          <a:bodyPr/>
          <a:lstStyle/>
          <a:p>
            <a:r>
              <a:rPr lang="es-MX" dirty="0"/>
              <a:t>Después de identificar las PQRSDA y los trámites que ofrece la entidad, así como la población que los consulta o utiliza, se definieron los grupos de valor a los que Fogafín llega mediante diferentes estrategias de comunicación.</a:t>
            </a:r>
            <a:endParaRPr lang="es-CO" dirty="0"/>
          </a:p>
        </p:txBody>
      </p:sp>
    </p:spTree>
    <p:extLst>
      <p:ext uri="{BB962C8B-B14F-4D97-AF65-F5344CB8AC3E}">
        <p14:creationId xmlns:p14="http://schemas.microsoft.com/office/powerpoint/2010/main" val="1615369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F9600-5BA2-2187-9101-F4F9AADD3895}"/>
            </a:ext>
          </a:extLst>
        </p:cNvPr>
        <p:cNvGrpSpPr/>
        <p:nvPr/>
      </p:nvGrpSpPr>
      <p:grpSpPr>
        <a:xfrm>
          <a:off x="0" y="0"/>
          <a:ext cx="0" cy="0"/>
          <a:chOff x="0" y="0"/>
          <a:chExt cx="0" cy="0"/>
        </a:xfrm>
      </p:grpSpPr>
      <p:sp>
        <p:nvSpPr>
          <p:cNvPr id="8" name="Título 1">
            <a:extLst>
              <a:ext uri="{FF2B5EF4-FFF2-40B4-BE49-F238E27FC236}">
                <a16:creationId xmlns:a16="http://schemas.microsoft.com/office/drawing/2014/main" id="{7748E606-EFCB-98D0-81C8-5A7FE045C2A9}"/>
              </a:ext>
            </a:extLst>
          </p:cNvPr>
          <p:cNvSpPr txBox="1">
            <a:spLocks/>
          </p:cNvSpPr>
          <p:nvPr/>
        </p:nvSpPr>
        <p:spPr>
          <a:xfrm>
            <a:off x="687171" y="264453"/>
            <a:ext cx="8851436" cy="571610"/>
          </a:xfrm>
          <a:prstGeom prst="rect">
            <a:avLst/>
          </a:prstGeo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3000">
                <a:solidFill>
                  <a:schemeClr val="bg2">
                    <a:lumMod val="90000"/>
                  </a:schemeClr>
                </a:solidFill>
              </a:rPr>
              <a:t>8. Caracterización </a:t>
            </a:r>
          </a:p>
        </p:txBody>
      </p:sp>
      <p:graphicFrame>
        <p:nvGraphicFramePr>
          <p:cNvPr id="10" name="Marcador de contenido 3">
            <a:extLst>
              <a:ext uri="{FF2B5EF4-FFF2-40B4-BE49-F238E27FC236}">
                <a16:creationId xmlns:a16="http://schemas.microsoft.com/office/drawing/2014/main" id="{E017E6D3-880E-A8F4-6773-36953A846786}"/>
              </a:ext>
            </a:extLst>
          </p:cNvPr>
          <p:cNvGraphicFramePr>
            <a:graphicFrameLocks/>
          </p:cNvGraphicFramePr>
          <p:nvPr>
            <p:extLst>
              <p:ext uri="{D42A27DB-BD31-4B8C-83A1-F6EECF244321}">
                <p14:modId xmlns:p14="http://schemas.microsoft.com/office/powerpoint/2010/main" val="3378555404"/>
              </p:ext>
            </p:extLst>
          </p:nvPr>
        </p:nvGraphicFramePr>
        <p:xfrm>
          <a:off x="2257734" y="1357032"/>
          <a:ext cx="7997889" cy="38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descr="Icono&#10;&#10;Descripción generada automáticamente">
            <a:extLst>
              <a:ext uri="{FF2B5EF4-FFF2-40B4-BE49-F238E27FC236}">
                <a16:creationId xmlns:a16="http://schemas.microsoft.com/office/drawing/2014/main" id="{B5680535-1C27-B83D-0090-35BCEE2F28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7376" y="3038584"/>
            <a:ext cx="491061" cy="491061"/>
          </a:xfrm>
          <a:prstGeom prst="rect">
            <a:avLst/>
          </a:prstGeom>
        </p:spPr>
      </p:pic>
      <p:pic>
        <p:nvPicPr>
          <p:cNvPr id="14" name="Imagen 13" descr="Icono&#10;&#10;Descripción generada automáticamente">
            <a:extLst>
              <a:ext uri="{FF2B5EF4-FFF2-40B4-BE49-F238E27FC236}">
                <a16:creationId xmlns:a16="http://schemas.microsoft.com/office/drawing/2014/main" id="{CA354CCB-BA11-8F83-E09C-3E5189F20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4205" y="3740298"/>
            <a:ext cx="541136" cy="541136"/>
          </a:xfrm>
          <a:prstGeom prst="rect">
            <a:avLst/>
          </a:prstGeom>
        </p:spPr>
      </p:pic>
      <p:pic>
        <p:nvPicPr>
          <p:cNvPr id="15" name="Imagen 14" descr="Icono&#10;&#10;Descripción generada automáticamente">
            <a:extLst>
              <a:ext uri="{FF2B5EF4-FFF2-40B4-BE49-F238E27FC236}">
                <a16:creationId xmlns:a16="http://schemas.microsoft.com/office/drawing/2014/main" id="{0D4C2DA9-A19C-E966-5BCE-205D24B1A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0544" y="4481443"/>
            <a:ext cx="496832" cy="496832"/>
          </a:xfrm>
          <a:prstGeom prst="rect">
            <a:avLst/>
          </a:prstGeom>
        </p:spPr>
      </p:pic>
      <p:pic>
        <p:nvPicPr>
          <p:cNvPr id="17" name="Imagen 16" descr="Una caricatura de una persona&#10;&#10;El contenido generado por IA puede ser incorrecto.">
            <a:extLst>
              <a:ext uri="{FF2B5EF4-FFF2-40B4-BE49-F238E27FC236}">
                <a16:creationId xmlns:a16="http://schemas.microsoft.com/office/drawing/2014/main" id="{56EEFD27-C65F-6014-9863-A2D2341F7F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0723" y="1581581"/>
            <a:ext cx="540000" cy="540000"/>
          </a:xfrm>
          <a:prstGeom prst="rect">
            <a:avLst/>
          </a:prstGeom>
        </p:spPr>
      </p:pic>
      <p:pic>
        <p:nvPicPr>
          <p:cNvPr id="19" name="Imagen 18" descr="Icono&#10;&#10;El contenido generado por IA puede ser incorrecto.">
            <a:extLst>
              <a:ext uri="{FF2B5EF4-FFF2-40B4-BE49-F238E27FC236}">
                <a16:creationId xmlns:a16="http://schemas.microsoft.com/office/drawing/2014/main" id="{F28F30EA-5F9D-E81B-2135-2D97755330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13170" y="2294695"/>
            <a:ext cx="540000" cy="540000"/>
          </a:xfrm>
          <a:prstGeom prst="rect">
            <a:avLst/>
          </a:prstGeom>
        </p:spPr>
      </p:pic>
    </p:spTree>
    <p:extLst>
      <p:ext uri="{BB962C8B-B14F-4D97-AF65-F5344CB8AC3E}">
        <p14:creationId xmlns:p14="http://schemas.microsoft.com/office/powerpoint/2010/main" val="2364583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40D0-F5DD-D323-5003-6D3451DAC41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26F2C686-8BDE-3823-E0C4-01283E52BAEE}"/>
              </a:ext>
            </a:extLst>
          </p:cNvPr>
          <p:cNvSpPr>
            <a:spLocks noGrp="1"/>
          </p:cNvSpPr>
          <p:nvPr>
            <p:ph type="title"/>
          </p:nvPr>
        </p:nvSpPr>
        <p:spPr>
          <a:xfrm>
            <a:off x="835355" y="1833207"/>
            <a:ext cx="4821374" cy="1284225"/>
          </a:xfrm>
        </p:spPr>
        <p:txBody>
          <a:bodyPr>
            <a:noAutofit/>
          </a:bodyPr>
          <a:lstStyle/>
          <a:p>
            <a:pPr algn="ctr"/>
            <a:r>
              <a:rPr lang="es-CO" sz="4000"/>
              <a:t>Caracterización </a:t>
            </a:r>
            <a:br>
              <a:rPr lang="es-CO" sz="4000"/>
            </a:br>
            <a:r>
              <a:rPr lang="es-CO" sz="4000"/>
              <a:t>de usuarios</a:t>
            </a:r>
          </a:p>
        </p:txBody>
      </p:sp>
      <p:sp>
        <p:nvSpPr>
          <p:cNvPr id="4" name="Marcador de texto 3">
            <a:extLst>
              <a:ext uri="{FF2B5EF4-FFF2-40B4-BE49-F238E27FC236}">
                <a16:creationId xmlns:a16="http://schemas.microsoft.com/office/drawing/2014/main" id="{9B347C99-974F-1973-3A6B-0A30625D2075}"/>
              </a:ext>
            </a:extLst>
          </p:cNvPr>
          <p:cNvSpPr>
            <a:spLocks noGrp="1"/>
          </p:cNvSpPr>
          <p:nvPr>
            <p:ph type="body" idx="1"/>
          </p:nvPr>
        </p:nvSpPr>
        <p:spPr>
          <a:xfrm>
            <a:off x="948480" y="5961530"/>
            <a:ext cx="4214588" cy="391153"/>
          </a:xfrm>
        </p:spPr>
        <p:txBody>
          <a:bodyPr/>
          <a:lstStyle/>
          <a:p>
            <a:pPr algn="r"/>
            <a:r>
              <a:rPr lang="es-CO"/>
              <a:t>Junio de 2025</a:t>
            </a:r>
          </a:p>
        </p:txBody>
      </p:sp>
      <p:pic>
        <p:nvPicPr>
          <p:cNvPr id="13" name="Marcador de posición de imagen 12" descr="Imagen que contiene persona, ropa, edificio, mujer&#10;&#10;El contenido generado por IA puede ser incorrecto.">
            <a:extLst>
              <a:ext uri="{FF2B5EF4-FFF2-40B4-BE49-F238E27FC236}">
                <a16:creationId xmlns:a16="http://schemas.microsoft.com/office/drawing/2014/main" id="{E58C6093-9205-078C-000B-256B115415A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4" r="16674"/>
          <a:stretch>
            <a:fillRect/>
          </a:stretch>
        </p:blipFill>
        <p:spPr/>
      </p:pic>
    </p:spTree>
    <p:extLst>
      <p:ext uri="{BB962C8B-B14F-4D97-AF65-F5344CB8AC3E}">
        <p14:creationId xmlns:p14="http://schemas.microsoft.com/office/powerpoint/2010/main" val="137224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4B1F2-B126-4BC2-8243-5542272112E7}"/>
              </a:ext>
            </a:extLst>
          </p:cNvPr>
          <p:cNvSpPr>
            <a:spLocks noGrp="1"/>
          </p:cNvSpPr>
          <p:nvPr>
            <p:ph type="title"/>
          </p:nvPr>
        </p:nvSpPr>
        <p:spPr/>
        <p:txBody>
          <a:bodyPr/>
          <a:lstStyle/>
          <a:p>
            <a:r>
              <a:rPr lang="es-CO"/>
              <a:t>1. Contexto</a:t>
            </a:r>
          </a:p>
        </p:txBody>
      </p:sp>
      <p:sp>
        <p:nvSpPr>
          <p:cNvPr id="3" name="Marcador de texto 2">
            <a:extLst>
              <a:ext uri="{FF2B5EF4-FFF2-40B4-BE49-F238E27FC236}">
                <a16:creationId xmlns:a16="http://schemas.microsoft.com/office/drawing/2014/main" id="{FE6DA072-FC9F-4B96-B257-005125618985}"/>
              </a:ext>
            </a:extLst>
          </p:cNvPr>
          <p:cNvSpPr>
            <a:spLocks noGrp="1"/>
          </p:cNvSpPr>
          <p:nvPr>
            <p:ph type="body" idx="1"/>
          </p:nvPr>
        </p:nvSpPr>
        <p:spPr/>
        <p:txBody>
          <a:bodyPr>
            <a:noAutofit/>
          </a:bodyPr>
          <a:lstStyle/>
          <a:p>
            <a:pPr algn="just"/>
            <a:r>
              <a:rPr lang="es-MX" sz="2000"/>
              <a:t>Caracterizar los usuarios de la entidad además de ser un requisito normativo, es una estrategia esencial para mejorar la gestión pública y responder de manera más precisa a las expectativas de las ciudadanías.</a:t>
            </a:r>
          </a:p>
          <a:p>
            <a:pPr algn="just"/>
            <a:endParaRPr lang="es-CO" sz="2000"/>
          </a:p>
        </p:txBody>
      </p:sp>
      <p:pic>
        <p:nvPicPr>
          <p:cNvPr id="6" name="Marcador de posición de imagen 5">
            <a:extLst>
              <a:ext uri="{FF2B5EF4-FFF2-40B4-BE49-F238E27FC236}">
                <a16:creationId xmlns:a16="http://schemas.microsoft.com/office/drawing/2014/main" id="{62D24E5E-5456-1852-A8DE-F102BE1DD9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7" r="16677"/>
          <a:stretch/>
        </p:blipFill>
        <p:spPr/>
      </p:pic>
      <p:sp>
        <p:nvSpPr>
          <p:cNvPr id="4" name="Elipse 3">
            <a:extLst>
              <a:ext uri="{FF2B5EF4-FFF2-40B4-BE49-F238E27FC236}">
                <a16:creationId xmlns:a16="http://schemas.microsoft.com/office/drawing/2014/main" id="{C428F2CD-68CC-5489-9598-B8C36E8E0234}"/>
              </a:ext>
            </a:extLst>
          </p:cNvPr>
          <p:cNvSpPr/>
          <p:nvPr/>
        </p:nvSpPr>
        <p:spPr>
          <a:xfrm>
            <a:off x="291031" y="221200"/>
            <a:ext cx="970640" cy="970640"/>
          </a:xfrm>
          <a:prstGeom prst="ellipse">
            <a:avLst/>
          </a:prstGeom>
          <a:solidFill>
            <a:srgbClr val="035A93"/>
          </a:solid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Freeform 145">
            <a:extLst>
              <a:ext uri="{FF2B5EF4-FFF2-40B4-BE49-F238E27FC236}">
                <a16:creationId xmlns:a16="http://schemas.microsoft.com/office/drawing/2014/main" id="{97D95854-38CC-0912-AD66-5F7F4359A076}"/>
              </a:ext>
            </a:extLst>
          </p:cNvPr>
          <p:cNvSpPr>
            <a:spLocks noEditPoints="1"/>
          </p:cNvSpPr>
          <p:nvPr/>
        </p:nvSpPr>
        <p:spPr bwMode="auto">
          <a:xfrm>
            <a:off x="511238" y="524824"/>
            <a:ext cx="530225" cy="363391"/>
          </a:xfrm>
          <a:custGeom>
            <a:avLst/>
            <a:gdLst>
              <a:gd name="T0" fmla="*/ 15368 w 16128"/>
              <a:gd name="T1" fmla="*/ 2511 h 13104"/>
              <a:gd name="T2" fmla="*/ 13501 w 16128"/>
              <a:gd name="T3" fmla="*/ 2365 h 13104"/>
              <a:gd name="T4" fmla="*/ 10916 w 16128"/>
              <a:gd name="T5" fmla="*/ 2364 h 13104"/>
              <a:gd name="T6" fmla="*/ 8094 w 16128"/>
              <a:gd name="T7" fmla="*/ 2495 h 13104"/>
              <a:gd name="T8" fmla="*/ 5521 w 16128"/>
              <a:gd name="T9" fmla="*/ 2746 h 13104"/>
              <a:gd name="T10" fmla="*/ 3678 w 16128"/>
              <a:gd name="T11" fmla="*/ 3103 h 13104"/>
              <a:gd name="T12" fmla="*/ 2928 w 16128"/>
              <a:gd name="T13" fmla="*/ 3628 h 13104"/>
              <a:gd name="T14" fmla="*/ 2474 w 16128"/>
              <a:gd name="T15" fmla="*/ 4890 h 13104"/>
              <a:gd name="T16" fmla="*/ 2087 w 16128"/>
              <a:gd name="T17" fmla="*/ 6728 h 13104"/>
              <a:gd name="T18" fmla="*/ 1790 w 16128"/>
              <a:gd name="T19" fmla="*/ 8796 h 13104"/>
              <a:gd name="T20" fmla="*/ 1606 w 16128"/>
              <a:gd name="T21" fmla="*/ 10745 h 13104"/>
              <a:gd name="T22" fmla="*/ 1554 w 16128"/>
              <a:gd name="T23" fmla="*/ 12228 h 13104"/>
              <a:gd name="T24" fmla="*/ 1658 w 16128"/>
              <a:gd name="T25" fmla="*/ 12898 h 13104"/>
              <a:gd name="T26" fmla="*/ 2630 w 16128"/>
              <a:gd name="T27" fmla="*/ 13021 h 13104"/>
              <a:gd name="T28" fmla="*/ 4807 w 16128"/>
              <a:gd name="T29" fmla="*/ 13091 h 13104"/>
              <a:gd name="T30" fmla="*/ 7641 w 16128"/>
              <a:gd name="T31" fmla="*/ 13100 h 13104"/>
              <a:gd name="T32" fmla="*/ 10584 w 16128"/>
              <a:gd name="T33" fmla="*/ 13042 h 13104"/>
              <a:gd name="T34" fmla="*/ 13089 w 16128"/>
              <a:gd name="T35" fmla="*/ 12909 h 13104"/>
              <a:gd name="T36" fmla="*/ 14609 w 16128"/>
              <a:gd name="T37" fmla="*/ 12695 h 13104"/>
              <a:gd name="T38" fmla="*/ 14952 w 16128"/>
              <a:gd name="T39" fmla="*/ 12216 h 13104"/>
              <a:gd name="T40" fmla="*/ 15243 w 16128"/>
              <a:gd name="T41" fmla="*/ 10892 h 13104"/>
              <a:gd name="T42" fmla="*/ 15568 w 16128"/>
              <a:gd name="T43" fmla="*/ 8987 h 13104"/>
              <a:gd name="T44" fmla="*/ 15863 w 16128"/>
              <a:gd name="T45" fmla="*/ 6860 h 13104"/>
              <a:gd name="T46" fmla="*/ 16069 w 16128"/>
              <a:gd name="T47" fmla="*/ 4864 h 13104"/>
              <a:gd name="T48" fmla="*/ 16124 w 16128"/>
              <a:gd name="T49" fmla="*/ 3357 h 13104"/>
              <a:gd name="T50" fmla="*/ 9178 w 16128"/>
              <a:gd name="T51" fmla="*/ 1868 h 13104"/>
              <a:gd name="T52" fmla="*/ 9029 w 16128"/>
              <a:gd name="T53" fmla="*/ 1530 h 13104"/>
              <a:gd name="T54" fmla="*/ 8862 w 16128"/>
              <a:gd name="T55" fmla="*/ 1198 h 13104"/>
              <a:gd name="T56" fmla="*/ 8682 w 16128"/>
              <a:gd name="T57" fmla="*/ 885 h 13104"/>
              <a:gd name="T58" fmla="*/ 8487 w 16128"/>
              <a:gd name="T59" fmla="*/ 606 h 13104"/>
              <a:gd name="T60" fmla="*/ 8280 w 16128"/>
              <a:gd name="T61" fmla="*/ 375 h 13104"/>
              <a:gd name="T62" fmla="*/ 8062 w 16128"/>
              <a:gd name="T63" fmla="*/ 204 h 13104"/>
              <a:gd name="T64" fmla="*/ 7571 w 16128"/>
              <a:gd name="T65" fmla="*/ 58 h 13104"/>
              <a:gd name="T66" fmla="*/ 6449 w 16128"/>
              <a:gd name="T67" fmla="*/ 0 h 13104"/>
              <a:gd name="T68" fmla="*/ 4964 w 16128"/>
              <a:gd name="T69" fmla="*/ 61 h 13104"/>
              <a:gd name="T70" fmla="*/ 3354 w 16128"/>
              <a:gd name="T71" fmla="*/ 218 h 13104"/>
              <a:gd name="T72" fmla="*/ 1854 w 16128"/>
              <a:gd name="T73" fmla="*/ 453 h 13104"/>
              <a:gd name="T74" fmla="*/ 702 w 16128"/>
              <a:gd name="T75" fmla="*/ 744 h 13104"/>
              <a:gd name="T76" fmla="*/ 137 w 16128"/>
              <a:gd name="T77" fmla="*/ 1078 h 13104"/>
              <a:gd name="T78" fmla="*/ 3 w 16128"/>
              <a:gd name="T79" fmla="*/ 1923 h 13104"/>
              <a:gd name="T80" fmla="*/ 55 w 16128"/>
              <a:gd name="T81" fmla="*/ 3385 h 13104"/>
              <a:gd name="T82" fmla="*/ 238 w 16128"/>
              <a:gd name="T83" fmla="*/ 5216 h 13104"/>
              <a:gd name="T84" fmla="*/ 495 w 16128"/>
              <a:gd name="T85" fmla="*/ 7169 h 13104"/>
              <a:gd name="T86" fmla="*/ 770 w 16128"/>
              <a:gd name="T87" fmla="*/ 8995 h 13104"/>
              <a:gd name="T88" fmla="*/ 1058 w 16128"/>
              <a:gd name="T89" fmla="*/ 10426 h 13104"/>
              <a:gd name="T90" fmla="*/ 1169 w 16128"/>
              <a:gd name="T91" fmla="*/ 9062 h 13104"/>
              <a:gd name="T92" fmla="*/ 1345 w 16128"/>
              <a:gd name="T93" fmla="*/ 7562 h 13104"/>
              <a:gd name="T94" fmla="*/ 1576 w 16128"/>
              <a:gd name="T95" fmla="*/ 6062 h 13104"/>
              <a:gd name="T96" fmla="*/ 1854 w 16128"/>
              <a:gd name="T97" fmla="*/ 4696 h 13104"/>
              <a:gd name="T98" fmla="*/ 2171 w 16128"/>
              <a:gd name="T99" fmla="*/ 3599 h 13104"/>
              <a:gd name="T100" fmla="*/ 2519 w 16128"/>
              <a:gd name="T101" fmla="*/ 2906 h 13104"/>
              <a:gd name="T102" fmla="*/ 2903 w 16128"/>
              <a:gd name="T103" fmla="*/ 2653 h 13104"/>
              <a:gd name="T104" fmla="*/ 3579 w 16128"/>
              <a:gd name="T105" fmla="*/ 2454 h 13104"/>
              <a:gd name="T106" fmla="*/ 4520 w 16128"/>
              <a:gd name="T107" fmla="*/ 2279 h 13104"/>
              <a:gd name="T108" fmla="*/ 5665 w 16128"/>
              <a:gd name="T109" fmla="*/ 2128 h 13104"/>
              <a:gd name="T110" fmla="*/ 6955 w 16128"/>
              <a:gd name="T111" fmla="*/ 2005 h 13104"/>
              <a:gd name="T112" fmla="*/ 8333 w 16128"/>
              <a:gd name="T113" fmla="*/ 1910 h 13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28" h="13104">
                <a:moveTo>
                  <a:pt x="16018" y="2741"/>
                </a:moveTo>
                <a:lnTo>
                  <a:pt x="15942" y="2674"/>
                </a:lnTo>
                <a:lnTo>
                  <a:pt x="15805" y="2613"/>
                </a:lnTo>
                <a:lnTo>
                  <a:pt x="15612" y="2559"/>
                </a:lnTo>
                <a:lnTo>
                  <a:pt x="15368" y="2511"/>
                </a:lnTo>
                <a:lnTo>
                  <a:pt x="15076" y="2469"/>
                </a:lnTo>
                <a:lnTo>
                  <a:pt x="14739" y="2433"/>
                </a:lnTo>
                <a:lnTo>
                  <a:pt x="14361" y="2405"/>
                </a:lnTo>
                <a:lnTo>
                  <a:pt x="13948" y="2382"/>
                </a:lnTo>
                <a:lnTo>
                  <a:pt x="13501" y="2365"/>
                </a:lnTo>
                <a:lnTo>
                  <a:pt x="13026" y="2353"/>
                </a:lnTo>
                <a:lnTo>
                  <a:pt x="12526" y="2347"/>
                </a:lnTo>
                <a:lnTo>
                  <a:pt x="12005" y="2347"/>
                </a:lnTo>
                <a:lnTo>
                  <a:pt x="11467" y="2353"/>
                </a:lnTo>
                <a:lnTo>
                  <a:pt x="10916" y="2364"/>
                </a:lnTo>
                <a:lnTo>
                  <a:pt x="10355" y="2380"/>
                </a:lnTo>
                <a:lnTo>
                  <a:pt x="9789" y="2401"/>
                </a:lnTo>
                <a:lnTo>
                  <a:pt x="9220" y="2427"/>
                </a:lnTo>
                <a:lnTo>
                  <a:pt x="8655" y="2459"/>
                </a:lnTo>
                <a:lnTo>
                  <a:pt x="8094" y="2495"/>
                </a:lnTo>
                <a:lnTo>
                  <a:pt x="7545" y="2536"/>
                </a:lnTo>
                <a:lnTo>
                  <a:pt x="7009" y="2582"/>
                </a:lnTo>
                <a:lnTo>
                  <a:pt x="6490" y="2632"/>
                </a:lnTo>
                <a:lnTo>
                  <a:pt x="5993" y="2687"/>
                </a:lnTo>
                <a:lnTo>
                  <a:pt x="5521" y="2746"/>
                </a:lnTo>
                <a:lnTo>
                  <a:pt x="5078" y="2809"/>
                </a:lnTo>
                <a:lnTo>
                  <a:pt x="4669" y="2877"/>
                </a:lnTo>
                <a:lnTo>
                  <a:pt x="4297" y="2948"/>
                </a:lnTo>
                <a:lnTo>
                  <a:pt x="3965" y="3024"/>
                </a:lnTo>
                <a:lnTo>
                  <a:pt x="3678" y="3103"/>
                </a:lnTo>
                <a:lnTo>
                  <a:pt x="3440" y="3186"/>
                </a:lnTo>
                <a:lnTo>
                  <a:pt x="3255" y="3273"/>
                </a:lnTo>
                <a:lnTo>
                  <a:pt x="3125" y="3363"/>
                </a:lnTo>
                <a:lnTo>
                  <a:pt x="3026" y="3476"/>
                </a:lnTo>
                <a:lnTo>
                  <a:pt x="2928" y="3628"/>
                </a:lnTo>
                <a:lnTo>
                  <a:pt x="2832" y="3817"/>
                </a:lnTo>
                <a:lnTo>
                  <a:pt x="2740" y="4041"/>
                </a:lnTo>
                <a:lnTo>
                  <a:pt x="2648" y="4296"/>
                </a:lnTo>
                <a:lnTo>
                  <a:pt x="2559" y="4580"/>
                </a:lnTo>
                <a:lnTo>
                  <a:pt x="2474" y="4890"/>
                </a:lnTo>
                <a:lnTo>
                  <a:pt x="2390" y="5222"/>
                </a:lnTo>
                <a:lnTo>
                  <a:pt x="2309" y="5575"/>
                </a:lnTo>
                <a:lnTo>
                  <a:pt x="2232" y="5945"/>
                </a:lnTo>
                <a:lnTo>
                  <a:pt x="2157" y="6330"/>
                </a:lnTo>
                <a:lnTo>
                  <a:pt x="2087" y="6728"/>
                </a:lnTo>
                <a:lnTo>
                  <a:pt x="2020" y="7134"/>
                </a:lnTo>
                <a:lnTo>
                  <a:pt x="1957" y="7547"/>
                </a:lnTo>
                <a:lnTo>
                  <a:pt x="1897" y="7964"/>
                </a:lnTo>
                <a:lnTo>
                  <a:pt x="1842" y="8381"/>
                </a:lnTo>
                <a:lnTo>
                  <a:pt x="1790" y="8796"/>
                </a:lnTo>
                <a:lnTo>
                  <a:pt x="1744" y="9206"/>
                </a:lnTo>
                <a:lnTo>
                  <a:pt x="1703" y="9609"/>
                </a:lnTo>
                <a:lnTo>
                  <a:pt x="1665" y="10002"/>
                </a:lnTo>
                <a:lnTo>
                  <a:pt x="1633" y="10382"/>
                </a:lnTo>
                <a:lnTo>
                  <a:pt x="1606" y="10745"/>
                </a:lnTo>
                <a:lnTo>
                  <a:pt x="1585" y="11091"/>
                </a:lnTo>
                <a:lnTo>
                  <a:pt x="1568" y="11414"/>
                </a:lnTo>
                <a:lnTo>
                  <a:pt x="1558" y="11713"/>
                </a:lnTo>
                <a:lnTo>
                  <a:pt x="1553" y="11986"/>
                </a:lnTo>
                <a:lnTo>
                  <a:pt x="1554" y="12228"/>
                </a:lnTo>
                <a:lnTo>
                  <a:pt x="1562" y="12439"/>
                </a:lnTo>
                <a:lnTo>
                  <a:pt x="1577" y="12614"/>
                </a:lnTo>
                <a:lnTo>
                  <a:pt x="1597" y="12750"/>
                </a:lnTo>
                <a:lnTo>
                  <a:pt x="1624" y="12846"/>
                </a:lnTo>
                <a:lnTo>
                  <a:pt x="1658" y="12898"/>
                </a:lnTo>
                <a:lnTo>
                  <a:pt x="1730" y="12926"/>
                </a:lnTo>
                <a:lnTo>
                  <a:pt x="1868" y="12953"/>
                </a:lnTo>
                <a:lnTo>
                  <a:pt x="2066" y="12978"/>
                </a:lnTo>
                <a:lnTo>
                  <a:pt x="2322" y="13000"/>
                </a:lnTo>
                <a:lnTo>
                  <a:pt x="2630" y="13021"/>
                </a:lnTo>
                <a:lnTo>
                  <a:pt x="2987" y="13039"/>
                </a:lnTo>
                <a:lnTo>
                  <a:pt x="3387" y="13056"/>
                </a:lnTo>
                <a:lnTo>
                  <a:pt x="3826" y="13070"/>
                </a:lnTo>
                <a:lnTo>
                  <a:pt x="4302" y="13081"/>
                </a:lnTo>
                <a:lnTo>
                  <a:pt x="4807" y="13091"/>
                </a:lnTo>
                <a:lnTo>
                  <a:pt x="5338" y="13097"/>
                </a:lnTo>
                <a:lnTo>
                  <a:pt x="5893" y="13102"/>
                </a:lnTo>
                <a:lnTo>
                  <a:pt x="6463" y="13104"/>
                </a:lnTo>
                <a:lnTo>
                  <a:pt x="7048" y="13103"/>
                </a:lnTo>
                <a:lnTo>
                  <a:pt x="7641" y="13100"/>
                </a:lnTo>
                <a:lnTo>
                  <a:pt x="8238" y="13094"/>
                </a:lnTo>
                <a:lnTo>
                  <a:pt x="8835" y="13085"/>
                </a:lnTo>
                <a:lnTo>
                  <a:pt x="9429" y="13074"/>
                </a:lnTo>
                <a:lnTo>
                  <a:pt x="10012" y="13060"/>
                </a:lnTo>
                <a:lnTo>
                  <a:pt x="10584" y="13042"/>
                </a:lnTo>
                <a:lnTo>
                  <a:pt x="11137" y="13022"/>
                </a:lnTo>
                <a:lnTo>
                  <a:pt x="11670" y="12998"/>
                </a:lnTo>
                <a:lnTo>
                  <a:pt x="12175" y="12972"/>
                </a:lnTo>
                <a:lnTo>
                  <a:pt x="12649" y="12942"/>
                </a:lnTo>
                <a:lnTo>
                  <a:pt x="13089" y="12909"/>
                </a:lnTo>
                <a:lnTo>
                  <a:pt x="13489" y="12874"/>
                </a:lnTo>
                <a:lnTo>
                  <a:pt x="13846" y="12834"/>
                </a:lnTo>
                <a:lnTo>
                  <a:pt x="14154" y="12791"/>
                </a:lnTo>
                <a:lnTo>
                  <a:pt x="14410" y="12745"/>
                </a:lnTo>
                <a:lnTo>
                  <a:pt x="14609" y="12695"/>
                </a:lnTo>
                <a:lnTo>
                  <a:pt x="14746" y="12642"/>
                </a:lnTo>
                <a:lnTo>
                  <a:pt x="14818" y="12585"/>
                </a:lnTo>
                <a:lnTo>
                  <a:pt x="14858" y="12504"/>
                </a:lnTo>
                <a:lnTo>
                  <a:pt x="14903" y="12381"/>
                </a:lnTo>
                <a:lnTo>
                  <a:pt x="14952" y="12216"/>
                </a:lnTo>
                <a:lnTo>
                  <a:pt x="15005" y="12015"/>
                </a:lnTo>
                <a:lnTo>
                  <a:pt x="15061" y="11779"/>
                </a:lnTo>
                <a:lnTo>
                  <a:pt x="15119" y="11511"/>
                </a:lnTo>
                <a:lnTo>
                  <a:pt x="15180" y="11214"/>
                </a:lnTo>
                <a:lnTo>
                  <a:pt x="15243" y="10892"/>
                </a:lnTo>
                <a:lnTo>
                  <a:pt x="15307" y="10545"/>
                </a:lnTo>
                <a:lnTo>
                  <a:pt x="15372" y="10179"/>
                </a:lnTo>
                <a:lnTo>
                  <a:pt x="15438" y="9796"/>
                </a:lnTo>
                <a:lnTo>
                  <a:pt x="15503" y="9397"/>
                </a:lnTo>
                <a:lnTo>
                  <a:pt x="15568" y="8987"/>
                </a:lnTo>
                <a:lnTo>
                  <a:pt x="15631" y="8568"/>
                </a:lnTo>
                <a:lnTo>
                  <a:pt x="15693" y="8142"/>
                </a:lnTo>
                <a:lnTo>
                  <a:pt x="15752" y="7714"/>
                </a:lnTo>
                <a:lnTo>
                  <a:pt x="15808" y="7286"/>
                </a:lnTo>
                <a:lnTo>
                  <a:pt x="15863" y="6860"/>
                </a:lnTo>
                <a:lnTo>
                  <a:pt x="15913" y="6438"/>
                </a:lnTo>
                <a:lnTo>
                  <a:pt x="15960" y="6025"/>
                </a:lnTo>
                <a:lnTo>
                  <a:pt x="16001" y="5623"/>
                </a:lnTo>
                <a:lnTo>
                  <a:pt x="16037" y="5235"/>
                </a:lnTo>
                <a:lnTo>
                  <a:pt x="16069" y="4864"/>
                </a:lnTo>
                <a:lnTo>
                  <a:pt x="16094" y="4512"/>
                </a:lnTo>
                <a:lnTo>
                  <a:pt x="16112" y="4183"/>
                </a:lnTo>
                <a:lnTo>
                  <a:pt x="16124" y="3878"/>
                </a:lnTo>
                <a:lnTo>
                  <a:pt x="16128" y="3602"/>
                </a:lnTo>
                <a:lnTo>
                  <a:pt x="16124" y="3357"/>
                </a:lnTo>
                <a:lnTo>
                  <a:pt x="16112" y="3145"/>
                </a:lnTo>
                <a:lnTo>
                  <a:pt x="16090" y="2970"/>
                </a:lnTo>
                <a:lnTo>
                  <a:pt x="16059" y="2834"/>
                </a:lnTo>
                <a:lnTo>
                  <a:pt x="16018" y="2741"/>
                </a:lnTo>
                <a:close/>
                <a:moveTo>
                  <a:pt x="9178" y="1868"/>
                </a:moveTo>
                <a:lnTo>
                  <a:pt x="9149" y="1800"/>
                </a:lnTo>
                <a:lnTo>
                  <a:pt x="9119" y="1732"/>
                </a:lnTo>
                <a:lnTo>
                  <a:pt x="9090" y="1665"/>
                </a:lnTo>
                <a:lnTo>
                  <a:pt x="9059" y="1597"/>
                </a:lnTo>
                <a:lnTo>
                  <a:pt x="9029" y="1530"/>
                </a:lnTo>
                <a:lnTo>
                  <a:pt x="8996" y="1463"/>
                </a:lnTo>
                <a:lnTo>
                  <a:pt x="8964" y="1396"/>
                </a:lnTo>
                <a:lnTo>
                  <a:pt x="8931" y="1329"/>
                </a:lnTo>
                <a:lnTo>
                  <a:pt x="8897" y="1263"/>
                </a:lnTo>
                <a:lnTo>
                  <a:pt x="8862" y="1198"/>
                </a:lnTo>
                <a:lnTo>
                  <a:pt x="8828" y="1133"/>
                </a:lnTo>
                <a:lnTo>
                  <a:pt x="8792" y="1070"/>
                </a:lnTo>
                <a:lnTo>
                  <a:pt x="8756" y="1007"/>
                </a:lnTo>
                <a:lnTo>
                  <a:pt x="8719" y="945"/>
                </a:lnTo>
                <a:lnTo>
                  <a:pt x="8682" y="885"/>
                </a:lnTo>
                <a:lnTo>
                  <a:pt x="8645" y="826"/>
                </a:lnTo>
                <a:lnTo>
                  <a:pt x="8605" y="769"/>
                </a:lnTo>
                <a:lnTo>
                  <a:pt x="8567" y="713"/>
                </a:lnTo>
                <a:lnTo>
                  <a:pt x="8528" y="659"/>
                </a:lnTo>
                <a:lnTo>
                  <a:pt x="8487" y="606"/>
                </a:lnTo>
                <a:lnTo>
                  <a:pt x="8447" y="556"/>
                </a:lnTo>
                <a:lnTo>
                  <a:pt x="8406" y="507"/>
                </a:lnTo>
                <a:lnTo>
                  <a:pt x="8364" y="461"/>
                </a:lnTo>
                <a:lnTo>
                  <a:pt x="8323" y="416"/>
                </a:lnTo>
                <a:lnTo>
                  <a:pt x="8280" y="375"/>
                </a:lnTo>
                <a:lnTo>
                  <a:pt x="8237" y="335"/>
                </a:lnTo>
                <a:lnTo>
                  <a:pt x="8194" y="298"/>
                </a:lnTo>
                <a:lnTo>
                  <a:pt x="8151" y="264"/>
                </a:lnTo>
                <a:lnTo>
                  <a:pt x="8106" y="232"/>
                </a:lnTo>
                <a:lnTo>
                  <a:pt x="8062" y="204"/>
                </a:lnTo>
                <a:lnTo>
                  <a:pt x="8017" y="179"/>
                </a:lnTo>
                <a:lnTo>
                  <a:pt x="7971" y="156"/>
                </a:lnTo>
                <a:lnTo>
                  <a:pt x="7865" y="117"/>
                </a:lnTo>
                <a:lnTo>
                  <a:pt x="7731" y="85"/>
                </a:lnTo>
                <a:lnTo>
                  <a:pt x="7571" y="58"/>
                </a:lnTo>
                <a:lnTo>
                  <a:pt x="7387" y="35"/>
                </a:lnTo>
                <a:lnTo>
                  <a:pt x="7181" y="19"/>
                </a:lnTo>
                <a:lnTo>
                  <a:pt x="6955" y="8"/>
                </a:lnTo>
                <a:lnTo>
                  <a:pt x="6710" y="2"/>
                </a:lnTo>
                <a:lnTo>
                  <a:pt x="6449" y="0"/>
                </a:lnTo>
                <a:lnTo>
                  <a:pt x="6174" y="3"/>
                </a:lnTo>
                <a:lnTo>
                  <a:pt x="5886" y="11"/>
                </a:lnTo>
                <a:lnTo>
                  <a:pt x="5586" y="23"/>
                </a:lnTo>
                <a:lnTo>
                  <a:pt x="5279" y="40"/>
                </a:lnTo>
                <a:lnTo>
                  <a:pt x="4964" y="61"/>
                </a:lnTo>
                <a:lnTo>
                  <a:pt x="4645" y="85"/>
                </a:lnTo>
                <a:lnTo>
                  <a:pt x="4322" y="113"/>
                </a:lnTo>
                <a:lnTo>
                  <a:pt x="3998" y="144"/>
                </a:lnTo>
                <a:lnTo>
                  <a:pt x="3674" y="180"/>
                </a:lnTo>
                <a:lnTo>
                  <a:pt x="3354" y="218"/>
                </a:lnTo>
                <a:lnTo>
                  <a:pt x="3037" y="260"/>
                </a:lnTo>
                <a:lnTo>
                  <a:pt x="2727" y="304"/>
                </a:lnTo>
                <a:lnTo>
                  <a:pt x="2425" y="351"/>
                </a:lnTo>
                <a:lnTo>
                  <a:pt x="2133" y="400"/>
                </a:lnTo>
                <a:lnTo>
                  <a:pt x="1854" y="453"/>
                </a:lnTo>
                <a:lnTo>
                  <a:pt x="1588" y="507"/>
                </a:lnTo>
                <a:lnTo>
                  <a:pt x="1338" y="564"/>
                </a:lnTo>
                <a:lnTo>
                  <a:pt x="1106" y="622"/>
                </a:lnTo>
                <a:lnTo>
                  <a:pt x="893" y="682"/>
                </a:lnTo>
                <a:lnTo>
                  <a:pt x="702" y="744"/>
                </a:lnTo>
                <a:lnTo>
                  <a:pt x="534" y="807"/>
                </a:lnTo>
                <a:lnTo>
                  <a:pt x="392" y="872"/>
                </a:lnTo>
                <a:lnTo>
                  <a:pt x="277" y="937"/>
                </a:lnTo>
                <a:lnTo>
                  <a:pt x="191" y="1005"/>
                </a:lnTo>
                <a:lnTo>
                  <a:pt x="137" y="1078"/>
                </a:lnTo>
                <a:lnTo>
                  <a:pt x="93" y="1186"/>
                </a:lnTo>
                <a:lnTo>
                  <a:pt x="57" y="1326"/>
                </a:lnTo>
                <a:lnTo>
                  <a:pt x="31" y="1497"/>
                </a:lnTo>
                <a:lnTo>
                  <a:pt x="13" y="1697"/>
                </a:lnTo>
                <a:lnTo>
                  <a:pt x="3" y="1923"/>
                </a:lnTo>
                <a:lnTo>
                  <a:pt x="0" y="2175"/>
                </a:lnTo>
                <a:lnTo>
                  <a:pt x="4" y="2447"/>
                </a:lnTo>
                <a:lnTo>
                  <a:pt x="15" y="2742"/>
                </a:lnTo>
                <a:lnTo>
                  <a:pt x="32" y="3056"/>
                </a:lnTo>
                <a:lnTo>
                  <a:pt x="55" y="3385"/>
                </a:lnTo>
                <a:lnTo>
                  <a:pt x="83" y="3730"/>
                </a:lnTo>
                <a:lnTo>
                  <a:pt x="116" y="4088"/>
                </a:lnTo>
                <a:lnTo>
                  <a:pt x="152" y="4456"/>
                </a:lnTo>
                <a:lnTo>
                  <a:pt x="194" y="4832"/>
                </a:lnTo>
                <a:lnTo>
                  <a:pt x="238" y="5216"/>
                </a:lnTo>
                <a:lnTo>
                  <a:pt x="285" y="5605"/>
                </a:lnTo>
                <a:lnTo>
                  <a:pt x="335" y="5997"/>
                </a:lnTo>
                <a:lnTo>
                  <a:pt x="386" y="6389"/>
                </a:lnTo>
                <a:lnTo>
                  <a:pt x="439" y="6781"/>
                </a:lnTo>
                <a:lnTo>
                  <a:pt x="495" y="7169"/>
                </a:lnTo>
                <a:lnTo>
                  <a:pt x="550" y="7553"/>
                </a:lnTo>
                <a:lnTo>
                  <a:pt x="606" y="7928"/>
                </a:lnTo>
                <a:lnTo>
                  <a:pt x="661" y="8296"/>
                </a:lnTo>
                <a:lnTo>
                  <a:pt x="716" y="8651"/>
                </a:lnTo>
                <a:lnTo>
                  <a:pt x="770" y="8995"/>
                </a:lnTo>
                <a:lnTo>
                  <a:pt x="822" y="9323"/>
                </a:lnTo>
                <a:lnTo>
                  <a:pt x="872" y="9634"/>
                </a:lnTo>
                <a:lnTo>
                  <a:pt x="965" y="10199"/>
                </a:lnTo>
                <a:lnTo>
                  <a:pt x="1044" y="10671"/>
                </a:lnTo>
                <a:lnTo>
                  <a:pt x="1058" y="10426"/>
                </a:lnTo>
                <a:lnTo>
                  <a:pt x="1076" y="10171"/>
                </a:lnTo>
                <a:lnTo>
                  <a:pt x="1095" y="9905"/>
                </a:lnTo>
                <a:lnTo>
                  <a:pt x="1117" y="9631"/>
                </a:lnTo>
                <a:lnTo>
                  <a:pt x="1142" y="9349"/>
                </a:lnTo>
                <a:lnTo>
                  <a:pt x="1169" y="9062"/>
                </a:lnTo>
                <a:lnTo>
                  <a:pt x="1200" y="8768"/>
                </a:lnTo>
                <a:lnTo>
                  <a:pt x="1233" y="8471"/>
                </a:lnTo>
                <a:lnTo>
                  <a:pt x="1268" y="8170"/>
                </a:lnTo>
                <a:lnTo>
                  <a:pt x="1305" y="7867"/>
                </a:lnTo>
                <a:lnTo>
                  <a:pt x="1345" y="7562"/>
                </a:lnTo>
                <a:lnTo>
                  <a:pt x="1387" y="7258"/>
                </a:lnTo>
                <a:lnTo>
                  <a:pt x="1430" y="6955"/>
                </a:lnTo>
                <a:lnTo>
                  <a:pt x="1477" y="6654"/>
                </a:lnTo>
                <a:lnTo>
                  <a:pt x="1525" y="6356"/>
                </a:lnTo>
                <a:lnTo>
                  <a:pt x="1576" y="6062"/>
                </a:lnTo>
                <a:lnTo>
                  <a:pt x="1628" y="5774"/>
                </a:lnTo>
                <a:lnTo>
                  <a:pt x="1681" y="5492"/>
                </a:lnTo>
                <a:lnTo>
                  <a:pt x="1737" y="5218"/>
                </a:lnTo>
                <a:lnTo>
                  <a:pt x="1794" y="4951"/>
                </a:lnTo>
                <a:lnTo>
                  <a:pt x="1854" y="4696"/>
                </a:lnTo>
                <a:lnTo>
                  <a:pt x="1914" y="4450"/>
                </a:lnTo>
                <a:lnTo>
                  <a:pt x="1977" y="4217"/>
                </a:lnTo>
                <a:lnTo>
                  <a:pt x="2040" y="3997"/>
                </a:lnTo>
                <a:lnTo>
                  <a:pt x="2105" y="3791"/>
                </a:lnTo>
                <a:lnTo>
                  <a:pt x="2171" y="3599"/>
                </a:lnTo>
                <a:lnTo>
                  <a:pt x="2239" y="3424"/>
                </a:lnTo>
                <a:lnTo>
                  <a:pt x="2307" y="3266"/>
                </a:lnTo>
                <a:lnTo>
                  <a:pt x="2377" y="3126"/>
                </a:lnTo>
                <a:lnTo>
                  <a:pt x="2447" y="3006"/>
                </a:lnTo>
                <a:lnTo>
                  <a:pt x="2519" y="2906"/>
                </a:lnTo>
                <a:lnTo>
                  <a:pt x="2592" y="2827"/>
                </a:lnTo>
                <a:lnTo>
                  <a:pt x="2648" y="2783"/>
                </a:lnTo>
                <a:lnTo>
                  <a:pt x="2720" y="2738"/>
                </a:lnTo>
                <a:lnTo>
                  <a:pt x="2805" y="2695"/>
                </a:lnTo>
                <a:lnTo>
                  <a:pt x="2903" y="2653"/>
                </a:lnTo>
                <a:lnTo>
                  <a:pt x="3015" y="2611"/>
                </a:lnTo>
                <a:lnTo>
                  <a:pt x="3138" y="2571"/>
                </a:lnTo>
                <a:lnTo>
                  <a:pt x="3274" y="2530"/>
                </a:lnTo>
                <a:lnTo>
                  <a:pt x="3421" y="2492"/>
                </a:lnTo>
                <a:lnTo>
                  <a:pt x="3579" y="2454"/>
                </a:lnTo>
                <a:lnTo>
                  <a:pt x="3749" y="2417"/>
                </a:lnTo>
                <a:lnTo>
                  <a:pt x="3927" y="2381"/>
                </a:lnTo>
                <a:lnTo>
                  <a:pt x="4116" y="2345"/>
                </a:lnTo>
                <a:lnTo>
                  <a:pt x="4313" y="2311"/>
                </a:lnTo>
                <a:lnTo>
                  <a:pt x="4520" y="2279"/>
                </a:lnTo>
                <a:lnTo>
                  <a:pt x="4735" y="2246"/>
                </a:lnTo>
                <a:lnTo>
                  <a:pt x="4956" y="2215"/>
                </a:lnTo>
                <a:lnTo>
                  <a:pt x="5186" y="2185"/>
                </a:lnTo>
                <a:lnTo>
                  <a:pt x="5422" y="2157"/>
                </a:lnTo>
                <a:lnTo>
                  <a:pt x="5665" y="2128"/>
                </a:lnTo>
                <a:lnTo>
                  <a:pt x="5913" y="2101"/>
                </a:lnTo>
                <a:lnTo>
                  <a:pt x="6167" y="2076"/>
                </a:lnTo>
                <a:lnTo>
                  <a:pt x="6425" y="2052"/>
                </a:lnTo>
                <a:lnTo>
                  <a:pt x="6688" y="2027"/>
                </a:lnTo>
                <a:lnTo>
                  <a:pt x="6955" y="2005"/>
                </a:lnTo>
                <a:lnTo>
                  <a:pt x="7226" y="1984"/>
                </a:lnTo>
                <a:lnTo>
                  <a:pt x="7500" y="1964"/>
                </a:lnTo>
                <a:lnTo>
                  <a:pt x="7776" y="1944"/>
                </a:lnTo>
                <a:lnTo>
                  <a:pt x="8054" y="1927"/>
                </a:lnTo>
                <a:lnTo>
                  <a:pt x="8333" y="1910"/>
                </a:lnTo>
                <a:lnTo>
                  <a:pt x="8614" y="1895"/>
                </a:lnTo>
                <a:lnTo>
                  <a:pt x="8896" y="1881"/>
                </a:lnTo>
                <a:lnTo>
                  <a:pt x="9178" y="1868"/>
                </a:lnTo>
                <a:close/>
              </a:path>
            </a:pathLst>
          </a:custGeom>
          <a:solidFill>
            <a:srgbClr val="015F9A"/>
          </a:solidFill>
          <a:ln w="28575">
            <a:solidFill>
              <a:schemeClr val="bg1"/>
            </a:solid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9294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39FD-1258-0340-9D3D-6EFCE5BA5AD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208C030-A619-DF19-B4F7-17A9DDE41147}"/>
              </a:ext>
            </a:extLst>
          </p:cNvPr>
          <p:cNvSpPr txBox="1"/>
          <p:nvPr/>
        </p:nvSpPr>
        <p:spPr>
          <a:xfrm>
            <a:off x="666279" y="1078600"/>
            <a:ext cx="10586740" cy="4247317"/>
          </a:xfrm>
          <a:prstGeom prst="rect">
            <a:avLst/>
          </a:prstGeom>
          <a:noFill/>
        </p:spPr>
        <p:txBody>
          <a:bodyPr wrap="square">
            <a:spAutoFit/>
          </a:bodyPr>
          <a:lstStyle/>
          <a:p>
            <a:pPr algn="just">
              <a:buNone/>
            </a:pPr>
            <a:r>
              <a:rPr lang="es-MX" sz="1500" dirty="0">
                <a:solidFill>
                  <a:schemeClr val="tx1">
                    <a:lumMod val="65000"/>
                    <a:lumOff val="35000"/>
                  </a:schemeClr>
                </a:solidFill>
              </a:rPr>
              <a:t>La caracterización de ciudadanos, usuarios o grupos de interés es un proceso clave dentro de la </a:t>
            </a:r>
            <a:r>
              <a:rPr lang="es-MX" sz="1500" b="1" dirty="0">
                <a:solidFill>
                  <a:srgbClr val="B28A3F"/>
                </a:solidFill>
              </a:rPr>
              <a:t>gestión pública </a:t>
            </a:r>
            <a:r>
              <a:rPr lang="es-MX" sz="1500" dirty="0">
                <a:solidFill>
                  <a:schemeClr val="tx1">
                    <a:lumMod val="65000"/>
                    <a:lumOff val="35000"/>
                  </a:schemeClr>
                </a:solidFill>
              </a:rPr>
              <a:t>en Colombia. Basado en el </a:t>
            </a:r>
            <a:r>
              <a:rPr lang="es-MX" sz="1500" b="1" dirty="0">
                <a:solidFill>
                  <a:srgbClr val="B28A3F"/>
                </a:solidFill>
              </a:rPr>
              <a:t>Decreto 2482 de 2012</a:t>
            </a:r>
            <a:r>
              <a:rPr lang="es-MX" sz="1500" dirty="0">
                <a:solidFill>
                  <a:schemeClr val="tx1">
                    <a:lumMod val="65000"/>
                    <a:lumOff val="35000"/>
                  </a:schemeClr>
                </a:solidFill>
              </a:rPr>
              <a:t>, este procedimiento es fundamental para diversas políticas de desarrollo administrativo, ayudando a entidades como Fogafín a </a:t>
            </a:r>
            <a:r>
              <a:rPr lang="es-MX" sz="1500" b="1" dirty="0">
                <a:solidFill>
                  <a:srgbClr val="B28A3F"/>
                </a:solidFill>
              </a:rPr>
              <a:t>tomar decisiones estratégicas </a:t>
            </a:r>
            <a:r>
              <a:rPr lang="es-MX" sz="1500" dirty="0">
                <a:solidFill>
                  <a:schemeClr val="tx1">
                    <a:lumMod val="65000"/>
                    <a:lumOff val="35000"/>
                  </a:schemeClr>
                </a:solidFill>
              </a:rPr>
              <a:t>sobre la atención y comunicación con sus usuarios.</a:t>
            </a:r>
          </a:p>
          <a:p>
            <a:pPr algn="just">
              <a:buNone/>
            </a:pPr>
            <a:endParaRPr lang="es-MX" sz="1500" dirty="0">
              <a:solidFill>
                <a:schemeClr val="tx1">
                  <a:lumMod val="65000"/>
                  <a:lumOff val="35000"/>
                </a:schemeClr>
              </a:solidFill>
            </a:endParaRPr>
          </a:p>
          <a:p>
            <a:pPr algn="just">
              <a:buNone/>
            </a:pPr>
            <a:r>
              <a:rPr lang="es-MX" sz="1500" dirty="0">
                <a:solidFill>
                  <a:schemeClr val="tx1">
                    <a:lumMod val="65000"/>
                    <a:lumOff val="35000"/>
                  </a:schemeClr>
                </a:solidFill>
              </a:rPr>
              <a:t>El Departamento Administrativo de la Función Pública (DAFP) define la caracterización de usuarios como la identificación de sus características, necesidades, intereses y expectativas. Su propósito es segmentar a los ciudadanos en grupos con </a:t>
            </a:r>
            <a:r>
              <a:rPr lang="es-MX" sz="1500" b="1" dirty="0">
                <a:solidFill>
                  <a:srgbClr val="B28A3F"/>
                </a:solidFill>
              </a:rPr>
              <a:t>atributos similares</a:t>
            </a:r>
            <a:r>
              <a:rPr lang="es-MX" sz="1500" dirty="0">
                <a:solidFill>
                  <a:schemeClr val="tx1">
                    <a:lumMod val="65000"/>
                    <a:lumOff val="35000"/>
                  </a:schemeClr>
                </a:solidFill>
              </a:rPr>
              <a:t>.</a:t>
            </a:r>
          </a:p>
          <a:p>
            <a:pPr algn="just">
              <a:buNone/>
            </a:pPr>
            <a:endParaRPr lang="es-MX" sz="1500" dirty="0">
              <a:solidFill>
                <a:schemeClr val="tx1">
                  <a:lumMod val="65000"/>
                  <a:lumOff val="35000"/>
                </a:schemeClr>
              </a:solidFill>
            </a:endParaRPr>
          </a:p>
          <a:p>
            <a:pPr algn="just">
              <a:buNone/>
            </a:pPr>
            <a:r>
              <a:rPr lang="es-MX" sz="1500" dirty="0">
                <a:solidFill>
                  <a:schemeClr val="tx1">
                    <a:lumMod val="65000"/>
                    <a:lumOff val="35000"/>
                  </a:schemeClr>
                </a:solidFill>
              </a:rPr>
              <a:t>Gracias a esta herramienta, las entidades pueden:</a:t>
            </a:r>
          </a:p>
          <a:p>
            <a:pPr algn="just">
              <a:buFont typeface="Arial" panose="020B0604020202020204" pitchFamily="34" charset="0"/>
              <a:buChar char="•"/>
            </a:pPr>
            <a:r>
              <a:rPr lang="es-MX" sz="1500" b="1" dirty="0">
                <a:solidFill>
                  <a:schemeClr val="tx1">
                    <a:lumMod val="65000"/>
                    <a:lumOff val="35000"/>
                  </a:schemeClr>
                </a:solidFill>
              </a:rPr>
              <a:t>Conocer mejor a sus usuarios</a:t>
            </a:r>
            <a:r>
              <a:rPr lang="es-MX" sz="1500" dirty="0">
                <a:solidFill>
                  <a:schemeClr val="tx1">
                    <a:lumMod val="65000"/>
                    <a:lumOff val="35000"/>
                  </a:schemeClr>
                </a:solidFill>
              </a:rPr>
              <a:t>, entendiendo quiénes son y qué requieren.</a:t>
            </a:r>
          </a:p>
          <a:p>
            <a:pPr algn="just">
              <a:buFont typeface="Arial" panose="020B0604020202020204" pitchFamily="34" charset="0"/>
              <a:buChar char="•"/>
            </a:pPr>
            <a:r>
              <a:rPr lang="es-MX" sz="1500" b="1" dirty="0">
                <a:solidFill>
                  <a:schemeClr val="tx1">
                    <a:lumMod val="65000"/>
                    <a:lumOff val="35000"/>
                  </a:schemeClr>
                </a:solidFill>
              </a:rPr>
              <a:t>Optimizar la comunicación</a:t>
            </a:r>
            <a:r>
              <a:rPr lang="es-MX" sz="1500" dirty="0">
                <a:solidFill>
                  <a:schemeClr val="tx1">
                    <a:lumMod val="65000"/>
                    <a:lumOff val="35000"/>
                  </a:schemeClr>
                </a:solidFill>
              </a:rPr>
              <a:t>, utilizando un lenguaje claro y accesible.</a:t>
            </a:r>
          </a:p>
          <a:p>
            <a:pPr algn="just">
              <a:buFont typeface="Arial" panose="020B0604020202020204" pitchFamily="34" charset="0"/>
              <a:buChar char="•"/>
            </a:pPr>
            <a:r>
              <a:rPr lang="es-MX" sz="1500" b="1" dirty="0">
                <a:solidFill>
                  <a:schemeClr val="tx1">
                    <a:lumMod val="65000"/>
                    <a:lumOff val="35000"/>
                  </a:schemeClr>
                </a:solidFill>
              </a:rPr>
              <a:t>Fortalecer la confianza en el Estado</a:t>
            </a:r>
            <a:r>
              <a:rPr lang="es-MX" sz="1500" dirty="0">
                <a:solidFill>
                  <a:schemeClr val="tx1">
                    <a:lumMod val="65000"/>
                    <a:lumOff val="35000"/>
                  </a:schemeClr>
                </a:solidFill>
              </a:rPr>
              <a:t>, mejorando la relación con los ciudadanos.</a:t>
            </a:r>
          </a:p>
          <a:p>
            <a:pPr algn="just">
              <a:buFont typeface="Arial" panose="020B0604020202020204" pitchFamily="34" charset="0"/>
              <a:buChar char="•"/>
            </a:pPr>
            <a:r>
              <a:rPr lang="es-MX" sz="1500" b="1" dirty="0">
                <a:solidFill>
                  <a:schemeClr val="tx1">
                    <a:lumMod val="65000"/>
                    <a:lumOff val="35000"/>
                  </a:schemeClr>
                </a:solidFill>
              </a:rPr>
              <a:t>Fomentar la transparencia y participación ciudadana</a:t>
            </a:r>
            <a:r>
              <a:rPr lang="es-MX" sz="1500" dirty="0">
                <a:solidFill>
                  <a:schemeClr val="tx1">
                    <a:lumMod val="65000"/>
                    <a:lumOff val="35000"/>
                  </a:schemeClr>
                </a:solidFill>
              </a:rPr>
              <a:t>, facilitando la rendición de cuentas.</a:t>
            </a:r>
          </a:p>
          <a:p>
            <a:pPr algn="just">
              <a:buNone/>
            </a:pPr>
            <a:endParaRPr lang="es-MX" sz="1500" dirty="0">
              <a:solidFill>
                <a:schemeClr val="tx1">
                  <a:lumMod val="65000"/>
                  <a:lumOff val="35000"/>
                </a:schemeClr>
              </a:solidFill>
            </a:endParaRPr>
          </a:p>
          <a:p>
            <a:pPr algn="just">
              <a:buNone/>
            </a:pPr>
            <a:r>
              <a:rPr lang="es-MX" sz="1500" dirty="0">
                <a:solidFill>
                  <a:schemeClr val="tx1">
                    <a:lumMod val="65000"/>
                    <a:lumOff val="35000"/>
                  </a:schemeClr>
                </a:solidFill>
              </a:rPr>
              <a:t>Para lograr esta caracterización, las entidades analizan distintas variables, como </a:t>
            </a:r>
            <a:r>
              <a:rPr lang="es-MX" sz="1500" b="1" dirty="0">
                <a:solidFill>
                  <a:srgbClr val="B28A3F"/>
                </a:solidFill>
              </a:rPr>
              <a:t>ubicación geográfica</a:t>
            </a:r>
            <a:r>
              <a:rPr lang="es-MX" sz="1500" dirty="0">
                <a:solidFill>
                  <a:schemeClr val="tx1">
                    <a:lumMod val="65000"/>
                    <a:lumOff val="35000"/>
                  </a:schemeClr>
                </a:solidFill>
              </a:rPr>
              <a:t>, datos </a:t>
            </a:r>
            <a:r>
              <a:rPr lang="es-MX" sz="1500" b="1" dirty="0">
                <a:solidFill>
                  <a:srgbClr val="B28A3F"/>
                </a:solidFill>
              </a:rPr>
              <a:t>demográficos</a:t>
            </a:r>
            <a:r>
              <a:rPr lang="es-MX" sz="1500" dirty="0">
                <a:solidFill>
                  <a:schemeClr val="tx1">
                    <a:lumMod val="65000"/>
                    <a:lumOff val="35000"/>
                  </a:schemeClr>
                </a:solidFill>
              </a:rPr>
              <a:t>, comportamiento de uso y preferencias individuales. Esto les permite adaptar sus servicios y garantizar una atención más efectiva.</a:t>
            </a:r>
          </a:p>
        </p:txBody>
      </p:sp>
      <p:sp>
        <p:nvSpPr>
          <p:cNvPr id="7" name="Título 1">
            <a:extLst>
              <a:ext uri="{FF2B5EF4-FFF2-40B4-BE49-F238E27FC236}">
                <a16:creationId xmlns:a16="http://schemas.microsoft.com/office/drawing/2014/main" id="{66E12BA3-0484-BCD5-55E7-FBD6A2891C1E}"/>
              </a:ext>
            </a:extLst>
          </p:cNvPr>
          <p:cNvSpPr>
            <a:spLocks noGrp="1"/>
          </p:cNvSpPr>
          <p:nvPr>
            <p:ph type="title"/>
          </p:nvPr>
        </p:nvSpPr>
        <p:spPr>
          <a:xfrm>
            <a:off x="666279" y="375948"/>
            <a:ext cx="4214588" cy="442675"/>
          </a:xfrm>
        </p:spPr>
        <p:txBody>
          <a:bodyPr>
            <a:normAutofit fontScale="90000"/>
          </a:bodyPr>
          <a:lstStyle/>
          <a:p>
            <a:r>
              <a:rPr lang="es-CO">
                <a:solidFill>
                  <a:schemeClr val="bg2">
                    <a:lumMod val="90000"/>
                  </a:schemeClr>
                </a:solidFill>
              </a:rPr>
              <a:t>1. Contexto</a:t>
            </a:r>
          </a:p>
        </p:txBody>
      </p:sp>
    </p:spTree>
    <p:extLst>
      <p:ext uri="{BB962C8B-B14F-4D97-AF65-F5344CB8AC3E}">
        <p14:creationId xmlns:p14="http://schemas.microsoft.com/office/powerpoint/2010/main" val="45859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6B709E7-7FDC-449B-9E6E-F5E916D39BD2}"/>
              </a:ext>
            </a:extLst>
          </p:cNvPr>
          <p:cNvSpPr>
            <a:spLocks noGrp="1"/>
          </p:cNvSpPr>
          <p:nvPr>
            <p:ph type="title"/>
          </p:nvPr>
        </p:nvSpPr>
        <p:spPr/>
        <p:txBody>
          <a:bodyPr/>
          <a:lstStyle/>
          <a:p>
            <a:r>
              <a:rPr lang="es-CO" sz="3600"/>
              <a:t>2. Objetivos</a:t>
            </a:r>
            <a:endParaRPr lang="es-CO"/>
          </a:p>
        </p:txBody>
      </p:sp>
      <p:sp>
        <p:nvSpPr>
          <p:cNvPr id="4" name="Marcador de texto 3">
            <a:extLst>
              <a:ext uri="{FF2B5EF4-FFF2-40B4-BE49-F238E27FC236}">
                <a16:creationId xmlns:a16="http://schemas.microsoft.com/office/drawing/2014/main" id="{52B77749-CE0E-42F1-8806-AC1FC96E9D8C}"/>
              </a:ext>
            </a:extLst>
          </p:cNvPr>
          <p:cNvSpPr>
            <a:spLocks noGrp="1"/>
          </p:cNvSpPr>
          <p:nvPr>
            <p:ph type="body" idx="1"/>
          </p:nvPr>
        </p:nvSpPr>
        <p:spPr/>
        <p:txBody>
          <a:bodyPr>
            <a:noAutofit/>
          </a:bodyPr>
          <a:lstStyle/>
          <a:p>
            <a:pPr algn="just">
              <a:buClr>
                <a:srgbClr val="B28A3F"/>
              </a:buClr>
            </a:pPr>
            <a:r>
              <a:rPr lang="es-MX" sz="2000"/>
              <a:t>La definición de los objetivos permite  transforma la caracterización de un ejercicio descriptivo  a una  herramienta estratégica vital para la innovación y la mejora continua de la gestión pública.</a:t>
            </a:r>
            <a:endParaRPr lang="es-CO" sz="2000"/>
          </a:p>
        </p:txBody>
      </p:sp>
      <p:pic>
        <p:nvPicPr>
          <p:cNvPr id="7" name="Marcador de posición de imagen 6" descr="Un dibujo de una persona&#10;&#10;El contenido generado por IA puede ser incorrecto.">
            <a:extLst>
              <a:ext uri="{FF2B5EF4-FFF2-40B4-BE49-F238E27FC236}">
                <a16:creationId xmlns:a16="http://schemas.microsoft.com/office/drawing/2014/main" id="{666C1BB4-76BE-5B90-C14F-2207F81DD8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26" r="2926"/>
          <a:stretch/>
        </p:blipFill>
        <p:spPr/>
      </p:pic>
      <p:sp>
        <p:nvSpPr>
          <p:cNvPr id="5" name="Elipse 4">
            <a:extLst>
              <a:ext uri="{FF2B5EF4-FFF2-40B4-BE49-F238E27FC236}">
                <a16:creationId xmlns:a16="http://schemas.microsoft.com/office/drawing/2014/main" id="{8E21B73D-3F76-4B92-8ED1-8E2D529120E4}"/>
              </a:ext>
            </a:extLst>
          </p:cNvPr>
          <p:cNvSpPr/>
          <p:nvPr/>
        </p:nvSpPr>
        <p:spPr>
          <a:xfrm>
            <a:off x="291031" y="221200"/>
            <a:ext cx="970640" cy="970640"/>
          </a:xfrm>
          <a:prstGeom prst="ellipse">
            <a:avLst/>
          </a:prstGeom>
          <a:solidFill>
            <a:srgbClr val="035A93"/>
          </a:solid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Freeform 13">
            <a:extLst>
              <a:ext uri="{FF2B5EF4-FFF2-40B4-BE49-F238E27FC236}">
                <a16:creationId xmlns:a16="http://schemas.microsoft.com/office/drawing/2014/main" id="{80A5E6D5-0AAD-4029-9FFB-B82D9BD62B68}"/>
              </a:ext>
            </a:extLst>
          </p:cNvPr>
          <p:cNvSpPr>
            <a:spLocks noEditPoints="1"/>
          </p:cNvSpPr>
          <p:nvPr/>
        </p:nvSpPr>
        <p:spPr bwMode="auto">
          <a:xfrm>
            <a:off x="546588" y="481606"/>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Tree>
    <p:extLst>
      <p:ext uri="{BB962C8B-B14F-4D97-AF65-F5344CB8AC3E}">
        <p14:creationId xmlns:p14="http://schemas.microsoft.com/office/powerpoint/2010/main" val="357981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6B470-C080-0F3D-9CCA-CB716CBC2FAB}"/>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4CC6DE62-76C0-BF14-1E94-798C47B22B04}"/>
              </a:ext>
            </a:extLst>
          </p:cNvPr>
          <p:cNvSpPr>
            <a:spLocks noGrp="1"/>
          </p:cNvSpPr>
          <p:nvPr>
            <p:ph type="title"/>
          </p:nvPr>
        </p:nvSpPr>
        <p:spPr>
          <a:xfrm>
            <a:off x="360881" y="301142"/>
            <a:ext cx="8851436" cy="571610"/>
          </a:xfrm>
        </p:spPr>
        <p:txBody>
          <a:bodyPr>
            <a:normAutofit fontScale="90000"/>
          </a:bodyPr>
          <a:lstStyle/>
          <a:p>
            <a:r>
              <a:rPr lang="es-CO" sz="3600">
                <a:solidFill>
                  <a:schemeClr val="bg2">
                    <a:lumMod val="90000"/>
                  </a:schemeClr>
                </a:solidFill>
              </a:rPr>
              <a:t>2. Objetivos</a:t>
            </a:r>
            <a:endParaRPr lang="es-CO">
              <a:solidFill>
                <a:schemeClr val="bg2">
                  <a:lumMod val="90000"/>
                </a:schemeClr>
              </a:solidFill>
            </a:endParaRPr>
          </a:p>
        </p:txBody>
      </p:sp>
      <p:sp>
        <p:nvSpPr>
          <p:cNvPr id="4" name="Marcador de texto 3">
            <a:extLst>
              <a:ext uri="{FF2B5EF4-FFF2-40B4-BE49-F238E27FC236}">
                <a16:creationId xmlns:a16="http://schemas.microsoft.com/office/drawing/2014/main" id="{C29B61DA-F58D-58C8-A64B-03760E3535F0}"/>
              </a:ext>
            </a:extLst>
          </p:cNvPr>
          <p:cNvSpPr>
            <a:spLocks noGrp="1"/>
          </p:cNvSpPr>
          <p:nvPr>
            <p:ph type="body" idx="1"/>
          </p:nvPr>
        </p:nvSpPr>
        <p:spPr>
          <a:xfrm>
            <a:off x="892486" y="1116278"/>
            <a:ext cx="9455568" cy="3428528"/>
          </a:xfrm>
        </p:spPr>
        <p:txBody>
          <a:bodyPr>
            <a:noAutofit/>
          </a:bodyPr>
          <a:lstStyle/>
          <a:p>
            <a:pPr marL="285750" indent="-285750" algn="just">
              <a:buClr>
                <a:srgbClr val="B28A3F"/>
              </a:buClr>
              <a:buFont typeface="Wingdings" panose="05000000000000000000" pitchFamily="2" charset="2"/>
              <a:buChar char="ü"/>
            </a:pPr>
            <a:r>
              <a:rPr lang="es-MX" sz="2000">
                <a:solidFill>
                  <a:schemeClr val="tx1">
                    <a:lumMod val="65000"/>
                    <a:lumOff val="35000"/>
                  </a:schemeClr>
                </a:solidFill>
              </a:rPr>
              <a:t>Implementar la metodología establecida por la Guía de caracterización de ciudadanía y grupos de valor del Departamento Administrativo de la Función Pública (DAFP).</a:t>
            </a:r>
          </a:p>
          <a:p>
            <a:pPr marL="285750" indent="-285750" algn="just">
              <a:buClr>
                <a:srgbClr val="B28A3F"/>
              </a:buClr>
              <a:buFont typeface="Wingdings" panose="05000000000000000000" pitchFamily="2" charset="2"/>
              <a:buChar char="ü"/>
            </a:pPr>
            <a:endParaRPr lang="es-MX" sz="2000">
              <a:solidFill>
                <a:schemeClr val="tx1">
                  <a:lumMod val="65000"/>
                  <a:lumOff val="35000"/>
                </a:schemeClr>
              </a:solidFill>
            </a:endParaRPr>
          </a:p>
          <a:p>
            <a:pPr marL="285750" indent="-285750" algn="just">
              <a:buClr>
                <a:srgbClr val="B28A3F"/>
              </a:buClr>
              <a:buFont typeface="Wingdings" panose="05000000000000000000" pitchFamily="2" charset="2"/>
              <a:buChar char="ü"/>
            </a:pPr>
            <a:r>
              <a:rPr lang="es-MX" sz="2000">
                <a:solidFill>
                  <a:schemeClr val="tx1">
                    <a:lumMod val="65000"/>
                    <a:lumOff val="35000"/>
                  </a:schemeClr>
                </a:solidFill>
              </a:rPr>
              <a:t>Identificar los canales de uso frecuente, con el fin de establecer las acciones de mejora a las que haya lugar.</a:t>
            </a:r>
          </a:p>
          <a:p>
            <a:pPr marL="285750" indent="-285750" algn="just">
              <a:buClr>
                <a:srgbClr val="B28A3F"/>
              </a:buClr>
              <a:buFont typeface="Wingdings" panose="05000000000000000000" pitchFamily="2" charset="2"/>
              <a:buChar char="ü"/>
            </a:pPr>
            <a:endParaRPr lang="es-MX" sz="2000">
              <a:solidFill>
                <a:schemeClr val="tx1">
                  <a:lumMod val="65000"/>
                  <a:lumOff val="35000"/>
                </a:schemeClr>
              </a:solidFill>
            </a:endParaRPr>
          </a:p>
          <a:p>
            <a:pPr marL="285750" indent="-285750" algn="just">
              <a:buClr>
                <a:srgbClr val="B28A3F"/>
              </a:buClr>
              <a:buFont typeface="Wingdings" panose="05000000000000000000" pitchFamily="2" charset="2"/>
              <a:buChar char="ü"/>
            </a:pPr>
            <a:r>
              <a:rPr lang="es-MX" sz="2000">
                <a:solidFill>
                  <a:schemeClr val="tx1">
                    <a:lumMod val="65000"/>
                    <a:lumOff val="35000"/>
                  </a:schemeClr>
                </a:solidFill>
              </a:rPr>
              <a:t>Brindar a los usuarios un servicio oportuno de acuerdo con sus características individuales y generales.</a:t>
            </a:r>
          </a:p>
        </p:txBody>
      </p:sp>
      <p:sp>
        <p:nvSpPr>
          <p:cNvPr id="9" name="Freeform 13">
            <a:extLst>
              <a:ext uri="{FF2B5EF4-FFF2-40B4-BE49-F238E27FC236}">
                <a16:creationId xmlns:a16="http://schemas.microsoft.com/office/drawing/2014/main" id="{57C81115-9E41-1962-235C-C50084B8BBE7}"/>
              </a:ext>
            </a:extLst>
          </p:cNvPr>
          <p:cNvSpPr>
            <a:spLocks noEditPoints="1"/>
          </p:cNvSpPr>
          <p:nvPr/>
        </p:nvSpPr>
        <p:spPr bwMode="auto">
          <a:xfrm>
            <a:off x="10118291" y="2059572"/>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Tree>
    <p:extLst>
      <p:ext uri="{BB962C8B-B14F-4D97-AF65-F5344CB8AC3E}">
        <p14:creationId xmlns:p14="http://schemas.microsoft.com/office/powerpoint/2010/main" val="268115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3944CD-3D09-EE40-FFE1-76711B6949BA}"/>
              </a:ext>
            </a:extLst>
          </p:cNvPr>
          <p:cNvSpPr>
            <a:spLocks noGrp="1"/>
          </p:cNvSpPr>
          <p:nvPr>
            <p:ph type="title"/>
          </p:nvPr>
        </p:nvSpPr>
        <p:spPr/>
        <p:txBody>
          <a:bodyPr/>
          <a:lstStyle/>
          <a:p>
            <a:r>
              <a:rPr lang="es-CO" sz="3600"/>
              <a:t>3. Políticas a desarrollar</a:t>
            </a:r>
            <a:endParaRPr lang="es-CO"/>
          </a:p>
        </p:txBody>
      </p:sp>
      <p:sp>
        <p:nvSpPr>
          <p:cNvPr id="3" name="Marcador de texto 2">
            <a:extLst>
              <a:ext uri="{FF2B5EF4-FFF2-40B4-BE49-F238E27FC236}">
                <a16:creationId xmlns:a16="http://schemas.microsoft.com/office/drawing/2014/main" id="{2839F960-62C9-13FA-4A9D-1FAB4DFB3535}"/>
              </a:ext>
            </a:extLst>
          </p:cNvPr>
          <p:cNvSpPr>
            <a:spLocks noGrp="1"/>
          </p:cNvSpPr>
          <p:nvPr>
            <p:ph type="body" idx="1"/>
          </p:nvPr>
        </p:nvSpPr>
        <p:spPr/>
        <p:txBody>
          <a:bodyPr>
            <a:normAutofit/>
          </a:bodyPr>
          <a:lstStyle/>
          <a:p>
            <a:pPr marL="285750" indent="-285750">
              <a:buClr>
                <a:srgbClr val="89BA20"/>
              </a:buClr>
              <a:buFont typeface="Wingdings" panose="05000000000000000000" pitchFamily="2" charset="2"/>
              <a:buChar char="ü"/>
            </a:pPr>
            <a:r>
              <a:rPr lang="es-CO" sz="2000"/>
              <a:t>Transparencia</a:t>
            </a:r>
          </a:p>
          <a:p>
            <a:pPr marL="285750" indent="-285750">
              <a:buClr>
                <a:srgbClr val="89BA20"/>
              </a:buClr>
              <a:buFont typeface="Wingdings" panose="05000000000000000000" pitchFamily="2" charset="2"/>
              <a:buChar char="ü"/>
            </a:pPr>
            <a:r>
              <a:rPr lang="es-CO" sz="2000"/>
              <a:t>Servicio al ciudadano</a:t>
            </a:r>
          </a:p>
          <a:p>
            <a:pPr marL="285750" indent="-285750">
              <a:buClr>
                <a:srgbClr val="89BA20"/>
              </a:buClr>
              <a:buFont typeface="Wingdings" panose="05000000000000000000" pitchFamily="2" charset="2"/>
              <a:buChar char="ü"/>
            </a:pPr>
            <a:r>
              <a:rPr lang="es-MX" sz="2000"/>
              <a:t>Participación ciudadana y rendición de cuentas</a:t>
            </a:r>
          </a:p>
          <a:p>
            <a:pPr marL="285750" indent="-285750">
              <a:buClr>
                <a:srgbClr val="89BA20"/>
              </a:buClr>
              <a:buFont typeface="Wingdings" panose="05000000000000000000" pitchFamily="2" charset="2"/>
              <a:buChar char="ü"/>
            </a:pPr>
            <a:r>
              <a:rPr lang="es-CO" sz="2000"/>
              <a:t>Gobierno en línea</a:t>
            </a:r>
          </a:p>
          <a:p>
            <a:pPr marL="285750" indent="-285750">
              <a:buClr>
                <a:srgbClr val="89BA20"/>
              </a:buClr>
              <a:buFont typeface="Wingdings" panose="05000000000000000000" pitchFamily="2" charset="2"/>
              <a:buChar char="ü"/>
            </a:pPr>
            <a:endParaRPr lang="es-CO" sz="2000"/>
          </a:p>
          <a:p>
            <a:pPr marL="285750" indent="-285750">
              <a:buClr>
                <a:srgbClr val="89BA20"/>
              </a:buClr>
              <a:buFont typeface="Wingdings" panose="05000000000000000000" pitchFamily="2" charset="2"/>
              <a:buChar char="ü"/>
            </a:pPr>
            <a:endParaRPr lang="es-CO" sz="2000"/>
          </a:p>
        </p:txBody>
      </p:sp>
      <p:pic>
        <p:nvPicPr>
          <p:cNvPr id="6" name="Marcador de posición de imagen 5" descr="Imagen que contiene persona, hombre, raqueta, pelota&#10;&#10;El contenido generado por IA puede ser incorrecto.">
            <a:extLst>
              <a:ext uri="{FF2B5EF4-FFF2-40B4-BE49-F238E27FC236}">
                <a16:creationId xmlns:a16="http://schemas.microsoft.com/office/drawing/2014/main" id="{492D210A-76AB-0335-EEB8-95AD629156A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5" b="45"/>
          <a:stretch/>
        </p:blipFill>
        <p:spPr/>
      </p:pic>
      <p:sp>
        <p:nvSpPr>
          <p:cNvPr id="4" name="Elipse 3">
            <a:extLst>
              <a:ext uri="{FF2B5EF4-FFF2-40B4-BE49-F238E27FC236}">
                <a16:creationId xmlns:a16="http://schemas.microsoft.com/office/drawing/2014/main" id="{91696D69-C9A7-14D9-FE43-2F423D74AD7F}"/>
              </a:ext>
            </a:extLst>
          </p:cNvPr>
          <p:cNvSpPr/>
          <p:nvPr/>
        </p:nvSpPr>
        <p:spPr>
          <a:xfrm>
            <a:off x="2488542" y="518435"/>
            <a:ext cx="970640" cy="970640"/>
          </a:xfrm>
          <a:prstGeom prst="ellipse">
            <a:avLst/>
          </a:prstGeom>
          <a:solidFill>
            <a:srgbClr val="035A93"/>
          </a:solid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Freeform 41">
            <a:extLst>
              <a:ext uri="{FF2B5EF4-FFF2-40B4-BE49-F238E27FC236}">
                <a16:creationId xmlns:a16="http://schemas.microsoft.com/office/drawing/2014/main" id="{AB29BBC9-0062-3DC7-2D3D-4F64D4B13841}"/>
              </a:ext>
            </a:extLst>
          </p:cNvPr>
          <p:cNvSpPr>
            <a:spLocks noEditPoints="1"/>
          </p:cNvSpPr>
          <p:nvPr/>
        </p:nvSpPr>
        <p:spPr bwMode="auto">
          <a:xfrm>
            <a:off x="2797649" y="721498"/>
            <a:ext cx="352425" cy="564513"/>
          </a:xfrm>
          <a:custGeom>
            <a:avLst/>
            <a:gdLst>
              <a:gd name="T0" fmla="*/ 4783 w 11340"/>
              <a:gd name="T1" fmla="*/ 12486 h 16065"/>
              <a:gd name="T2" fmla="*/ 4321 w 11340"/>
              <a:gd name="T3" fmla="*/ 12332 h 16065"/>
              <a:gd name="T4" fmla="*/ 3920 w 11340"/>
              <a:gd name="T5" fmla="*/ 12103 h 16065"/>
              <a:gd name="T6" fmla="*/ 3597 w 11340"/>
              <a:gd name="T7" fmla="*/ 11808 h 16065"/>
              <a:gd name="T8" fmla="*/ 3365 w 11340"/>
              <a:gd name="T9" fmla="*/ 11456 h 16065"/>
              <a:gd name="T10" fmla="*/ 3241 w 11340"/>
              <a:gd name="T11" fmla="*/ 11058 h 16065"/>
              <a:gd name="T12" fmla="*/ 3257 w 11340"/>
              <a:gd name="T13" fmla="*/ 10530 h 16065"/>
              <a:gd name="T14" fmla="*/ 3470 w 11340"/>
              <a:gd name="T15" fmla="*/ 10018 h 16065"/>
              <a:gd name="T16" fmla="*/ 3854 w 11340"/>
              <a:gd name="T17" fmla="*/ 9574 h 16065"/>
              <a:gd name="T18" fmla="*/ 4379 w 11340"/>
              <a:gd name="T19" fmla="*/ 9224 h 16065"/>
              <a:gd name="T20" fmla="*/ 5019 w 11340"/>
              <a:gd name="T21" fmla="*/ 8998 h 16065"/>
              <a:gd name="T22" fmla="*/ 5728 w 11340"/>
              <a:gd name="T23" fmla="*/ 8923 h 16065"/>
              <a:gd name="T24" fmla="*/ 6400 w 11340"/>
              <a:gd name="T25" fmla="*/ 9011 h 16065"/>
              <a:gd name="T26" fmla="*/ 6987 w 11340"/>
              <a:gd name="T27" fmla="*/ 9243 h 16065"/>
              <a:gd name="T28" fmla="*/ 7456 w 11340"/>
              <a:gd name="T29" fmla="*/ 9598 h 16065"/>
              <a:gd name="T30" fmla="*/ 7771 w 11340"/>
              <a:gd name="T31" fmla="*/ 10054 h 16065"/>
              <a:gd name="T32" fmla="*/ 7899 w 11340"/>
              <a:gd name="T33" fmla="*/ 10580 h 16065"/>
              <a:gd name="T34" fmla="*/ 7837 w 11340"/>
              <a:gd name="T35" fmla="*/ 11068 h 16065"/>
              <a:gd name="T36" fmla="*/ 7618 w 11340"/>
              <a:gd name="T37" fmla="*/ 11520 h 16065"/>
              <a:gd name="T38" fmla="*/ 7265 w 11340"/>
              <a:gd name="T39" fmla="*/ 11914 h 16065"/>
              <a:gd name="T40" fmla="*/ 6796 w 11340"/>
              <a:gd name="T41" fmla="*/ 12231 h 16065"/>
              <a:gd name="T42" fmla="*/ 6234 w 11340"/>
              <a:gd name="T43" fmla="*/ 12451 h 16065"/>
              <a:gd name="T44" fmla="*/ 3063 w 11340"/>
              <a:gd name="T45" fmla="*/ 7055 h 16065"/>
              <a:gd name="T46" fmla="*/ 2992 w 11340"/>
              <a:gd name="T47" fmla="*/ 5988 h 16065"/>
              <a:gd name="T48" fmla="*/ 3103 w 11340"/>
              <a:gd name="T49" fmla="*/ 4458 h 16065"/>
              <a:gd name="T50" fmla="*/ 3634 w 11340"/>
              <a:gd name="T51" fmla="*/ 2896 h 16065"/>
              <a:gd name="T52" fmla="*/ 4816 w 11340"/>
              <a:gd name="T53" fmla="*/ 1732 h 16065"/>
              <a:gd name="T54" fmla="*/ 6112 w 11340"/>
              <a:gd name="T55" fmla="*/ 1385 h 16065"/>
              <a:gd name="T56" fmla="*/ 6507 w 11340"/>
              <a:gd name="T57" fmla="*/ 1379 h 16065"/>
              <a:gd name="T58" fmla="*/ 7192 w 11340"/>
              <a:gd name="T59" fmla="*/ 1522 h 16065"/>
              <a:gd name="T60" fmla="*/ 7963 w 11340"/>
              <a:gd name="T61" fmla="*/ 1998 h 16065"/>
              <a:gd name="T62" fmla="*/ 8608 w 11340"/>
              <a:gd name="T63" fmla="*/ 2990 h 16065"/>
              <a:gd name="T64" fmla="*/ 8920 w 11340"/>
              <a:gd name="T65" fmla="*/ 4680 h 16065"/>
              <a:gd name="T66" fmla="*/ 10088 w 11340"/>
              <a:gd name="T67" fmla="*/ 4384 h 16065"/>
              <a:gd name="T68" fmla="*/ 9951 w 11340"/>
              <a:gd name="T69" fmla="*/ 3395 h 16065"/>
              <a:gd name="T70" fmla="*/ 9541 w 11340"/>
              <a:gd name="T71" fmla="*/ 2097 h 16065"/>
              <a:gd name="T72" fmla="*/ 8707 w 11340"/>
              <a:gd name="T73" fmla="*/ 873 h 16065"/>
              <a:gd name="T74" fmla="*/ 7300 w 11340"/>
              <a:gd name="T75" fmla="*/ 101 h 16065"/>
              <a:gd name="T76" fmla="*/ 6198 w 11340"/>
              <a:gd name="T77" fmla="*/ 0 h 16065"/>
              <a:gd name="T78" fmla="*/ 5278 w 11340"/>
              <a:gd name="T79" fmla="*/ 93 h 16065"/>
              <a:gd name="T80" fmla="*/ 3896 w 11340"/>
              <a:gd name="T81" fmla="*/ 613 h 16065"/>
              <a:gd name="T82" fmla="*/ 2525 w 11340"/>
              <a:gd name="T83" fmla="*/ 1910 h 16065"/>
              <a:gd name="T84" fmla="*/ 1642 w 11340"/>
              <a:gd name="T85" fmla="*/ 4333 h 16065"/>
              <a:gd name="T86" fmla="*/ 1622 w 11340"/>
              <a:gd name="T87" fmla="*/ 7464 h 16065"/>
              <a:gd name="T88" fmla="*/ 673 w 11340"/>
              <a:gd name="T89" fmla="*/ 7597 h 16065"/>
              <a:gd name="T90" fmla="*/ 114 w 11340"/>
              <a:gd name="T91" fmla="*/ 7687 h 16065"/>
              <a:gd name="T92" fmla="*/ 337 w 11340"/>
              <a:gd name="T93" fmla="*/ 15838 h 16065"/>
              <a:gd name="T94" fmla="*/ 2752 w 11340"/>
              <a:gd name="T95" fmla="*/ 16037 h 16065"/>
              <a:gd name="T96" fmla="*/ 5502 w 11340"/>
              <a:gd name="T97" fmla="*/ 16056 h 16065"/>
              <a:gd name="T98" fmla="*/ 8118 w 11340"/>
              <a:gd name="T99" fmla="*/ 15970 h 16065"/>
              <a:gd name="T100" fmla="*/ 10135 w 11340"/>
              <a:gd name="T101" fmla="*/ 15854 h 16065"/>
              <a:gd name="T102" fmla="*/ 11340 w 11340"/>
              <a:gd name="T103" fmla="*/ 7706 h 16065"/>
              <a:gd name="T104" fmla="*/ 9921 w 11340"/>
              <a:gd name="T105" fmla="*/ 7364 h 16065"/>
              <a:gd name="T106" fmla="*/ 8354 w 11340"/>
              <a:gd name="T107" fmla="*/ 7177 h 16065"/>
              <a:gd name="T108" fmla="*/ 6720 w 11340"/>
              <a:gd name="T109" fmla="*/ 7117 h 16065"/>
              <a:gd name="T110" fmla="*/ 5099 w 11340"/>
              <a:gd name="T111" fmla="*/ 7153 h 16065"/>
              <a:gd name="T112" fmla="*/ 3572 w 11340"/>
              <a:gd name="T113" fmla="*/ 7254 h 16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340" h="16065">
                <a:moveTo>
                  <a:pt x="6133" y="12476"/>
                </a:moveTo>
                <a:lnTo>
                  <a:pt x="6335" y="14383"/>
                </a:lnTo>
                <a:lnTo>
                  <a:pt x="4636" y="14449"/>
                </a:lnTo>
                <a:lnTo>
                  <a:pt x="4859" y="12504"/>
                </a:lnTo>
                <a:lnTo>
                  <a:pt x="4864" y="12504"/>
                </a:lnTo>
                <a:lnTo>
                  <a:pt x="4783" y="12486"/>
                </a:lnTo>
                <a:lnTo>
                  <a:pt x="4702" y="12465"/>
                </a:lnTo>
                <a:lnTo>
                  <a:pt x="4623" y="12443"/>
                </a:lnTo>
                <a:lnTo>
                  <a:pt x="4545" y="12418"/>
                </a:lnTo>
                <a:lnTo>
                  <a:pt x="4469" y="12392"/>
                </a:lnTo>
                <a:lnTo>
                  <a:pt x="4393" y="12363"/>
                </a:lnTo>
                <a:lnTo>
                  <a:pt x="4321" y="12332"/>
                </a:lnTo>
                <a:lnTo>
                  <a:pt x="4249" y="12299"/>
                </a:lnTo>
                <a:lnTo>
                  <a:pt x="4180" y="12263"/>
                </a:lnTo>
                <a:lnTo>
                  <a:pt x="4111" y="12225"/>
                </a:lnTo>
                <a:lnTo>
                  <a:pt x="4046" y="12186"/>
                </a:lnTo>
                <a:lnTo>
                  <a:pt x="3982" y="12145"/>
                </a:lnTo>
                <a:lnTo>
                  <a:pt x="3920" y="12103"/>
                </a:lnTo>
                <a:lnTo>
                  <a:pt x="3861" y="12058"/>
                </a:lnTo>
                <a:lnTo>
                  <a:pt x="3803" y="12011"/>
                </a:lnTo>
                <a:lnTo>
                  <a:pt x="3748" y="11962"/>
                </a:lnTo>
                <a:lnTo>
                  <a:pt x="3695" y="11912"/>
                </a:lnTo>
                <a:lnTo>
                  <a:pt x="3645" y="11861"/>
                </a:lnTo>
                <a:lnTo>
                  <a:pt x="3597" y="11808"/>
                </a:lnTo>
                <a:lnTo>
                  <a:pt x="3551" y="11753"/>
                </a:lnTo>
                <a:lnTo>
                  <a:pt x="3509" y="11696"/>
                </a:lnTo>
                <a:lnTo>
                  <a:pt x="3469" y="11638"/>
                </a:lnTo>
                <a:lnTo>
                  <a:pt x="3432" y="11579"/>
                </a:lnTo>
                <a:lnTo>
                  <a:pt x="3397" y="11519"/>
                </a:lnTo>
                <a:lnTo>
                  <a:pt x="3365" y="11456"/>
                </a:lnTo>
                <a:lnTo>
                  <a:pt x="3337" y="11393"/>
                </a:lnTo>
                <a:lnTo>
                  <a:pt x="3312" y="11329"/>
                </a:lnTo>
                <a:lnTo>
                  <a:pt x="3290" y="11263"/>
                </a:lnTo>
                <a:lnTo>
                  <a:pt x="3270" y="11195"/>
                </a:lnTo>
                <a:lnTo>
                  <a:pt x="3254" y="11127"/>
                </a:lnTo>
                <a:lnTo>
                  <a:pt x="3241" y="11058"/>
                </a:lnTo>
                <a:lnTo>
                  <a:pt x="3232" y="10987"/>
                </a:lnTo>
                <a:lnTo>
                  <a:pt x="3225" y="10894"/>
                </a:lnTo>
                <a:lnTo>
                  <a:pt x="3225" y="10802"/>
                </a:lnTo>
                <a:lnTo>
                  <a:pt x="3230" y="10710"/>
                </a:lnTo>
                <a:lnTo>
                  <a:pt x="3241" y="10620"/>
                </a:lnTo>
                <a:lnTo>
                  <a:pt x="3257" y="10530"/>
                </a:lnTo>
                <a:lnTo>
                  <a:pt x="3280" y="10441"/>
                </a:lnTo>
                <a:lnTo>
                  <a:pt x="3308" y="10353"/>
                </a:lnTo>
                <a:lnTo>
                  <a:pt x="3341" y="10267"/>
                </a:lnTo>
                <a:lnTo>
                  <a:pt x="3379" y="10182"/>
                </a:lnTo>
                <a:lnTo>
                  <a:pt x="3422" y="10099"/>
                </a:lnTo>
                <a:lnTo>
                  <a:pt x="3470" y="10018"/>
                </a:lnTo>
                <a:lnTo>
                  <a:pt x="3523" y="9938"/>
                </a:lnTo>
                <a:lnTo>
                  <a:pt x="3581" y="9861"/>
                </a:lnTo>
                <a:lnTo>
                  <a:pt x="3642" y="9786"/>
                </a:lnTo>
                <a:lnTo>
                  <a:pt x="3709" y="9712"/>
                </a:lnTo>
                <a:lnTo>
                  <a:pt x="3779" y="9642"/>
                </a:lnTo>
                <a:lnTo>
                  <a:pt x="3854" y="9574"/>
                </a:lnTo>
                <a:lnTo>
                  <a:pt x="3932" y="9507"/>
                </a:lnTo>
                <a:lnTo>
                  <a:pt x="4015" y="9445"/>
                </a:lnTo>
                <a:lnTo>
                  <a:pt x="4100" y="9385"/>
                </a:lnTo>
                <a:lnTo>
                  <a:pt x="4190" y="9329"/>
                </a:lnTo>
                <a:lnTo>
                  <a:pt x="4283" y="9275"/>
                </a:lnTo>
                <a:lnTo>
                  <a:pt x="4379" y="9224"/>
                </a:lnTo>
                <a:lnTo>
                  <a:pt x="4479" y="9177"/>
                </a:lnTo>
                <a:lnTo>
                  <a:pt x="4582" y="9134"/>
                </a:lnTo>
                <a:lnTo>
                  <a:pt x="4686" y="9094"/>
                </a:lnTo>
                <a:lnTo>
                  <a:pt x="4795" y="9059"/>
                </a:lnTo>
                <a:lnTo>
                  <a:pt x="4906" y="9027"/>
                </a:lnTo>
                <a:lnTo>
                  <a:pt x="5019" y="8998"/>
                </a:lnTo>
                <a:lnTo>
                  <a:pt x="5133" y="8974"/>
                </a:lnTo>
                <a:lnTo>
                  <a:pt x="5251" y="8955"/>
                </a:lnTo>
                <a:lnTo>
                  <a:pt x="5371" y="8940"/>
                </a:lnTo>
                <a:lnTo>
                  <a:pt x="5492" y="8930"/>
                </a:lnTo>
                <a:lnTo>
                  <a:pt x="5611" y="8924"/>
                </a:lnTo>
                <a:lnTo>
                  <a:pt x="5728" y="8923"/>
                </a:lnTo>
                <a:lnTo>
                  <a:pt x="5844" y="8927"/>
                </a:lnTo>
                <a:lnTo>
                  <a:pt x="5960" y="8935"/>
                </a:lnTo>
                <a:lnTo>
                  <a:pt x="6073" y="8948"/>
                </a:lnTo>
                <a:lnTo>
                  <a:pt x="6184" y="8965"/>
                </a:lnTo>
                <a:lnTo>
                  <a:pt x="6293" y="8986"/>
                </a:lnTo>
                <a:lnTo>
                  <a:pt x="6400" y="9011"/>
                </a:lnTo>
                <a:lnTo>
                  <a:pt x="6505" y="9041"/>
                </a:lnTo>
                <a:lnTo>
                  <a:pt x="6607" y="9074"/>
                </a:lnTo>
                <a:lnTo>
                  <a:pt x="6706" y="9111"/>
                </a:lnTo>
                <a:lnTo>
                  <a:pt x="6804" y="9151"/>
                </a:lnTo>
                <a:lnTo>
                  <a:pt x="6897" y="9195"/>
                </a:lnTo>
                <a:lnTo>
                  <a:pt x="6987" y="9243"/>
                </a:lnTo>
                <a:lnTo>
                  <a:pt x="7075" y="9294"/>
                </a:lnTo>
                <a:lnTo>
                  <a:pt x="7158" y="9349"/>
                </a:lnTo>
                <a:lnTo>
                  <a:pt x="7239" y="9406"/>
                </a:lnTo>
                <a:lnTo>
                  <a:pt x="7315" y="9467"/>
                </a:lnTo>
                <a:lnTo>
                  <a:pt x="7388" y="9531"/>
                </a:lnTo>
                <a:lnTo>
                  <a:pt x="7456" y="9598"/>
                </a:lnTo>
                <a:lnTo>
                  <a:pt x="7520" y="9667"/>
                </a:lnTo>
                <a:lnTo>
                  <a:pt x="7580" y="9739"/>
                </a:lnTo>
                <a:lnTo>
                  <a:pt x="7635" y="9814"/>
                </a:lnTo>
                <a:lnTo>
                  <a:pt x="7685" y="9892"/>
                </a:lnTo>
                <a:lnTo>
                  <a:pt x="7731" y="9971"/>
                </a:lnTo>
                <a:lnTo>
                  <a:pt x="7771" y="10054"/>
                </a:lnTo>
                <a:lnTo>
                  <a:pt x="7807" y="10138"/>
                </a:lnTo>
                <a:lnTo>
                  <a:pt x="7837" y="10224"/>
                </a:lnTo>
                <a:lnTo>
                  <a:pt x="7861" y="10313"/>
                </a:lnTo>
                <a:lnTo>
                  <a:pt x="7879" y="10403"/>
                </a:lnTo>
                <a:lnTo>
                  <a:pt x="7892" y="10495"/>
                </a:lnTo>
                <a:lnTo>
                  <a:pt x="7899" y="10580"/>
                </a:lnTo>
                <a:lnTo>
                  <a:pt x="7900" y="10662"/>
                </a:lnTo>
                <a:lnTo>
                  <a:pt x="7897" y="10745"/>
                </a:lnTo>
                <a:lnTo>
                  <a:pt x="7889" y="10827"/>
                </a:lnTo>
                <a:lnTo>
                  <a:pt x="7876" y="10908"/>
                </a:lnTo>
                <a:lnTo>
                  <a:pt x="7859" y="10988"/>
                </a:lnTo>
                <a:lnTo>
                  <a:pt x="7837" y="11068"/>
                </a:lnTo>
                <a:lnTo>
                  <a:pt x="7811" y="11147"/>
                </a:lnTo>
                <a:lnTo>
                  <a:pt x="7781" y="11223"/>
                </a:lnTo>
                <a:lnTo>
                  <a:pt x="7746" y="11300"/>
                </a:lnTo>
                <a:lnTo>
                  <a:pt x="7708" y="11375"/>
                </a:lnTo>
                <a:lnTo>
                  <a:pt x="7665" y="11448"/>
                </a:lnTo>
                <a:lnTo>
                  <a:pt x="7618" y="11520"/>
                </a:lnTo>
                <a:lnTo>
                  <a:pt x="7569" y="11590"/>
                </a:lnTo>
                <a:lnTo>
                  <a:pt x="7515" y="11658"/>
                </a:lnTo>
                <a:lnTo>
                  <a:pt x="7457" y="11725"/>
                </a:lnTo>
                <a:lnTo>
                  <a:pt x="7396" y="11791"/>
                </a:lnTo>
                <a:lnTo>
                  <a:pt x="7332" y="11853"/>
                </a:lnTo>
                <a:lnTo>
                  <a:pt x="7265" y="11914"/>
                </a:lnTo>
                <a:lnTo>
                  <a:pt x="7193" y="11972"/>
                </a:lnTo>
                <a:lnTo>
                  <a:pt x="7120" y="12030"/>
                </a:lnTo>
                <a:lnTo>
                  <a:pt x="7043" y="12084"/>
                </a:lnTo>
                <a:lnTo>
                  <a:pt x="6964" y="12135"/>
                </a:lnTo>
                <a:lnTo>
                  <a:pt x="6881" y="12184"/>
                </a:lnTo>
                <a:lnTo>
                  <a:pt x="6796" y="12231"/>
                </a:lnTo>
                <a:lnTo>
                  <a:pt x="6708" y="12275"/>
                </a:lnTo>
                <a:lnTo>
                  <a:pt x="6619" y="12316"/>
                </a:lnTo>
                <a:lnTo>
                  <a:pt x="6526" y="12355"/>
                </a:lnTo>
                <a:lnTo>
                  <a:pt x="6430" y="12390"/>
                </a:lnTo>
                <a:lnTo>
                  <a:pt x="6334" y="12422"/>
                </a:lnTo>
                <a:lnTo>
                  <a:pt x="6234" y="12451"/>
                </a:lnTo>
                <a:lnTo>
                  <a:pt x="6133" y="12476"/>
                </a:lnTo>
                <a:close/>
                <a:moveTo>
                  <a:pt x="3097" y="7298"/>
                </a:moveTo>
                <a:lnTo>
                  <a:pt x="3094" y="7280"/>
                </a:lnTo>
                <a:lnTo>
                  <a:pt x="3087" y="7233"/>
                </a:lnTo>
                <a:lnTo>
                  <a:pt x="3076" y="7158"/>
                </a:lnTo>
                <a:lnTo>
                  <a:pt x="3063" y="7055"/>
                </a:lnTo>
                <a:lnTo>
                  <a:pt x="3048" y="6928"/>
                </a:lnTo>
                <a:lnTo>
                  <a:pt x="3033" y="6777"/>
                </a:lnTo>
                <a:lnTo>
                  <a:pt x="3019" y="6606"/>
                </a:lnTo>
                <a:lnTo>
                  <a:pt x="3007" y="6416"/>
                </a:lnTo>
                <a:lnTo>
                  <a:pt x="2997" y="6209"/>
                </a:lnTo>
                <a:lnTo>
                  <a:pt x="2992" y="5988"/>
                </a:lnTo>
                <a:lnTo>
                  <a:pt x="2991" y="5753"/>
                </a:lnTo>
                <a:lnTo>
                  <a:pt x="2997" y="5508"/>
                </a:lnTo>
                <a:lnTo>
                  <a:pt x="3010" y="5254"/>
                </a:lnTo>
                <a:lnTo>
                  <a:pt x="3031" y="4993"/>
                </a:lnTo>
                <a:lnTo>
                  <a:pt x="3062" y="4727"/>
                </a:lnTo>
                <a:lnTo>
                  <a:pt x="3103" y="4458"/>
                </a:lnTo>
                <a:lnTo>
                  <a:pt x="3157" y="4189"/>
                </a:lnTo>
                <a:lnTo>
                  <a:pt x="3222" y="3920"/>
                </a:lnTo>
                <a:lnTo>
                  <a:pt x="3302" y="3654"/>
                </a:lnTo>
                <a:lnTo>
                  <a:pt x="3396" y="3394"/>
                </a:lnTo>
                <a:lnTo>
                  <a:pt x="3507" y="3141"/>
                </a:lnTo>
                <a:lnTo>
                  <a:pt x="3634" y="2896"/>
                </a:lnTo>
                <a:lnTo>
                  <a:pt x="3780" y="2663"/>
                </a:lnTo>
                <a:lnTo>
                  <a:pt x="3944" y="2443"/>
                </a:lnTo>
                <a:lnTo>
                  <a:pt x="4129" y="2237"/>
                </a:lnTo>
                <a:lnTo>
                  <a:pt x="4335" y="2049"/>
                </a:lnTo>
                <a:lnTo>
                  <a:pt x="4564" y="1880"/>
                </a:lnTo>
                <a:lnTo>
                  <a:pt x="4816" y="1732"/>
                </a:lnTo>
                <a:lnTo>
                  <a:pt x="5093" y="1607"/>
                </a:lnTo>
                <a:lnTo>
                  <a:pt x="5395" y="1506"/>
                </a:lnTo>
                <a:lnTo>
                  <a:pt x="5725" y="1434"/>
                </a:lnTo>
                <a:lnTo>
                  <a:pt x="6082" y="1389"/>
                </a:lnTo>
                <a:lnTo>
                  <a:pt x="6090" y="1388"/>
                </a:lnTo>
                <a:lnTo>
                  <a:pt x="6112" y="1385"/>
                </a:lnTo>
                <a:lnTo>
                  <a:pt x="6149" y="1382"/>
                </a:lnTo>
                <a:lnTo>
                  <a:pt x="6199" y="1378"/>
                </a:lnTo>
                <a:lnTo>
                  <a:pt x="6260" y="1375"/>
                </a:lnTo>
                <a:lnTo>
                  <a:pt x="6333" y="1373"/>
                </a:lnTo>
                <a:lnTo>
                  <a:pt x="6415" y="1374"/>
                </a:lnTo>
                <a:lnTo>
                  <a:pt x="6507" y="1379"/>
                </a:lnTo>
                <a:lnTo>
                  <a:pt x="6606" y="1387"/>
                </a:lnTo>
                <a:lnTo>
                  <a:pt x="6713" y="1401"/>
                </a:lnTo>
                <a:lnTo>
                  <a:pt x="6826" y="1420"/>
                </a:lnTo>
                <a:lnTo>
                  <a:pt x="6944" y="1446"/>
                </a:lnTo>
                <a:lnTo>
                  <a:pt x="7067" y="1480"/>
                </a:lnTo>
                <a:lnTo>
                  <a:pt x="7192" y="1522"/>
                </a:lnTo>
                <a:lnTo>
                  <a:pt x="7320" y="1573"/>
                </a:lnTo>
                <a:lnTo>
                  <a:pt x="7450" y="1635"/>
                </a:lnTo>
                <a:lnTo>
                  <a:pt x="7580" y="1707"/>
                </a:lnTo>
                <a:lnTo>
                  <a:pt x="7709" y="1791"/>
                </a:lnTo>
                <a:lnTo>
                  <a:pt x="7837" y="1888"/>
                </a:lnTo>
                <a:lnTo>
                  <a:pt x="7963" y="1998"/>
                </a:lnTo>
                <a:lnTo>
                  <a:pt x="8085" y="2123"/>
                </a:lnTo>
                <a:lnTo>
                  <a:pt x="8201" y="2262"/>
                </a:lnTo>
                <a:lnTo>
                  <a:pt x="8314" y="2418"/>
                </a:lnTo>
                <a:lnTo>
                  <a:pt x="8419" y="2590"/>
                </a:lnTo>
                <a:lnTo>
                  <a:pt x="8518" y="2781"/>
                </a:lnTo>
                <a:lnTo>
                  <a:pt x="8608" y="2990"/>
                </a:lnTo>
                <a:lnTo>
                  <a:pt x="8689" y="3218"/>
                </a:lnTo>
                <a:lnTo>
                  <a:pt x="8759" y="3467"/>
                </a:lnTo>
                <a:lnTo>
                  <a:pt x="8819" y="3736"/>
                </a:lnTo>
                <a:lnTo>
                  <a:pt x="8866" y="4028"/>
                </a:lnTo>
                <a:lnTo>
                  <a:pt x="8900" y="4343"/>
                </a:lnTo>
                <a:lnTo>
                  <a:pt x="8920" y="4680"/>
                </a:lnTo>
                <a:lnTo>
                  <a:pt x="10102" y="4697"/>
                </a:lnTo>
                <a:lnTo>
                  <a:pt x="10102" y="4684"/>
                </a:lnTo>
                <a:lnTo>
                  <a:pt x="10101" y="4644"/>
                </a:lnTo>
                <a:lnTo>
                  <a:pt x="10099" y="4580"/>
                </a:lnTo>
                <a:lnTo>
                  <a:pt x="10095" y="4492"/>
                </a:lnTo>
                <a:lnTo>
                  <a:pt x="10088" y="4384"/>
                </a:lnTo>
                <a:lnTo>
                  <a:pt x="10078" y="4257"/>
                </a:lnTo>
                <a:lnTo>
                  <a:pt x="10064" y="4113"/>
                </a:lnTo>
                <a:lnTo>
                  <a:pt x="10044" y="3952"/>
                </a:lnTo>
                <a:lnTo>
                  <a:pt x="10020" y="3778"/>
                </a:lnTo>
                <a:lnTo>
                  <a:pt x="9989" y="3592"/>
                </a:lnTo>
                <a:lnTo>
                  <a:pt x="9951" y="3395"/>
                </a:lnTo>
                <a:lnTo>
                  <a:pt x="9906" y="3190"/>
                </a:lnTo>
                <a:lnTo>
                  <a:pt x="9852" y="2978"/>
                </a:lnTo>
                <a:lnTo>
                  <a:pt x="9789" y="2761"/>
                </a:lnTo>
                <a:lnTo>
                  <a:pt x="9717" y="2540"/>
                </a:lnTo>
                <a:lnTo>
                  <a:pt x="9634" y="2318"/>
                </a:lnTo>
                <a:lnTo>
                  <a:pt x="9541" y="2097"/>
                </a:lnTo>
                <a:lnTo>
                  <a:pt x="9435" y="1878"/>
                </a:lnTo>
                <a:lnTo>
                  <a:pt x="9317" y="1662"/>
                </a:lnTo>
                <a:lnTo>
                  <a:pt x="9186" y="1452"/>
                </a:lnTo>
                <a:lnTo>
                  <a:pt x="9041" y="1249"/>
                </a:lnTo>
                <a:lnTo>
                  <a:pt x="8882" y="1055"/>
                </a:lnTo>
                <a:lnTo>
                  <a:pt x="8707" y="873"/>
                </a:lnTo>
                <a:lnTo>
                  <a:pt x="8517" y="702"/>
                </a:lnTo>
                <a:lnTo>
                  <a:pt x="8309" y="546"/>
                </a:lnTo>
                <a:lnTo>
                  <a:pt x="8085" y="406"/>
                </a:lnTo>
                <a:lnTo>
                  <a:pt x="7842" y="284"/>
                </a:lnTo>
                <a:lnTo>
                  <a:pt x="7581" y="182"/>
                </a:lnTo>
                <a:lnTo>
                  <a:pt x="7300" y="101"/>
                </a:lnTo>
                <a:lnTo>
                  <a:pt x="6999" y="43"/>
                </a:lnTo>
                <a:lnTo>
                  <a:pt x="6678" y="11"/>
                </a:lnTo>
                <a:lnTo>
                  <a:pt x="6335" y="5"/>
                </a:lnTo>
                <a:lnTo>
                  <a:pt x="6318" y="4"/>
                </a:lnTo>
                <a:lnTo>
                  <a:pt x="6272" y="2"/>
                </a:lnTo>
                <a:lnTo>
                  <a:pt x="6198" y="0"/>
                </a:lnTo>
                <a:lnTo>
                  <a:pt x="6097" y="1"/>
                </a:lnTo>
                <a:lnTo>
                  <a:pt x="5972" y="5"/>
                </a:lnTo>
                <a:lnTo>
                  <a:pt x="5826" y="15"/>
                </a:lnTo>
                <a:lnTo>
                  <a:pt x="5660" y="32"/>
                </a:lnTo>
                <a:lnTo>
                  <a:pt x="5477" y="57"/>
                </a:lnTo>
                <a:lnTo>
                  <a:pt x="5278" y="93"/>
                </a:lnTo>
                <a:lnTo>
                  <a:pt x="5067" y="141"/>
                </a:lnTo>
                <a:lnTo>
                  <a:pt x="4845" y="202"/>
                </a:lnTo>
                <a:lnTo>
                  <a:pt x="4616" y="278"/>
                </a:lnTo>
                <a:lnTo>
                  <a:pt x="4379" y="370"/>
                </a:lnTo>
                <a:lnTo>
                  <a:pt x="4138" y="482"/>
                </a:lnTo>
                <a:lnTo>
                  <a:pt x="3896" y="613"/>
                </a:lnTo>
                <a:lnTo>
                  <a:pt x="3654" y="766"/>
                </a:lnTo>
                <a:lnTo>
                  <a:pt x="3414" y="942"/>
                </a:lnTo>
                <a:lnTo>
                  <a:pt x="3179" y="1143"/>
                </a:lnTo>
                <a:lnTo>
                  <a:pt x="2951" y="1370"/>
                </a:lnTo>
                <a:lnTo>
                  <a:pt x="2733" y="1625"/>
                </a:lnTo>
                <a:lnTo>
                  <a:pt x="2525" y="1910"/>
                </a:lnTo>
                <a:lnTo>
                  <a:pt x="2331" y="2226"/>
                </a:lnTo>
                <a:lnTo>
                  <a:pt x="2153" y="2575"/>
                </a:lnTo>
                <a:lnTo>
                  <a:pt x="1993" y="2959"/>
                </a:lnTo>
                <a:lnTo>
                  <a:pt x="1853" y="3379"/>
                </a:lnTo>
                <a:lnTo>
                  <a:pt x="1735" y="3836"/>
                </a:lnTo>
                <a:lnTo>
                  <a:pt x="1642" y="4333"/>
                </a:lnTo>
                <a:lnTo>
                  <a:pt x="1576" y="4871"/>
                </a:lnTo>
                <a:lnTo>
                  <a:pt x="1539" y="5451"/>
                </a:lnTo>
                <a:lnTo>
                  <a:pt x="1533" y="6076"/>
                </a:lnTo>
                <a:lnTo>
                  <a:pt x="1559" y="6746"/>
                </a:lnTo>
                <a:lnTo>
                  <a:pt x="1622" y="7464"/>
                </a:lnTo>
                <a:lnTo>
                  <a:pt x="1622" y="7464"/>
                </a:lnTo>
                <a:lnTo>
                  <a:pt x="1441" y="7487"/>
                </a:lnTo>
                <a:lnTo>
                  <a:pt x="1268" y="7511"/>
                </a:lnTo>
                <a:lnTo>
                  <a:pt x="1105" y="7533"/>
                </a:lnTo>
                <a:lnTo>
                  <a:pt x="951" y="7556"/>
                </a:lnTo>
                <a:lnTo>
                  <a:pt x="807" y="7577"/>
                </a:lnTo>
                <a:lnTo>
                  <a:pt x="673" y="7597"/>
                </a:lnTo>
                <a:lnTo>
                  <a:pt x="551" y="7616"/>
                </a:lnTo>
                <a:lnTo>
                  <a:pt x="439" y="7633"/>
                </a:lnTo>
                <a:lnTo>
                  <a:pt x="339" y="7649"/>
                </a:lnTo>
                <a:lnTo>
                  <a:pt x="252" y="7664"/>
                </a:lnTo>
                <a:lnTo>
                  <a:pt x="176" y="7676"/>
                </a:lnTo>
                <a:lnTo>
                  <a:pt x="114" y="7687"/>
                </a:lnTo>
                <a:lnTo>
                  <a:pt x="64" y="7695"/>
                </a:lnTo>
                <a:lnTo>
                  <a:pt x="29" y="7702"/>
                </a:lnTo>
                <a:lnTo>
                  <a:pt x="7" y="7705"/>
                </a:lnTo>
                <a:lnTo>
                  <a:pt x="0" y="7707"/>
                </a:lnTo>
                <a:lnTo>
                  <a:pt x="0" y="15783"/>
                </a:lnTo>
                <a:lnTo>
                  <a:pt x="337" y="15838"/>
                </a:lnTo>
                <a:lnTo>
                  <a:pt x="697" y="15887"/>
                </a:lnTo>
                <a:lnTo>
                  <a:pt x="1076" y="15929"/>
                </a:lnTo>
                <a:lnTo>
                  <a:pt x="1474" y="15965"/>
                </a:lnTo>
                <a:lnTo>
                  <a:pt x="1887" y="15995"/>
                </a:lnTo>
                <a:lnTo>
                  <a:pt x="2314" y="16019"/>
                </a:lnTo>
                <a:lnTo>
                  <a:pt x="2752" y="16037"/>
                </a:lnTo>
                <a:lnTo>
                  <a:pt x="3200" y="16051"/>
                </a:lnTo>
                <a:lnTo>
                  <a:pt x="3655" y="16059"/>
                </a:lnTo>
                <a:lnTo>
                  <a:pt x="4114" y="16064"/>
                </a:lnTo>
                <a:lnTo>
                  <a:pt x="4576" y="16065"/>
                </a:lnTo>
                <a:lnTo>
                  <a:pt x="5040" y="16062"/>
                </a:lnTo>
                <a:lnTo>
                  <a:pt x="5502" y="16056"/>
                </a:lnTo>
                <a:lnTo>
                  <a:pt x="5959" y="16047"/>
                </a:lnTo>
                <a:lnTo>
                  <a:pt x="6411" y="16035"/>
                </a:lnTo>
                <a:lnTo>
                  <a:pt x="6855" y="16021"/>
                </a:lnTo>
                <a:lnTo>
                  <a:pt x="7289" y="16005"/>
                </a:lnTo>
                <a:lnTo>
                  <a:pt x="7711" y="15988"/>
                </a:lnTo>
                <a:lnTo>
                  <a:pt x="8118" y="15970"/>
                </a:lnTo>
                <a:lnTo>
                  <a:pt x="8509" y="15951"/>
                </a:lnTo>
                <a:lnTo>
                  <a:pt x="8880" y="15930"/>
                </a:lnTo>
                <a:lnTo>
                  <a:pt x="9230" y="15910"/>
                </a:lnTo>
                <a:lnTo>
                  <a:pt x="9559" y="15891"/>
                </a:lnTo>
                <a:lnTo>
                  <a:pt x="9861" y="15872"/>
                </a:lnTo>
                <a:lnTo>
                  <a:pt x="10135" y="15854"/>
                </a:lnTo>
                <a:lnTo>
                  <a:pt x="10380" y="15837"/>
                </a:lnTo>
                <a:lnTo>
                  <a:pt x="10594" y="15822"/>
                </a:lnTo>
                <a:lnTo>
                  <a:pt x="10773" y="15809"/>
                </a:lnTo>
                <a:lnTo>
                  <a:pt x="11021" y="15790"/>
                </a:lnTo>
                <a:lnTo>
                  <a:pt x="11108" y="15783"/>
                </a:lnTo>
                <a:lnTo>
                  <a:pt x="11340" y="7706"/>
                </a:lnTo>
                <a:lnTo>
                  <a:pt x="11117" y="7637"/>
                </a:lnTo>
                <a:lnTo>
                  <a:pt x="10889" y="7573"/>
                </a:lnTo>
                <a:lnTo>
                  <a:pt x="10654" y="7513"/>
                </a:lnTo>
                <a:lnTo>
                  <a:pt x="10415" y="7459"/>
                </a:lnTo>
                <a:lnTo>
                  <a:pt x="10170" y="7409"/>
                </a:lnTo>
                <a:lnTo>
                  <a:pt x="9921" y="7364"/>
                </a:lnTo>
                <a:lnTo>
                  <a:pt x="9669" y="7323"/>
                </a:lnTo>
                <a:lnTo>
                  <a:pt x="9412" y="7285"/>
                </a:lnTo>
                <a:lnTo>
                  <a:pt x="9151" y="7252"/>
                </a:lnTo>
                <a:lnTo>
                  <a:pt x="8888" y="7223"/>
                </a:lnTo>
                <a:lnTo>
                  <a:pt x="8622" y="7198"/>
                </a:lnTo>
                <a:lnTo>
                  <a:pt x="8354" y="7177"/>
                </a:lnTo>
                <a:lnTo>
                  <a:pt x="8085" y="7159"/>
                </a:lnTo>
                <a:lnTo>
                  <a:pt x="7813" y="7145"/>
                </a:lnTo>
                <a:lnTo>
                  <a:pt x="7541" y="7133"/>
                </a:lnTo>
                <a:lnTo>
                  <a:pt x="7267" y="7125"/>
                </a:lnTo>
                <a:lnTo>
                  <a:pt x="6994" y="7120"/>
                </a:lnTo>
                <a:lnTo>
                  <a:pt x="6720" y="7117"/>
                </a:lnTo>
                <a:lnTo>
                  <a:pt x="6447" y="7117"/>
                </a:lnTo>
                <a:lnTo>
                  <a:pt x="6174" y="7120"/>
                </a:lnTo>
                <a:lnTo>
                  <a:pt x="5903" y="7125"/>
                </a:lnTo>
                <a:lnTo>
                  <a:pt x="5633" y="7132"/>
                </a:lnTo>
                <a:lnTo>
                  <a:pt x="5365" y="7142"/>
                </a:lnTo>
                <a:lnTo>
                  <a:pt x="5099" y="7153"/>
                </a:lnTo>
                <a:lnTo>
                  <a:pt x="4836" y="7166"/>
                </a:lnTo>
                <a:lnTo>
                  <a:pt x="4575" y="7181"/>
                </a:lnTo>
                <a:lnTo>
                  <a:pt x="4319" y="7197"/>
                </a:lnTo>
                <a:lnTo>
                  <a:pt x="4066" y="7215"/>
                </a:lnTo>
                <a:lnTo>
                  <a:pt x="3816" y="7234"/>
                </a:lnTo>
                <a:lnTo>
                  <a:pt x="3572" y="7254"/>
                </a:lnTo>
                <a:lnTo>
                  <a:pt x="3332" y="7275"/>
                </a:lnTo>
                <a:lnTo>
                  <a:pt x="3097" y="7298"/>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14855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5B0FBB5B-FF84-A0FC-1838-0AA415709608}"/>
              </a:ext>
            </a:extLst>
          </p:cNvPr>
          <p:cNvGraphicFramePr>
            <a:graphicFrameLocks noGrp="1"/>
          </p:cNvGraphicFramePr>
          <p:nvPr>
            <p:extLst>
              <p:ext uri="{D42A27DB-BD31-4B8C-83A1-F6EECF244321}">
                <p14:modId xmlns:p14="http://schemas.microsoft.com/office/powerpoint/2010/main" val="12024872"/>
              </p:ext>
            </p:extLst>
          </p:nvPr>
        </p:nvGraphicFramePr>
        <p:xfrm>
          <a:off x="1048871" y="1170791"/>
          <a:ext cx="9950823" cy="4175760"/>
        </p:xfrm>
        <a:graphic>
          <a:graphicData uri="http://schemas.openxmlformats.org/drawingml/2006/table">
            <a:tbl>
              <a:tblPr firstRow="1" bandRow="1">
                <a:tableStyleId>{2D5ABB26-0587-4C30-8999-92F81FD0307C}</a:tableStyleId>
              </a:tblPr>
              <a:tblGrid>
                <a:gridCol w="2875122">
                  <a:extLst>
                    <a:ext uri="{9D8B030D-6E8A-4147-A177-3AD203B41FA5}">
                      <a16:colId xmlns:a16="http://schemas.microsoft.com/office/drawing/2014/main" val="1068787660"/>
                    </a:ext>
                  </a:extLst>
                </a:gridCol>
                <a:gridCol w="7075701">
                  <a:extLst>
                    <a:ext uri="{9D8B030D-6E8A-4147-A177-3AD203B41FA5}">
                      <a16:colId xmlns:a16="http://schemas.microsoft.com/office/drawing/2014/main" val="35447514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a:solidFill>
                            <a:srgbClr val="61A60E"/>
                          </a:solidFill>
                        </a:rPr>
                        <a:t>Transparencia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8A3F"/>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179388" indent="-179388" algn="just">
                        <a:buClr>
                          <a:srgbClr val="035A93"/>
                        </a:buClr>
                        <a:buFont typeface="Arial" panose="020B0604020202020204" pitchFamily="34" charset="0"/>
                        <a:buChar char="•"/>
                      </a:pPr>
                      <a:r>
                        <a:rPr lang="es-MX" sz="1400">
                          <a:solidFill>
                            <a:schemeClr val="tx1">
                              <a:lumMod val="65000"/>
                              <a:lumOff val="35000"/>
                            </a:schemeClr>
                          </a:solidFill>
                        </a:rPr>
                        <a:t>Garantizar el derecho de acceso a la información.</a:t>
                      </a:r>
                    </a:p>
                    <a:p>
                      <a:pPr marL="179388" indent="-179388" algn="just">
                        <a:buClr>
                          <a:srgbClr val="035A93"/>
                        </a:buClr>
                        <a:buFont typeface="Arial" panose="020B0604020202020204" pitchFamily="34" charset="0"/>
                        <a:buChar char="•"/>
                      </a:pPr>
                      <a:r>
                        <a:rPr lang="es-MX" sz="1400">
                          <a:solidFill>
                            <a:schemeClr val="tx1">
                              <a:lumMod val="65000"/>
                              <a:lumOff val="35000"/>
                            </a:schemeClr>
                          </a:solidFill>
                        </a:rPr>
                        <a:t>Conocer las necesidades o expectativas en materia de información de ciudadanos, usuarios o interesados.</a:t>
                      </a:r>
                    </a:p>
                    <a:p>
                      <a:pPr marL="179388" indent="-179388" algn="just">
                        <a:buClr>
                          <a:srgbClr val="035A93"/>
                        </a:buClr>
                        <a:buFont typeface="Arial" panose="020B0604020202020204" pitchFamily="34" charset="0"/>
                        <a:buChar char="•"/>
                      </a:pPr>
                      <a:r>
                        <a:rPr lang="es-MX" sz="1400">
                          <a:solidFill>
                            <a:schemeClr val="tx1">
                              <a:lumMod val="65000"/>
                              <a:lumOff val="35000"/>
                            </a:schemeClr>
                          </a:solidFill>
                        </a:rPr>
                        <a:t>Adecuar procesos y procedimientos para la entrega de información.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8A3F"/>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44098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b="0">
                        <a:solidFill>
                          <a:srgbClr val="B28A3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a:solidFill>
                            <a:srgbClr val="61A60E"/>
                          </a:solidFill>
                        </a:rPr>
                        <a:t>Servicio al ciudadano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28A3F"/>
                      </a:solidFill>
                      <a:prstDash val="lgDash"/>
                      <a:round/>
                      <a:headEnd type="none" w="med" len="med"/>
                      <a:tailEnd type="none" w="med" len="med"/>
                    </a:lnT>
                    <a:lnB w="12700" cap="flat" cmpd="sng" algn="ctr">
                      <a:solidFill>
                        <a:srgbClr val="B28A3F"/>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179388" marR="0" lvl="0" indent="-179388" algn="l" defTabSz="914400" rtl="0" eaLnBrk="1" fontAlgn="auto" latinLnBrk="0" hangingPunct="1">
                        <a:lnSpc>
                          <a:spcPct val="100000"/>
                        </a:lnSpc>
                        <a:spcBef>
                          <a:spcPts val="0"/>
                        </a:spcBef>
                        <a:spcAft>
                          <a:spcPts val="0"/>
                        </a:spcAft>
                        <a:buClr>
                          <a:srgbClr val="035A93"/>
                        </a:buClr>
                        <a:buSzTx/>
                        <a:buFont typeface="Arial" panose="020B0604020202020204" pitchFamily="34" charset="0"/>
                        <a:buChar char="•"/>
                        <a:tabLst/>
                        <a:defRPr/>
                      </a:pPr>
                      <a:r>
                        <a:rPr lang="es-MX" sz="1400">
                          <a:solidFill>
                            <a:schemeClr val="tx1">
                              <a:lumMod val="65000"/>
                              <a:lumOff val="35000"/>
                            </a:schemeClr>
                          </a:solidFill>
                        </a:rPr>
                        <a:t>Atender oportunamente y con calidad los requerimientos de los ciudadanos.</a:t>
                      </a:r>
                      <a:endParaRPr lang="es-CO"/>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28A3F"/>
                      </a:solidFill>
                      <a:prstDash val="lgDash"/>
                      <a:round/>
                      <a:headEnd type="none" w="med" len="med"/>
                      <a:tailEnd type="none" w="med" len="med"/>
                    </a:lnT>
                    <a:lnB w="12700" cap="flat" cmpd="sng" algn="ctr">
                      <a:solidFill>
                        <a:srgbClr val="B28A3F"/>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006923"/>
                  </a:ext>
                </a:extLst>
              </a:tr>
              <a:tr h="90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a:solidFill>
                            <a:srgbClr val="61A60E"/>
                          </a:solidFill>
                        </a:rPr>
                        <a:t>Participación ciudadana y rendición de cuentas</a:t>
                      </a:r>
                      <a:endParaRPr lang="es-CO" b="1">
                        <a:solidFill>
                          <a:srgbClr val="61A60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28A3F"/>
                      </a:solidFill>
                      <a:prstDash val="lgDash"/>
                      <a:round/>
                      <a:headEnd type="none" w="med" len="med"/>
                      <a:tailEnd type="none" w="med" len="med"/>
                    </a:lnT>
                    <a:lnB w="12700" cap="flat" cmpd="sng" algn="ctr">
                      <a:solidFill>
                        <a:srgbClr val="B28A3F"/>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61A60E"/>
                        </a:buClr>
                        <a:buSzTx/>
                        <a:buFont typeface="Arial" panose="020B0604020202020204" pitchFamily="34" charset="0"/>
                        <a:buNone/>
                        <a:tabLst/>
                        <a:defRPr/>
                      </a:pPr>
                      <a:endParaRPr lang="es-MX" sz="1400" kern="1200">
                        <a:solidFill>
                          <a:schemeClr val="tx1">
                            <a:lumMod val="65000"/>
                            <a:lumOff val="35000"/>
                          </a:schemeClr>
                        </a:solidFill>
                        <a:latin typeface="+mn-lt"/>
                        <a:ea typeface="+mn-ea"/>
                        <a:cs typeface="+mn-cs"/>
                      </a:endParaRPr>
                    </a:p>
                    <a:p>
                      <a:pPr marL="179388" marR="0" lvl="0" indent="-179388" algn="just" defTabSz="914400" rtl="0" eaLnBrk="1" fontAlgn="auto" latinLnBrk="0" hangingPunct="1">
                        <a:lnSpc>
                          <a:spcPct val="100000"/>
                        </a:lnSpc>
                        <a:spcBef>
                          <a:spcPts val="0"/>
                        </a:spcBef>
                        <a:spcAft>
                          <a:spcPts val="0"/>
                        </a:spcAft>
                        <a:buClr>
                          <a:srgbClr val="035A93"/>
                        </a:buClr>
                        <a:buSzTx/>
                        <a:buFont typeface="Arial" panose="020B0604020202020204" pitchFamily="34" charset="0"/>
                        <a:buChar char="•"/>
                        <a:tabLst/>
                        <a:defRPr/>
                      </a:pPr>
                      <a:r>
                        <a:rPr lang="es-MX" sz="1400" kern="1200">
                          <a:solidFill>
                            <a:schemeClr val="tx1">
                              <a:lumMod val="65000"/>
                              <a:lumOff val="35000"/>
                            </a:schemeClr>
                          </a:solidFill>
                          <a:latin typeface="+mn-lt"/>
                          <a:ea typeface="+mn-ea"/>
                          <a:cs typeface="+mn-cs"/>
                        </a:rPr>
                        <a:t>Acceso a información veraz, útil y oportuna -por medio del uso de lenguaje claro y comprensible- para generar una adecuada rendición de cuentas e incentivar la participación ciudadana en la gestión institucional.</a:t>
                      </a:r>
                    </a:p>
                    <a:p>
                      <a:pPr marL="0" marR="0" lvl="0" indent="0" algn="just" defTabSz="914400" rtl="0" eaLnBrk="1" fontAlgn="auto" latinLnBrk="0" hangingPunct="1">
                        <a:lnSpc>
                          <a:spcPct val="100000"/>
                        </a:lnSpc>
                        <a:spcBef>
                          <a:spcPts val="0"/>
                        </a:spcBef>
                        <a:spcAft>
                          <a:spcPts val="0"/>
                        </a:spcAft>
                        <a:buClr>
                          <a:srgbClr val="61A60E"/>
                        </a:buClr>
                        <a:buSzTx/>
                        <a:buFont typeface="Arial" panose="020B0604020202020204" pitchFamily="34" charset="0"/>
                        <a:buNone/>
                        <a:tabLst/>
                        <a:defRPr/>
                      </a:pPr>
                      <a:endParaRPr lang="es-MX" sz="1400" kern="1200">
                        <a:solidFill>
                          <a:schemeClr val="tx1">
                            <a:lumMod val="65000"/>
                            <a:lumOff val="3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28A3F"/>
                      </a:solidFill>
                      <a:prstDash val="lgDash"/>
                      <a:round/>
                      <a:headEnd type="none" w="med" len="med"/>
                      <a:tailEnd type="none" w="med" len="med"/>
                    </a:lnT>
                    <a:lnB w="12700" cap="flat" cmpd="sng" algn="ctr">
                      <a:solidFill>
                        <a:srgbClr val="B28A3F"/>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65354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1" kern="1200">
                          <a:solidFill>
                            <a:srgbClr val="61A60E"/>
                          </a:solidFill>
                          <a:latin typeface="+mn-lt"/>
                          <a:ea typeface="+mn-ea"/>
                          <a:cs typeface="+mn-cs"/>
                        </a:rPr>
                        <a:t>Gobierno en línea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28A3F"/>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9388" marR="0" lvl="0" indent="-179388" algn="just" defTabSz="914400" rtl="0" eaLnBrk="1" fontAlgn="auto" latinLnBrk="0" hangingPunct="1">
                        <a:lnSpc>
                          <a:spcPct val="100000"/>
                        </a:lnSpc>
                        <a:spcBef>
                          <a:spcPts val="0"/>
                        </a:spcBef>
                        <a:spcAft>
                          <a:spcPts val="0"/>
                        </a:spcAft>
                        <a:buClr>
                          <a:srgbClr val="035A93"/>
                        </a:buClr>
                        <a:buSzTx/>
                        <a:buFont typeface="Arial" panose="020B0604020202020204" pitchFamily="34" charset="0"/>
                        <a:buChar char="•"/>
                        <a:tabLst/>
                        <a:defRPr/>
                      </a:pPr>
                      <a:r>
                        <a:rPr lang="es-MX" sz="1400" kern="1200">
                          <a:solidFill>
                            <a:schemeClr val="tx1">
                              <a:lumMod val="65000"/>
                              <a:lumOff val="35000"/>
                            </a:schemeClr>
                          </a:solidFill>
                          <a:latin typeface="+mn-lt"/>
                          <a:ea typeface="+mn-ea"/>
                          <a:cs typeface="+mn-cs"/>
                        </a:rPr>
                        <a:t>Desarrollar servicios y trámites en línea útiles y pertinentes, atendiendo las necesidades de los usuarios.</a:t>
                      </a:r>
                    </a:p>
                    <a:p>
                      <a:pPr marL="179388" marR="0" lvl="0" indent="-179388" algn="just" defTabSz="914400" rtl="0" eaLnBrk="1" fontAlgn="auto" latinLnBrk="0" hangingPunct="1">
                        <a:lnSpc>
                          <a:spcPct val="100000"/>
                        </a:lnSpc>
                        <a:spcBef>
                          <a:spcPts val="0"/>
                        </a:spcBef>
                        <a:spcAft>
                          <a:spcPts val="0"/>
                        </a:spcAft>
                        <a:buClr>
                          <a:srgbClr val="035A93"/>
                        </a:buClr>
                        <a:buSzTx/>
                        <a:buFont typeface="Arial" panose="020B0604020202020204" pitchFamily="34" charset="0"/>
                        <a:buChar char="•"/>
                        <a:tabLst/>
                        <a:defRPr/>
                      </a:pPr>
                      <a:r>
                        <a:rPr lang="es-MX" sz="1400" kern="1200">
                          <a:solidFill>
                            <a:schemeClr val="tx1">
                              <a:lumMod val="65000"/>
                              <a:lumOff val="35000"/>
                            </a:schemeClr>
                          </a:solidFill>
                          <a:latin typeface="+mn-lt"/>
                          <a:ea typeface="+mn-ea"/>
                          <a:cs typeface="+mn-cs"/>
                        </a:rPr>
                        <a:t>Mayor efectividad en las estrategias de participación ciudadana por medios electrónicos, logrando llegar a más ciudadanos mediante mensajes claros y oportunos.</a:t>
                      </a:r>
                      <a:endParaRPr lang="es-CO" sz="1400" kern="1200">
                        <a:solidFill>
                          <a:schemeClr val="tx1">
                            <a:lumMod val="65000"/>
                            <a:lumOff val="3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28A3F"/>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6214036"/>
                  </a:ext>
                </a:extLst>
              </a:tr>
            </a:tbl>
          </a:graphicData>
        </a:graphic>
      </p:graphicFrame>
      <p:sp>
        <p:nvSpPr>
          <p:cNvPr id="10" name="Freeform 617">
            <a:extLst>
              <a:ext uri="{FF2B5EF4-FFF2-40B4-BE49-F238E27FC236}">
                <a16:creationId xmlns:a16="http://schemas.microsoft.com/office/drawing/2014/main" id="{7017CBE9-F9B1-9BE2-8662-A7435123F37D}"/>
              </a:ext>
            </a:extLst>
          </p:cNvPr>
          <p:cNvSpPr>
            <a:spLocks noEditPoints="1"/>
          </p:cNvSpPr>
          <p:nvPr/>
        </p:nvSpPr>
        <p:spPr bwMode="auto">
          <a:xfrm>
            <a:off x="554765" y="1518768"/>
            <a:ext cx="334849" cy="293276"/>
          </a:xfrm>
          <a:custGeom>
            <a:avLst/>
            <a:gdLst>
              <a:gd name="T0" fmla="*/ 12893 w 15750"/>
              <a:gd name="T1" fmla="*/ 11360 h 16126"/>
              <a:gd name="T2" fmla="*/ 11898 w 15750"/>
              <a:gd name="T3" fmla="*/ 11619 h 16126"/>
              <a:gd name="T4" fmla="*/ 10538 w 15750"/>
              <a:gd name="T5" fmla="*/ 11883 h 16126"/>
              <a:gd name="T6" fmla="*/ 8953 w 15750"/>
              <a:gd name="T7" fmla="*/ 12135 h 16126"/>
              <a:gd name="T8" fmla="*/ 8137 w 15750"/>
              <a:gd name="T9" fmla="*/ 13329 h 16126"/>
              <a:gd name="T10" fmla="*/ 7682 w 15750"/>
              <a:gd name="T11" fmla="*/ 14102 h 16126"/>
              <a:gd name="T12" fmla="*/ 7298 w 15750"/>
              <a:gd name="T13" fmla="*/ 14617 h 16126"/>
              <a:gd name="T14" fmla="*/ 7029 w 15750"/>
              <a:gd name="T15" fmla="*/ 14705 h 16126"/>
              <a:gd name="T16" fmla="*/ 6706 w 15750"/>
              <a:gd name="T17" fmla="*/ 14356 h 16126"/>
              <a:gd name="T18" fmla="*/ 6326 w 15750"/>
              <a:gd name="T19" fmla="*/ 13729 h 16126"/>
              <a:gd name="T20" fmla="*/ 5813 w 15750"/>
              <a:gd name="T21" fmla="*/ 12717 h 16126"/>
              <a:gd name="T22" fmla="*/ 4625 w 15750"/>
              <a:gd name="T23" fmla="*/ 12646 h 16126"/>
              <a:gd name="T24" fmla="*/ 3499 w 15750"/>
              <a:gd name="T25" fmla="*/ 12721 h 16126"/>
              <a:gd name="T26" fmla="*/ 2649 w 15750"/>
              <a:gd name="T27" fmla="*/ 12741 h 16126"/>
              <a:gd name="T28" fmla="*/ 2207 w 15750"/>
              <a:gd name="T29" fmla="*/ 12695 h 16126"/>
              <a:gd name="T30" fmla="*/ 1718 w 15750"/>
              <a:gd name="T31" fmla="*/ 11585 h 16126"/>
              <a:gd name="T32" fmla="*/ 1374 w 15750"/>
              <a:gd name="T33" fmla="*/ 9232 h 16126"/>
              <a:gd name="T34" fmla="*/ 1335 w 15750"/>
              <a:gd name="T35" fmla="*/ 6730 h 16126"/>
              <a:gd name="T36" fmla="*/ 1698 w 15750"/>
              <a:gd name="T37" fmla="*/ 5142 h 16126"/>
              <a:gd name="T38" fmla="*/ 3144 w 15750"/>
              <a:gd name="T39" fmla="*/ 4342 h 16126"/>
              <a:gd name="T40" fmla="*/ 6237 w 15750"/>
              <a:gd name="T41" fmla="*/ 3106 h 16126"/>
              <a:gd name="T42" fmla="*/ 10008 w 15750"/>
              <a:gd name="T43" fmla="*/ 2010 h 16126"/>
              <a:gd name="T44" fmla="*/ 13462 w 15750"/>
              <a:gd name="T45" fmla="*/ 1668 h 16126"/>
              <a:gd name="T46" fmla="*/ 14186 w 15750"/>
              <a:gd name="T47" fmla="*/ 2826 h 16126"/>
              <a:gd name="T48" fmla="*/ 14256 w 15750"/>
              <a:gd name="T49" fmla="*/ 5758 h 16126"/>
              <a:gd name="T50" fmla="*/ 13994 w 15750"/>
              <a:gd name="T51" fmla="*/ 9003 h 16126"/>
              <a:gd name="T52" fmla="*/ 13444 w 15750"/>
              <a:gd name="T53" fmla="*/ 11051 h 16126"/>
              <a:gd name="T54" fmla="*/ 12726 w 15750"/>
              <a:gd name="T55" fmla="*/ 7227 h 16126"/>
              <a:gd name="T56" fmla="*/ 11706 w 15750"/>
              <a:gd name="T57" fmla="*/ 4133 h 16126"/>
              <a:gd name="T58" fmla="*/ 11515 w 15750"/>
              <a:gd name="T59" fmla="*/ 143 h 16126"/>
              <a:gd name="T60" fmla="*/ 6878 w 15750"/>
              <a:gd name="T61" fmla="*/ 1348 h 16126"/>
              <a:gd name="T62" fmla="*/ 2773 w 15750"/>
              <a:gd name="T63" fmla="*/ 3013 h 16126"/>
              <a:gd name="T64" fmla="*/ 634 w 15750"/>
              <a:gd name="T65" fmla="*/ 4213 h 16126"/>
              <a:gd name="T66" fmla="*/ 48 w 15750"/>
              <a:gd name="T67" fmla="*/ 6440 h 16126"/>
              <a:gd name="T68" fmla="*/ 105 w 15750"/>
              <a:gd name="T69" fmla="*/ 9444 h 16126"/>
              <a:gd name="T70" fmla="*/ 614 w 15750"/>
              <a:gd name="T71" fmla="*/ 12170 h 16126"/>
              <a:gd name="T72" fmla="*/ 1313 w 15750"/>
              <a:gd name="T73" fmla="*/ 13729 h 16126"/>
              <a:gd name="T74" fmla="*/ 1682 w 15750"/>
              <a:gd name="T75" fmla="*/ 13848 h 16126"/>
              <a:gd name="T76" fmla="*/ 2351 w 15750"/>
              <a:gd name="T77" fmla="*/ 13843 h 16126"/>
              <a:gd name="T78" fmla="*/ 3353 w 15750"/>
              <a:gd name="T79" fmla="*/ 13777 h 16126"/>
              <a:gd name="T80" fmla="*/ 4991 w 15750"/>
              <a:gd name="T81" fmla="*/ 13936 h 16126"/>
              <a:gd name="T82" fmla="*/ 5553 w 15750"/>
              <a:gd name="T83" fmla="*/ 14772 h 16126"/>
              <a:gd name="T84" fmla="*/ 6196 w 15750"/>
              <a:gd name="T85" fmla="*/ 15527 h 16126"/>
              <a:gd name="T86" fmla="*/ 6751 w 15750"/>
              <a:gd name="T87" fmla="*/ 16024 h 16126"/>
              <a:gd name="T88" fmla="*/ 7217 w 15750"/>
              <a:gd name="T89" fmla="*/ 16083 h 16126"/>
              <a:gd name="T90" fmla="*/ 7929 w 15750"/>
              <a:gd name="T91" fmla="*/ 15609 h 16126"/>
              <a:gd name="T92" fmla="*/ 8670 w 15750"/>
              <a:gd name="T93" fmla="*/ 14779 h 16126"/>
              <a:gd name="T94" fmla="*/ 9333 w 15750"/>
              <a:gd name="T95" fmla="*/ 13802 h 16126"/>
              <a:gd name="T96" fmla="*/ 10355 w 15750"/>
              <a:gd name="T97" fmla="*/ 13104 h 16126"/>
              <a:gd name="T98" fmla="*/ 12039 w 15750"/>
              <a:gd name="T99" fmla="*/ 12812 h 16126"/>
              <a:gd name="T100" fmla="*/ 13395 w 15750"/>
              <a:gd name="T101" fmla="*/ 12510 h 16126"/>
              <a:gd name="T102" fmla="*/ 14318 w 15750"/>
              <a:gd name="T103" fmla="*/ 12219 h 16126"/>
              <a:gd name="T104" fmla="*/ 14918 w 15750"/>
              <a:gd name="T105" fmla="*/ 11560 h 16126"/>
              <a:gd name="T106" fmla="*/ 15524 w 15750"/>
              <a:gd name="T107" fmla="*/ 8517 h 16126"/>
              <a:gd name="T108" fmla="*/ 15750 w 15750"/>
              <a:gd name="T109" fmla="*/ 4405 h 16126"/>
              <a:gd name="T110" fmla="*/ 15428 w 15750"/>
              <a:gd name="T111" fmla="*/ 1070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0" h="16126">
                <a:moveTo>
                  <a:pt x="13357" y="11147"/>
                </a:moveTo>
                <a:lnTo>
                  <a:pt x="13318" y="11177"/>
                </a:lnTo>
                <a:lnTo>
                  <a:pt x="13269" y="11206"/>
                </a:lnTo>
                <a:lnTo>
                  <a:pt x="13212" y="11236"/>
                </a:lnTo>
                <a:lnTo>
                  <a:pt x="13145" y="11266"/>
                </a:lnTo>
                <a:lnTo>
                  <a:pt x="13070" y="11297"/>
                </a:lnTo>
                <a:lnTo>
                  <a:pt x="12986" y="11328"/>
                </a:lnTo>
                <a:lnTo>
                  <a:pt x="12893" y="11360"/>
                </a:lnTo>
                <a:lnTo>
                  <a:pt x="12793" y="11391"/>
                </a:lnTo>
                <a:lnTo>
                  <a:pt x="12687" y="11424"/>
                </a:lnTo>
                <a:lnTo>
                  <a:pt x="12572" y="11456"/>
                </a:lnTo>
                <a:lnTo>
                  <a:pt x="12450" y="11488"/>
                </a:lnTo>
                <a:lnTo>
                  <a:pt x="12321" y="11520"/>
                </a:lnTo>
                <a:lnTo>
                  <a:pt x="12186" y="11554"/>
                </a:lnTo>
                <a:lnTo>
                  <a:pt x="12045" y="11586"/>
                </a:lnTo>
                <a:lnTo>
                  <a:pt x="11898" y="11619"/>
                </a:lnTo>
                <a:lnTo>
                  <a:pt x="11745" y="11652"/>
                </a:lnTo>
                <a:lnTo>
                  <a:pt x="11586" y="11686"/>
                </a:lnTo>
                <a:lnTo>
                  <a:pt x="11423" y="11719"/>
                </a:lnTo>
                <a:lnTo>
                  <a:pt x="11255" y="11751"/>
                </a:lnTo>
                <a:lnTo>
                  <a:pt x="11081" y="11785"/>
                </a:lnTo>
                <a:lnTo>
                  <a:pt x="10904" y="11818"/>
                </a:lnTo>
                <a:lnTo>
                  <a:pt x="10723" y="11850"/>
                </a:lnTo>
                <a:lnTo>
                  <a:pt x="10538" y="11883"/>
                </a:lnTo>
                <a:lnTo>
                  <a:pt x="10349" y="11916"/>
                </a:lnTo>
                <a:lnTo>
                  <a:pt x="10157" y="11948"/>
                </a:lnTo>
                <a:lnTo>
                  <a:pt x="9963" y="11980"/>
                </a:lnTo>
                <a:lnTo>
                  <a:pt x="9765" y="12011"/>
                </a:lnTo>
                <a:lnTo>
                  <a:pt x="9565" y="12043"/>
                </a:lnTo>
                <a:lnTo>
                  <a:pt x="9363" y="12074"/>
                </a:lnTo>
                <a:lnTo>
                  <a:pt x="9159" y="12105"/>
                </a:lnTo>
                <a:lnTo>
                  <a:pt x="8953" y="12135"/>
                </a:lnTo>
                <a:lnTo>
                  <a:pt x="8747" y="12166"/>
                </a:lnTo>
                <a:lnTo>
                  <a:pt x="8644" y="12368"/>
                </a:lnTo>
                <a:lnTo>
                  <a:pt x="8536" y="12578"/>
                </a:lnTo>
                <a:lnTo>
                  <a:pt x="8425" y="12793"/>
                </a:lnTo>
                <a:lnTo>
                  <a:pt x="8311" y="13008"/>
                </a:lnTo>
                <a:lnTo>
                  <a:pt x="8253" y="13116"/>
                </a:lnTo>
                <a:lnTo>
                  <a:pt x="8194" y="13223"/>
                </a:lnTo>
                <a:lnTo>
                  <a:pt x="8137" y="13329"/>
                </a:lnTo>
                <a:lnTo>
                  <a:pt x="8078" y="13434"/>
                </a:lnTo>
                <a:lnTo>
                  <a:pt x="8020" y="13537"/>
                </a:lnTo>
                <a:lnTo>
                  <a:pt x="7962" y="13638"/>
                </a:lnTo>
                <a:lnTo>
                  <a:pt x="7905" y="13737"/>
                </a:lnTo>
                <a:lnTo>
                  <a:pt x="7848" y="13833"/>
                </a:lnTo>
                <a:lnTo>
                  <a:pt x="7792" y="13927"/>
                </a:lnTo>
                <a:lnTo>
                  <a:pt x="7736" y="14016"/>
                </a:lnTo>
                <a:lnTo>
                  <a:pt x="7682" y="14102"/>
                </a:lnTo>
                <a:lnTo>
                  <a:pt x="7628" y="14185"/>
                </a:lnTo>
                <a:lnTo>
                  <a:pt x="7576" y="14262"/>
                </a:lnTo>
                <a:lnTo>
                  <a:pt x="7526" y="14335"/>
                </a:lnTo>
                <a:lnTo>
                  <a:pt x="7476" y="14403"/>
                </a:lnTo>
                <a:lnTo>
                  <a:pt x="7429" y="14466"/>
                </a:lnTo>
                <a:lnTo>
                  <a:pt x="7383" y="14522"/>
                </a:lnTo>
                <a:lnTo>
                  <a:pt x="7339" y="14573"/>
                </a:lnTo>
                <a:lnTo>
                  <a:pt x="7298" y="14617"/>
                </a:lnTo>
                <a:lnTo>
                  <a:pt x="7258" y="14654"/>
                </a:lnTo>
                <a:lnTo>
                  <a:pt x="7221" y="14685"/>
                </a:lnTo>
                <a:lnTo>
                  <a:pt x="7186" y="14708"/>
                </a:lnTo>
                <a:lnTo>
                  <a:pt x="7155" y="14723"/>
                </a:lnTo>
                <a:lnTo>
                  <a:pt x="7125" y="14730"/>
                </a:lnTo>
                <a:lnTo>
                  <a:pt x="7095" y="14729"/>
                </a:lnTo>
                <a:lnTo>
                  <a:pt x="7064" y="14721"/>
                </a:lnTo>
                <a:lnTo>
                  <a:pt x="7029" y="14705"/>
                </a:lnTo>
                <a:lnTo>
                  <a:pt x="6994" y="14682"/>
                </a:lnTo>
                <a:lnTo>
                  <a:pt x="6957" y="14652"/>
                </a:lnTo>
                <a:lnTo>
                  <a:pt x="6919" y="14617"/>
                </a:lnTo>
                <a:lnTo>
                  <a:pt x="6878" y="14576"/>
                </a:lnTo>
                <a:lnTo>
                  <a:pt x="6837" y="14528"/>
                </a:lnTo>
                <a:lnTo>
                  <a:pt x="6795" y="14476"/>
                </a:lnTo>
                <a:lnTo>
                  <a:pt x="6751" y="14417"/>
                </a:lnTo>
                <a:lnTo>
                  <a:pt x="6706" y="14356"/>
                </a:lnTo>
                <a:lnTo>
                  <a:pt x="6660" y="14289"/>
                </a:lnTo>
                <a:lnTo>
                  <a:pt x="6614" y="14219"/>
                </a:lnTo>
                <a:lnTo>
                  <a:pt x="6567" y="14144"/>
                </a:lnTo>
                <a:lnTo>
                  <a:pt x="6519" y="14067"/>
                </a:lnTo>
                <a:lnTo>
                  <a:pt x="6472" y="13986"/>
                </a:lnTo>
                <a:lnTo>
                  <a:pt x="6422" y="13902"/>
                </a:lnTo>
                <a:lnTo>
                  <a:pt x="6374" y="13817"/>
                </a:lnTo>
                <a:lnTo>
                  <a:pt x="6326" y="13729"/>
                </a:lnTo>
                <a:lnTo>
                  <a:pt x="6277" y="13639"/>
                </a:lnTo>
                <a:lnTo>
                  <a:pt x="6228" y="13549"/>
                </a:lnTo>
                <a:lnTo>
                  <a:pt x="6179" y="13456"/>
                </a:lnTo>
                <a:lnTo>
                  <a:pt x="6131" y="13363"/>
                </a:lnTo>
                <a:lnTo>
                  <a:pt x="6084" y="13269"/>
                </a:lnTo>
                <a:lnTo>
                  <a:pt x="5990" y="13083"/>
                </a:lnTo>
                <a:lnTo>
                  <a:pt x="5900" y="12897"/>
                </a:lnTo>
                <a:lnTo>
                  <a:pt x="5813" y="12717"/>
                </a:lnTo>
                <a:lnTo>
                  <a:pt x="5732" y="12544"/>
                </a:lnTo>
                <a:lnTo>
                  <a:pt x="5570" y="12560"/>
                </a:lnTo>
                <a:lnTo>
                  <a:pt x="5410" y="12576"/>
                </a:lnTo>
                <a:lnTo>
                  <a:pt x="5251" y="12591"/>
                </a:lnTo>
                <a:lnTo>
                  <a:pt x="5091" y="12606"/>
                </a:lnTo>
                <a:lnTo>
                  <a:pt x="4934" y="12620"/>
                </a:lnTo>
                <a:lnTo>
                  <a:pt x="4779" y="12634"/>
                </a:lnTo>
                <a:lnTo>
                  <a:pt x="4625" y="12646"/>
                </a:lnTo>
                <a:lnTo>
                  <a:pt x="4474" y="12658"/>
                </a:lnTo>
                <a:lnTo>
                  <a:pt x="4326" y="12671"/>
                </a:lnTo>
                <a:lnTo>
                  <a:pt x="4180" y="12681"/>
                </a:lnTo>
                <a:lnTo>
                  <a:pt x="4037" y="12691"/>
                </a:lnTo>
                <a:lnTo>
                  <a:pt x="3896" y="12700"/>
                </a:lnTo>
                <a:lnTo>
                  <a:pt x="3760" y="12708"/>
                </a:lnTo>
                <a:lnTo>
                  <a:pt x="3627" y="12715"/>
                </a:lnTo>
                <a:lnTo>
                  <a:pt x="3499" y="12721"/>
                </a:lnTo>
                <a:lnTo>
                  <a:pt x="3375" y="12727"/>
                </a:lnTo>
                <a:lnTo>
                  <a:pt x="3255" y="12732"/>
                </a:lnTo>
                <a:lnTo>
                  <a:pt x="3141" y="12736"/>
                </a:lnTo>
                <a:lnTo>
                  <a:pt x="3031" y="12739"/>
                </a:lnTo>
                <a:lnTo>
                  <a:pt x="2926" y="12740"/>
                </a:lnTo>
                <a:lnTo>
                  <a:pt x="2828" y="12742"/>
                </a:lnTo>
                <a:lnTo>
                  <a:pt x="2735" y="12742"/>
                </a:lnTo>
                <a:lnTo>
                  <a:pt x="2649" y="12741"/>
                </a:lnTo>
                <a:lnTo>
                  <a:pt x="2568" y="12739"/>
                </a:lnTo>
                <a:lnTo>
                  <a:pt x="2495" y="12736"/>
                </a:lnTo>
                <a:lnTo>
                  <a:pt x="2428" y="12732"/>
                </a:lnTo>
                <a:lnTo>
                  <a:pt x="2369" y="12727"/>
                </a:lnTo>
                <a:lnTo>
                  <a:pt x="2316" y="12720"/>
                </a:lnTo>
                <a:lnTo>
                  <a:pt x="2272" y="12713"/>
                </a:lnTo>
                <a:lnTo>
                  <a:pt x="2236" y="12705"/>
                </a:lnTo>
                <a:lnTo>
                  <a:pt x="2207" y="12695"/>
                </a:lnTo>
                <a:lnTo>
                  <a:pt x="2188" y="12685"/>
                </a:lnTo>
                <a:lnTo>
                  <a:pt x="2115" y="12611"/>
                </a:lnTo>
                <a:lnTo>
                  <a:pt x="2042" y="12506"/>
                </a:lnTo>
                <a:lnTo>
                  <a:pt x="1972" y="12373"/>
                </a:lnTo>
                <a:lnTo>
                  <a:pt x="1905" y="12212"/>
                </a:lnTo>
                <a:lnTo>
                  <a:pt x="1839" y="12025"/>
                </a:lnTo>
                <a:lnTo>
                  <a:pt x="1778" y="11816"/>
                </a:lnTo>
                <a:lnTo>
                  <a:pt x="1718" y="11585"/>
                </a:lnTo>
                <a:lnTo>
                  <a:pt x="1662" y="11336"/>
                </a:lnTo>
                <a:lnTo>
                  <a:pt x="1609" y="11069"/>
                </a:lnTo>
                <a:lnTo>
                  <a:pt x="1560" y="10788"/>
                </a:lnTo>
                <a:lnTo>
                  <a:pt x="1515" y="10494"/>
                </a:lnTo>
                <a:lnTo>
                  <a:pt x="1473" y="10190"/>
                </a:lnTo>
                <a:lnTo>
                  <a:pt x="1436" y="9876"/>
                </a:lnTo>
                <a:lnTo>
                  <a:pt x="1404" y="9557"/>
                </a:lnTo>
                <a:lnTo>
                  <a:pt x="1374" y="9232"/>
                </a:lnTo>
                <a:lnTo>
                  <a:pt x="1351" y="8907"/>
                </a:lnTo>
                <a:lnTo>
                  <a:pt x="1332" y="8579"/>
                </a:lnTo>
                <a:lnTo>
                  <a:pt x="1319" y="8255"/>
                </a:lnTo>
                <a:lnTo>
                  <a:pt x="1311" y="7934"/>
                </a:lnTo>
                <a:lnTo>
                  <a:pt x="1308" y="7618"/>
                </a:lnTo>
                <a:lnTo>
                  <a:pt x="1311" y="7312"/>
                </a:lnTo>
                <a:lnTo>
                  <a:pt x="1320" y="7015"/>
                </a:lnTo>
                <a:lnTo>
                  <a:pt x="1335" y="6730"/>
                </a:lnTo>
                <a:lnTo>
                  <a:pt x="1356" y="6459"/>
                </a:lnTo>
                <a:lnTo>
                  <a:pt x="1384" y="6205"/>
                </a:lnTo>
                <a:lnTo>
                  <a:pt x="1418" y="5970"/>
                </a:lnTo>
                <a:lnTo>
                  <a:pt x="1459" y="5755"/>
                </a:lnTo>
                <a:lnTo>
                  <a:pt x="1509" y="5562"/>
                </a:lnTo>
                <a:lnTo>
                  <a:pt x="1564" y="5395"/>
                </a:lnTo>
                <a:lnTo>
                  <a:pt x="1628" y="5254"/>
                </a:lnTo>
                <a:lnTo>
                  <a:pt x="1698" y="5142"/>
                </a:lnTo>
                <a:lnTo>
                  <a:pt x="1777" y="5060"/>
                </a:lnTo>
                <a:lnTo>
                  <a:pt x="1869" y="4996"/>
                </a:lnTo>
                <a:lnTo>
                  <a:pt x="1998" y="4916"/>
                </a:lnTo>
                <a:lnTo>
                  <a:pt x="2163" y="4823"/>
                </a:lnTo>
                <a:lnTo>
                  <a:pt x="2363" y="4718"/>
                </a:lnTo>
                <a:lnTo>
                  <a:pt x="2594" y="4603"/>
                </a:lnTo>
                <a:lnTo>
                  <a:pt x="2855" y="4477"/>
                </a:lnTo>
                <a:lnTo>
                  <a:pt x="3144" y="4342"/>
                </a:lnTo>
                <a:lnTo>
                  <a:pt x="3460" y="4201"/>
                </a:lnTo>
                <a:lnTo>
                  <a:pt x="3800" y="4054"/>
                </a:lnTo>
                <a:lnTo>
                  <a:pt x="4161" y="3901"/>
                </a:lnTo>
                <a:lnTo>
                  <a:pt x="4544" y="3745"/>
                </a:lnTo>
                <a:lnTo>
                  <a:pt x="4944" y="3585"/>
                </a:lnTo>
                <a:lnTo>
                  <a:pt x="5362" y="3425"/>
                </a:lnTo>
                <a:lnTo>
                  <a:pt x="5793" y="3265"/>
                </a:lnTo>
                <a:lnTo>
                  <a:pt x="6237" y="3106"/>
                </a:lnTo>
                <a:lnTo>
                  <a:pt x="6692" y="2948"/>
                </a:lnTo>
                <a:lnTo>
                  <a:pt x="7156" y="2794"/>
                </a:lnTo>
                <a:lnTo>
                  <a:pt x="7625" y="2645"/>
                </a:lnTo>
                <a:lnTo>
                  <a:pt x="8100" y="2502"/>
                </a:lnTo>
                <a:lnTo>
                  <a:pt x="8578" y="2365"/>
                </a:lnTo>
                <a:lnTo>
                  <a:pt x="9056" y="2237"/>
                </a:lnTo>
                <a:lnTo>
                  <a:pt x="9534" y="2118"/>
                </a:lnTo>
                <a:lnTo>
                  <a:pt x="10008" y="2010"/>
                </a:lnTo>
                <a:lnTo>
                  <a:pt x="10478" y="1913"/>
                </a:lnTo>
                <a:lnTo>
                  <a:pt x="10941" y="1830"/>
                </a:lnTo>
                <a:lnTo>
                  <a:pt x="11395" y="1760"/>
                </a:lnTo>
                <a:lnTo>
                  <a:pt x="11837" y="1707"/>
                </a:lnTo>
                <a:lnTo>
                  <a:pt x="12267" y="1669"/>
                </a:lnTo>
                <a:lnTo>
                  <a:pt x="12682" y="1649"/>
                </a:lnTo>
                <a:lnTo>
                  <a:pt x="13082" y="1649"/>
                </a:lnTo>
                <a:lnTo>
                  <a:pt x="13462" y="1668"/>
                </a:lnTo>
                <a:lnTo>
                  <a:pt x="13822" y="1710"/>
                </a:lnTo>
                <a:lnTo>
                  <a:pt x="13893" y="1745"/>
                </a:lnTo>
                <a:lnTo>
                  <a:pt x="13957" y="1827"/>
                </a:lnTo>
                <a:lnTo>
                  <a:pt x="14015" y="1952"/>
                </a:lnTo>
                <a:lnTo>
                  <a:pt x="14067" y="2117"/>
                </a:lnTo>
                <a:lnTo>
                  <a:pt x="14112" y="2319"/>
                </a:lnTo>
                <a:lnTo>
                  <a:pt x="14153" y="2557"/>
                </a:lnTo>
                <a:lnTo>
                  <a:pt x="14186" y="2826"/>
                </a:lnTo>
                <a:lnTo>
                  <a:pt x="14215" y="3124"/>
                </a:lnTo>
                <a:lnTo>
                  <a:pt x="14237" y="3446"/>
                </a:lnTo>
                <a:lnTo>
                  <a:pt x="14254" y="3792"/>
                </a:lnTo>
                <a:lnTo>
                  <a:pt x="14266" y="4158"/>
                </a:lnTo>
                <a:lnTo>
                  <a:pt x="14271" y="4540"/>
                </a:lnTo>
                <a:lnTo>
                  <a:pt x="14272" y="4936"/>
                </a:lnTo>
                <a:lnTo>
                  <a:pt x="14267" y="5342"/>
                </a:lnTo>
                <a:lnTo>
                  <a:pt x="14256" y="5758"/>
                </a:lnTo>
                <a:lnTo>
                  <a:pt x="14240" y="6177"/>
                </a:lnTo>
                <a:lnTo>
                  <a:pt x="14220" y="6598"/>
                </a:lnTo>
                <a:lnTo>
                  <a:pt x="14195" y="7019"/>
                </a:lnTo>
                <a:lnTo>
                  <a:pt x="14164" y="7435"/>
                </a:lnTo>
                <a:lnTo>
                  <a:pt x="14129" y="7845"/>
                </a:lnTo>
                <a:lnTo>
                  <a:pt x="14089" y="8245"/>
                </a:lnTo>
                <a:lnTo>
                  <a:pt x="14044" y="8633"/>
                </a:lnTo>
                <a:lnTo>
                  <a:pt x="13994" y="9003"/>
                </a:lnTo>
                <a:lnTo>
                  <a:pt x="13941" y="9356"/>
                </a:lnTo>
                <a:lnTo>
                  <a:pt x="13882" y="9687"/>
                </a:lnTo>
                <a:lnTo>
                  <a:pt x="13820" y="9993"/>
                </a:lnTo>
                <a:lnTo>
                  <a:pt x="13753" y="10272"/>
                </a:lnTo>
                <a:lnTo>
                  <a:pt x="13682" y="10520"/>
                </a:lnTo>
                <a:lnTo>
                  <a:pt x="13607" y="10734"/>
                </a:lnTo>
                <a:lnTo>
                  <a:pt x="13528" y="10913"/>
                </a:lnTo>
                <a:lnTo>
                  <a:pt x="13444" y="11051"/>
                </a:lnTo>
                <a:lnTo>
                  <a:pt x="13357" y="11147"/>
                </a:lnTo>
                <a:close/>
                <a:moveTo>
                  <a:pt x="4503" y="11329"/>
                </a:moveTo>
                <a:lnTo>
                  <a:pt x="11190" y="9792"/>
                </a:lnTo>
                <a:lnTo>
                  <a:pt x="11354" y="8633"/>
                </a:lnTo>
                <a:lnTo>
                  <a:pt x="4382" y="10175"/>
                </a:lnTo>
                <a:lnTo>
                  <a:pt x="4503" y="11329"/>
                </a:lnTo>
                <a:close/>
                <a:moveTo>
                  <a:pt x="2875" y="9494"/>
                </a:moveTo>
                <a:lnTo>
                  <a:pt x="12726" y="7227"/>
                </a:lnTo>
                <a:lnTo>
                  <a:pt x="12764" y="6108"/>
                </a:lnTo>
                <a:lnTo>
                  <a:pt x="2916" y="8285"/>
                </a:lnTo>
                <a:lnTo>
                  <a:pt x="2875" y="9494"/>
                </a:lnTo>
                <a:close/>
                <a:moveTo>
                  <a:pt x="11706" y="4133"/>
                </a:moveTo>
                <a:lnTo>
                  <a:pt x="4536" y="5715"/>
                </a:lnTo>
                <a:lnTo>
                  <a:pt x="4494" y="6910"/>
                </a:lnTo>
                <a:lnTo>
                  <a:pt x="11670" y="5257"/>
                </a:lnTo>
                <a:lnTo>
                  <a:pt x="11706" y="4133"/>
                </a:lnTo>
                <a:close/>
                <a:moveTo>
                  <a:pt x="14877" y="198"/>
                </a:moveTo>
                <a:lnTo>
                  <a:pt x="14475" y="101"/>
                </a:lnTo>
                <a:lnTo>
                  <a:pt x="14043" y="37"/>
                </a:lnTo>
                <a:lnTo>
                  <a:pt x="13582" y="4"/>
                </a:lnTo>
                <a:lnTo>
                  <a:pt x="13097" y="0"/>
                </a:lnTo>
                <a:lnTo>
                  <a:pt x="12588" y="23"/>
                </a:lnTo>
                <a:lnTo>
                  <a:pt x="12060" y="72"/>
                </a:lnTo>
                <a:lnTo>
                  <a:pt x="11515" y="143"/>
                </a:lnTo>
                <a:lnTo>
                  <a:pt x="10955" y="237"/>
                </a:lnTo>
                <a:lnTo>
                  <a:pt x="10384" y="350"/>
                </a:lnTo>
                <a:lnTo>
                  <a:pt x="9806" y="482"/>
                </a:lnTo>
                <a:lnTo>
                  <a:pt x="9220" y="629"/>
                </a:lnTo>
                <a:lnTo>
                  <a:pt x="8632" y="791"/>
                </a:lnTo>
                <a:lnTo>
                  <a:pt x="8044" y="967"/>
                </a:lnTo>
                <a:lnTo>
                  <a:pt x="7458" y="1152"/>
                </a:lnTo>
                <a:lnTo>
                  <a:pt x="6878" y="1348"/>
                </a:lnTo>
                <a:lnTo>
                  <a:pt x="6306" y="1549"/>
                </a:lnTo>
                <a:lnTo>
                  <a:pt x="5746" y="1757"/>
                </a:lnTo>
                <a:lnTo>
                  <a:pt x="5199" y="1968"/>
                </a:lnTo>
                <a:lnTo>
                  <a:pt x="4669" y="2180"/>
                </a:lnTo>
                <a:lnTo>
                  <a:pt x="4159" y="2393"/>
                </a:lnTo>
                <a:lnTo>
                  <a:pt x="3671" y="2604"/>
                </a:lnTo>
                <a:lnTo>
                  <a:pt x="3208" y="2811"/>
                </a:lnTo>
                <a:lnTo>
                  <a:pt x="2773" y="3013"/>
                </a:lnTo>
                <a:lnTo>
                  <a:pt x="2368" y="3207"/>
                </a:lnTo>
                <a:lnTo>
                  <a:pt x="1998" y="3393"/>
                </a:lnTo>
                <a:lnTo>
                  <a:pt x="1663" y="3567"/>
                </a:lnTo>
                <a:lnTo>
                  <a:pt x="1367" y="3730"/>
                </a:lnTo>
                <a:lnTo>
                  <a:pt x="1114" y="3877"/>
                </a:lnTo>
                <a:lnTo>
                  <a:pt x="906" y="4008"/>
                </a:lnTo>
                <a:lnTo>
                  <a:pt x="745" y="4121"/>
                </a:lnTo>
                <a:lnTo>
                  <a:pt x="634" y="4213"/>
                </a:lnTo>
                <a:lnTo>
                  <a:pt x="577" y="4284"/>
                </a:lnTo>
                <a:lnTo>
                  <a:pt x="462" y="4541"/>
                </a:lnTo>
                <a:lnTo>
                  <a:pt x="360" y="4817"/>
                </a:lnTo>
                <a:lnTo>
                  <a:pt x="272" y="5113"/>
                </a:lnTo>
                <a:lnTo>
                  <a:pt x="198" y="5424"/>
                </a:lnTo>
                <a:lnTo>
                  <a:pt x="136" y="5751"/>
                </a:lnTo>
                <a:lnTo>
                  <a:pt x="87" y="6089"/>
                </a:lnTo>
                <a:lnTo>
                  <a:pt x="48" y="6440"/>
                </a:lnTo>
                <a:lnTo>
                  <a:pt x="22" y="6800"/>
                </a:lnTo>
                <a:lnTo>
                  <a:pt x="6" y="7168"/>
                </a:lnTo>
                <a:lnTo>
                  <a:pt x="0" y="7542"/>
                </a:lnTo>
                <a:lnTo>
                  <a:pt x="4" y="7921"/>
                </a:lnTo>
                <a:lnTo>
                  <a:pt x="17" y="8302"/>
                </a:lnTo>
                <a:lnTo>
                  <a:pt x="38" y="8684"/>
                </a:lnTo>
                <a:lnTo>
                  <a:pt x="68" y="9065"/>
                </a:lnTo>
                <a:lnTo>
                  <a:pt x="105" y="9444"/>
                </a:lnTo>
                <a:lnTo>
                  <a:pt x="149" y="9818"/>
                </a:lnTo>
                <a:lnTo>
                  <a:pt x="201" y="10186"/>
                </a:lnTo>
                <a:lnTo>
                  <a:pt x="257" y="10546"/>
                </a:lnTo>
                <a:lnTo>
                  <a:pt x="320" y="10896"/>
                </a:lnTo>
                <a:lnTo>
                  <a:pt x="387" y="11236"/>
                </a:lnTo>
                <a:lnTo>
                  <a:pt x="459" y="11563"/>
                </a:lnTo>
                <a:lnTo>
                  <a:pt x="534" y="11874"/>
                </a:lnTo>
                <a:lnTo>
                  <a:pt x="614" y="12170"/>
                </a:lnTo>
                <a:lnTo>
                  <a:pt x="697" y="12447"/>
                </a:lnTo>
                <a:lnTo>
                  <a:pt x="782" y="12704"/>
                </a:lnTo>
                <a:lnTo>
                  <a:pt x="868" y="12939"/>
                </a:lnTo>
                <a:lnTo>
                  <a:pt x="957" y="13151"/>
                </a:lnTo>
                <a:lnTo>
                  <a:pt x="1046" y="13338"/>
                </a:lnTo>
                <a:lnTo>
                  <a:pt x="1135" y="13497"/>
                </a:lnTo>
                <a:lnTo>
                  <a:pt x="1224" y="13628"/>
                </a:lnTo>
                <a:lnTo>
                  <a:pt x="1313" y="13729"/>
                </a:lnTo>
                <a:lnTo>
                  <a:pt x="1401" y="13798"/>
                </a:lnTo>
                <a:lnTo>
                  <a:pt x="1423" y="13809"/>
                </a:lnTo>
                <a:lnTo>
                  <a:pt x="1451" y="13818"/>
                </a:lnTo>
                <a:lnTo>
                  <a:pt x="1485" y="13826"/>
                </a:lnTo>
                <a:lnTo>
                  <a:pt x="1526" y="13833"/>
                </a:lnTo>
                <a:lnTo>
                  <a:pt x="1572" y="13839"/>
                </a:lnTo>
                <a:lnTo>
                  <a:pt x="1624" y="13844"/>
                </a:lnTo>
                <a:lnTo>
                  <a:pt x="1682" y="13848"/>
                </a:lnTo>
                <a:lnTo>
                  <a:pt x="1747" y="13851"/>
                </a:lnTo>
                <a:lnTo>
                  <a:pt x="1816" y="13853"/>
                </a:lnTo>
                <a:lnTo>
                  <a:pt x="1892" y="13853"/>
                </a:lnTo>
                <a:lnTo>
                  <a:pt x="1972" y="13853"/>
                </a:lnTo>
                <a:lnTo>
                  <a:pt x="2059" y="13852"/>
                </a:lnTo>
                <a:lnTo>
                  <a:pt x="2151" y="13850"/>
                </a:lnTo>
                <a:lnTo>
                  <a:pt x="2248" y="13847"/>
                </a:lnTo>
                <a:lnTo>
                  <a:pt x="2351" y="13843"/>
                </a:lnTo>
                <a:lnTo>
                  <a:pt x="2458" y="13838"/>
                </a:lnTo>
                <a:lnTo>
                  <a:pt x="2571" y="13832"/>
                </a:lnTo>
                <a:lnTo>
                  <a:pt x="2689" y="13826"/>
                </a:lnTo>
                <a:lnTo>
                  <a:pt x="2812" y="13818"/>
                </a:lnTo>
                <a:lnTo>
                  <a:pt x="2940" y="13809"/>
                </a:lnTo>
                <a:lnTo>
                  <a:pt x="3074" y="13800"/>
                </a:lnTo>
                <a:lnTo>
                  <a:pt x="3211" y="13788"/>
                </a:lnTo>
                <a:lnTo>
                  <a:pt x="3353" y="13777"/>
                </a:lnTo>
                <a:lnTo>
                  <a:pt x="3500" y="13765"/>
                </a:lnTo>
                <a:lnTo>
                  <a:pt x="3808" y="13738"/>
                </a:lnTo>
                <a:lnTo>
                  <a:pt x="4133" y="13708"/>
                </a:lnTo>
                <a:lnTo>
                  <a:pt x="4476" y="13674"/>
                </a:lnTo>
                <a:lnTo>
                  <a:pt x="4835" y="13636"/>
                </a:lnTo>
                <a:lnTo>
                  <a:pt x="4883" y="13734"/>
                </a:lnTo>
                <a:lnTo>
                  <a:pt x="4934" y="13834"/>
                </a:lnTo>
                <a:lnTo>
                  <a:pt x="4991" y="13936"/>
                </a:lnTo>
                <a:lnTo>
                  <a:pt x="5051" y="14038"/>
                </a:lnTo>
                <a:lnTo>
                  <a:pt x="5115" y="14142"/>
                </a:lnTo>
                <a:lnTo>
                  <a:pt x="5181" y="14248"/>
                </a:lnTo>
                <a:lnTo>
                  <a:pt x="5251" y="14353"/>
                </a:lnTo>
                <a:lnTo>
                  <a:pt x="5323" y="14459"/>
                </a:lnTo>
                <a:lnTo>
                  <a:pt x="5398" y="14564"/>
                </a:lnTo>
                <a:lnTo>
                  <a:pt x="5475" y="14668"/>
                </a:lnTo>
                <a:lnTo>
                  <a:pt x="5553" y="14772"/>
                </a:lnTo>
                <a:lnTo>
                  <a:pt x="5632" y="14875"/>
                </a:lnTo>
                <a:lnTo>
                  <a:pt x="5713" y="14976"/>
                </a:lnTo>
                <a:lnTo>
                  <a:pt x="5793" y="15075"/>
                </a:lnTo>
                <a:lnTo>
                  <a:pt x="5875" y="15171"/>
                </a:lnTo>
                <a:lnTo>
                  <a:pt x="5956" y="15265"/>
                </a:lnTo>
                <a:lnTo>
                  <a:pt x="6036" y="15356"/>
                </a:lnTo>
                <a:lnTo>
                  <a:pt x="6117" y="15444"/>
                </a:lnTo>
                <a:lnTo>
                  <a:pt x="6196" y="15527"/>
                </a:lnTo>
                <a:lnTo>
                  <a:pt x="6273" y="15607"/>
                </a:lnTo>
                <a:lnTo>
                  <a:pt x="6350" y="15682"/>
                </a:lnTo>
                <a:lnTo>
                  <a:pt x="6423" y="15753"/>
                </a:lnTo>
                <a:lnTo>
                  <a:pt x="6495" y="15820"/>
                </a:lnTo>
                <a:lnTo>
                  <a:pt x="6564" y="15879"/>
                </a:lnTo>
                <a:lnTo>
                  <a:pt x="6630" y="15934"/>
                </a:lnTo>
                <a:lnTo>
                  <a:pt x="6693" y="15983"/>
                </a:lnTo>
                <a:lnTo>
                  <a:pt x="6751" y="16024"/>
                </a:lnTo>
                <a:lnTo>
                  <a:pt x="6806" y="16059"/>
                </a:lnTo>
                <a:lnTo>
                  <a:pt x="6856" y="16088"/>
                </a:lnTo>
                <a:lnTo>
                  <a:pt x="6902" y="16109"/>
                </a:lnTo>
                <a:lnTo>
                  <a:pt x="6943" y="16121"/>
                </a:lnTo>
                <a:lnTo>
                  <a:pt x="6979" y="16126"/>
                </a:lnTo>
                <a:lnTo>
                  <a:pt x="7056" y="16121"/>
                </a:lnTo>
                <a:lnTo>
                  <a:pt x="7135" y="16107"/>
                </a:lnTo>
                <a:lnTo>
                  <a:pt x="7217" y="16083"/>
                </a:lnTo>
                <a:lnTo>
                  <a:pt x="7301" y="16050"/>
                </a:lnTo>
                <a:lnTo>
                  <a:pt x="7386" y="16009"/>
                </a:lnTo>
                <a:lnTo>
                  <a:pt x="7474" y="15960"/>
                </a:lnTo>
                <a:lnTo>
                  <a:pt x="7563" y="15903"/>
                </a:lnTo>
                <a:lnTo>
                  <a:pt x="7653" y="15840"/>
                </a:lnTo>
                <a:lnTo>
                  <a:pt x="7744" y="15769"/>
                </a:lnTo>
                <a:lnTo>
                  <a:pt x="7836" y="15692"/>
                </a:lnTo>
                <a:lnTo>
                  <a:pt x="7929" y="15609"/>
                </a:lnTo>
                <a:lnTo>
                  <a:pt x="8023" y="15520"/>
                </a:lnTo>
                <a:lnTo>
                  <a:pt x="8116" y="15426"/>
                </a:lnTo>
                <a:lnTo>
                  <a:pt x="8209" y="15329"/>
                </a:lnTo>
                <a:lnTo>
                  <a:pt x="8302" y="15226"/>
                </a:lnTo>
                <a:lnTo>
                  <a:pt x="8396" y="15119"/>
                </a:lnTo>
                <a:lnTo>
                  <a:pt x="8488" y="15008"/>
                </a:lnTo>
                <a:lnTo>
                  <a:pt x="8579" y="14895"/>
                </a:lnTo>
                <a:lnTo>
                  <a:pt x="8670" y="14779"/>
                </a:lnTo>
                <a:lnTo>
                  <a:pt x="8759" y="14660"/>
                </a:lnTo>
                <a:lnTo>
                  <a:pt x="8847" y="14540"/>
                </a:lnTo>
                <a:lnTo>
                  <a:pt x="8933" y="14418"/>
                </a:lnTo>
                <a:lnTo>
                  <a:pt x="9018" y="14295"/>
                </a:lnTo>
                <a:lnTo>
                  <a:pt x="9100" y="14172"/>
                </a:lnTo>
                <a:lnTo>
                  <a:pt x="9180" y="14049"/>
                </a:lnTo>
                <a:lnTo>
                  <a:pt x="9258" y="13925"/>
                </a:lnTo>
                <a:lnTo>
                  <a:pt x="9333" y="13802"/>
                </a:lnTo>
                <a:lnTo>
                  <a:pt x="9405" y="13680"/>
                </a:lnTo>
                <a:lnTo>
                  <a:pt x="9474" y="13559"/>
                </a:lnTo>
                <a:lnTo>
                  <a:pt x="9540" y="13440"/>
                </a:lnTo>
                <a:lnTo>
                  <a:pt x="9602" y="13323"/>
                </a:lnTo>
                <a:lnTo>
                  <a:pt x="9661" y="13209"/>
                </a:lnTo>
                <a:lnTo>
                  <a:pt x="9895" y="13175"/>
                </a:lnTo>
                <a:lnTo>
                  <a:pt x="10127" y="13139"/>
                </a:lnTo>
                <a:lnTo>
                  <a:pt x="10355" y="13104"/>
                </a:lnTo>
                <a:lnTo>
                  <a:pt x="10580" y="13069"/>
                </a:lnTo>
                <a:lnTo>
                  <a:pt x="10801" y="13032"/>
                </a:lnTo>
                <a:lnTo>
                  <a:pt x="11019" y="12996"/>
                </a:lnTo>
                <a:lnTo>
                  <a:pt x="11231" y="12960"/>
                </a:lnTo>
                <a:lnTo>
                  <a:pt x="11440" y="12924"/>
                </a:lnTo>
                <a:lnTo>
                  <a:pt x="11645" y="12886"/>
                </a:lnTo>
                <a:lnTo>
                  <a:pt x="11845" y="12849"/>
                </a:lnTo>
                <a:lnTo>
                  <a:pt x="12039" y="12812"/>
                </a:lnTo>
                <a:lnTo>
                  <a:pt x="12229" y="12773"/>
                </a:lnTo>
                <a:lnTo>
                  <a:pt x="12413" y="12736"/>
                </a:lnTo>
                <a:lnTo>
                  <a:pt x="12592" y="12699"/>
                </a:lnTo>
                <a:lnTo>
                  <a:pt x="12765" y="12660"/>
                </a:lnTo>
                <a:lnTo>
                  <a:pt x="12932" y="12623"/>
                </a:lnTo>
                <a:lnTo>
                  <a:pt x="13093" y="12586"/>
                </a:lnTo>
                <a:lnTo>
                  <a:pt x="13247" y="12548"/>
                </a:lnTo>
                <a:lnTo>
                  <a:pt x="13395" y="12510"/>
                </a:lnTo>
                <a:lnTo>
                  <a:pt x="13537" y="12473"/>
                </a:lnTo>
                <a:lnTo>
                  <a:pt x="13671" y="12436"/>
                </a:lnTo>
                <a:lnTo>
                  <a:pt x="13798" y="12399"/>
                </a:lnTo>
                <a:lnTo>
                  <a:pt x="13918" y="12362"/>
                </a:lnTo>
                <a:lnTo>
                  <a:pt x="14030" y="12326"/>
                </a:lnTo>
                <a:lnTo>
                  <a:pt x="14134" y="12290"/>
                </a:lnTo>
                <a:lnTo>
                  <a:pt x="14229" y="12254"/>
                </a:lnTo>
                <a:lnTo>
                  <a:pt x="14318" y="12219"/>
                </a:lnTo>
                <a:lnTo>
                  <a:pt x="14397" y="12184"/>
                </a:lnTo>
                <a:lnTo>
                  <a:pt x="14468" y="12149"/>
                </a:lnTo>
                <a:lnTo>
                  <a:pt x="14530" y="12115"/>
                </a:lnTo>
                <a:lnTo>
                  <a:pt x="14583" y="12082"/>
                </a:lnTo>
                <a:lnTo>
                  <a:pt x="14627" y="12050"/>
                </a:lnTo>
                <a:lnTo>
                  <a:pt x="14726" y="11938"/>
                </a:lnTo>
                <a:lnTo>
                  <a:pt x="14824" y="11773"/>
                </a:lnTo>
                <a:lnTo>
                  <a:pt x="14918" y="11560"/>
                </a:lnTo>
                <a:lnTo>
                  <a:pt x="15009" y="11301"/>
                </a:lnTo>
                <a:lnTo>
                  <a:pt x="15097" y="11000"/>
                </a:lnTo>
                <a:lnTo>
                  <a:pt x="15179" y="10661"/>
                </a:lnTo>
                <a:lnTo>
                  <a:pt x="15259" y="10287"/>
                </a:lnTo>
                <a:lnTo>
                  <a:pt x="15333" y="9882"/>
                </a:lnTo>
                <a:lnTo>
                  <a:pt x="15402" y="9450"/>
                </a:lnTo>
                <a:lnTo>
                  <a:pt x="15466" y="8993"/>
                </a:lnTo>
                <a:lnTo>
                  <a:pt x="15524" y="8517"/>
                </a:lnTo>
                <a:lnTo>
                  <a:pt x="15577" y="8024"/>
                </a:lnTo>
                <a:lnTo>
                  <a:pt x="15623" y="7517"/>
                </a:lnTo>
                <a:lnTo>
                  <a:pt x="15662" y="7002"/>
                </a:lnTo>
                <a:lnTo>
                  <a:pt x="15695" y="6479"/>
                </a:lnTo>
                <a:lnTo>
                  <a:pt x="15721" y="5955"/>
                </a:lnTo>
                <a:lnTo>
                  <a:pt x="15738" y="5432"/>
                </a:lnTo>
                <a:lnTo>
                  <a:pt x="15748" y="4915"/>
                </a:lnTo>
                <a:lnTo>
                  <a:pt x="15750" y="4405"/>
                </a:lnTo>
                <a:lnTo>
                  <a:pt x="15743" y="3908"/>
                </a:lnTo>
                <a:lnTo>
                  <a:pt x="15727" y="3426"/>
                </a:lnTo>
                <a:lnTo>
                  <a:pt x="15703" y="2965"/>
                </a:lnTo>
                <a:lnTo>
                  <a:pt x="15667" y="2525"/>
                </a:lnTo>
                <a:lnTo>
                  <a:pt x="15624" y="2113"/>
                </a:lnTo>
                <a:lnTo>
                  <a:pt x="15569" y="1730"/>
                </a:lnTo>
                <a:lnTo>
                  <a:pt x="15504" y="1381"/>
                </a:lnTo>
                <a:lnTo>
                  <a:pt x="15428" y="1070"/>
                </a:lnTo>
                <a:lnTo>
                  <a:pt x="15342" y="798"/>
                </a:lnTo>
                <a:lnTo>
                  <a:pt x="15244" y="573"/>
                </a:lnTo>
                <a:lnTo>
                  <a:pt x="15133" y="394"/>
                </a:lnTo>
                <a:lnTo>
                  <a:pt x="15011" y="268"/>
                </a:lnTo>
                <a:lnTo>
                  <a:pt x="14877" y="198"/>
                </a:lnTo>
                <a:close/>
              </a:path>
            </a:pathLst>
          </a:custGeom>
          <a:solidFill>
            <a:srgbClr val="B28A3F"/>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id-ID"/>
          </a:p>
        </p:txBody>
      </p:sp>
      <p:sp>
        <p:nvSpPr>
          <p:cNvPr id="11" name="Freeform 633">
            <a:extLst>
              <a:ext uri="{FF2B5EF4-FFF2-40B4-BE49-F238E27FC236}">
                <a16:creationId xmlns:a16="http://schemas.microsoft.com/office/drawing/2014/main" id="{FF7659DA-7F49-17E0-BCD2-63E3B34B7E8E}"/>
              </a:ext>
            </a:extLst>
          </p:cNvPr>
          <p:cNvSpPr>
            <a:spLocks/>
          </p:cNvSpPr>
          <p:nvPr/>
        </p:nvSpPr>
        <p:spPr bwMode="auto">
          <a:xfrm>
            <a:off x="588364" y="2435201"/>
            <a:ext cx="267650" cy="293276"/>
          </a:xfrm>
          <a:custGeom>
            <a:avLst/>
            <a:gdLst>
              <a:gd name="T0" fmla="*/ 6197 w 16191"/>
              <a:gd name="T1" fmla="*/ 14319 h 14805"/>
              <a:gd name="T2" fmla="*/ 3097 w 16191"/>
              <a:gd name="T3" fmla="*/ 12700 h 14805"/>
              <a:gd name="T4" fmla="*/ 384 w 16191"/>
              <a:gd name="T5" fmla="*/ 10006 h 14805"/>
              <a:gd name="T6" fmla="*/ 59 w 16191"/>
              <a:gd name="T7" fmla="*/ 9299 h 14805"/>
              <a:gd name="T8" fmla="*/ 27 w 16191"/>
              <a:gd name="T9" fmla="*/ 8560 h 14805"/>
              <a:gd name="T10" fmla="*/ 368 w 16191"/>
              <a:gd name="T11" fmla="*/ 7930 h 14805"/>
              <a:gd name="T12" fmla="*/ 1059 w 16191"/>
              <a:gd name="T13" fmla="*/ 7622 h 14805"/>
              <a:gd name="T14" fmla="*/ 1716 w 16191"/>
              <a:gd name="T15" fmla="*/ 7744 h 14805"/>
              <a:gd name="T16" fmla="*/ 2307 w 16191"/>
              <a:gd name="T17" fmla="*/ 8128 h 14805"/>
              <a:gd name="T18" fmla="*/ 3875 w 16191"/>
              <a:gd name="T19" fmla="*/ 9384 h 14805"/>
              <a:gd name="T20" fmla="*/ 4773 w 16191"/>
              <a:gd name="T21" fmla="*/ 9846 h 14805"/>
              <a:gd name="T22" fmla="*/ 4858 w 16191"/>
              <a:gd name="T23" fmla="*/ 9232 h 14805"/>
              <a:gd name="T24" fmla="*/ 3606 w 16191"/>
              <a:gd name="T25" fmla="*/ 6631 h 14805"/>
              <a:gd name="T26" fmla="*/ 2266 w 16191"/>
              <a:gd name="T27" fmla="*/ 3837 h 14805"/>
              <a:gd name="T28" fmla="*/ 2121 w 16191"/>
              <a:gd name="T29" fmla="*/ 3135 h 14805"/>
              <a:gd name="T30" fmla="*/ 2280 w 16191"/>
              <a:gd name="T31" fmla="*/ 2487 h 14805"/>
              <a:gd name="T32" fmla="*/ 2864 w 16191"/>
              <a:gd name="T33" fmla="*/ 2027 h 14805"/>
              <a:gd name="T34" fmla="*/ 3658 w 16191"/>
              <a:gd name="T35" fmla="*/ 2030 h 14805"/>
              <a:gd name="T36" fmla="*/ 4244 w 16191"/>
              <a:gd name="T37" fmla="*/ 2504 h 14805"/>
              <a:gd name="T38" fmla="*/ 4885 w 16191"/>
              <a:gd name="T39" fmla="*/ 3504 h 14805"/>
              <a:gd name="T40" fmla="*/ 6060 w 16191"/>
              <a:gd name="T41" fmla="*/ 5814 h 14805"/>
              <a:gd name="T42" fmla="*/ 6717 w 16191"/>
              <a:gd name="T43" fmla="*/ 7050 h 14805"/>
              <a:gd name="T44" fmla="*/ 6969 w 16191"/>
              <a:gd name="T45" fmla="*/ 6801 h 14805"/>
              <a:gd name="T46" fmla="*/ 6751 w 16191"/>
              <a:gd name="T47" fmla="*/ 4318 h 14805"/>
              <a:gd name="T48" fmla="*/ 6614 w 16191"/>
              <a:gd name="T49" fmla="*/ 1629 h 14805"/>
              <a:gd name="T50" fmla="*/ 6785 w 16191"/>
              <a:gd name="T51" fmla="*/ 658 h 14805"/>
              <a:gd name="T52" fmla="*/ 7224 w 16191"/>
              <a:gd name="T53" fmla="*/ 195 h 14805"/>
              <a:gd name="T54" fmla="*/ 7826 w 16191"/>
              <a:gd name="T55" fmla="*/ 1 h 14805"/>
              <a:gd name="T56" fmla="*/ 8420 w 16191"/>
              <a:gd name="T57" fmla="*/ 113 h 14805"/>
              <a:gd name="T58" fmla="*/ 8932 w 16191"/>
              <a:gd name="T59" fmla="*/ 501 h 14805"/>
              <a:gd name="T60" fmla="*/ 9181 w 16191"/>
              <a:gd name="T61" fmla="*/ 1172 h 14805"/>
              <a:gd name="T62" fmla="*/ 9302 w 16191"/>
              <a:gd name="T63" fmla="*/ 4583 h 14805"/>
              <a:gd name="T64" fmla="*/ 9397 w 16191"/>
              <a:gd name="T65" fmla="*/ 6765 h 14805"/>
              <a:gd name="T66" fmla="*/ 9664 w 16191"/>
              <a:gd name="T67" fmla="*/ 6972 h 14805"/>
              <a:gd name="T68" fmla="*/ 10200 w 16191"/>
              <a:gd name="T69" fmla="*/ 5533 h 14805"/>
              <a:gd name="T70" fmla="*/ 11106 w 16191"/>
              <a:gd name="T71" fmla="*/ 3023 h 14805"/>
              <a:gd name="T72" fmla="*/ 11612 w 16191"/>
              <a:gd name="T73" fmla="*/ 2111 h 14805"/>
              <a:gd name="T74" fmla="*/ 12142 w 16191"/>
              <a:gd name="T75" fmla="*/ 1782 h 14805"/>
              <a:gd name="T76" fmla="*/ 12793 w 16191"/>
              <a:gd name="T77" fmla="*/ 1777 h 14805"/>
              <a:gd name="T78" fmla="*/ 13378 w 16191"/>
              <a:gd name="T79" fmla="*/ 2176 h 14805"/>
              <a:gd name="T80" fmla="*/ 13585 w 16191"/>
              <a:gd name="T81" fmla="*/ 2781 h 14805"/>
              <a:gd name="T82" fmla="*/ 13522 w 16191"/>
              <a:gd name="T83" fmla="*/ 3400 h 14805"/>
              <a:gd name="T84" fmla="*/ 12778 w 16191"/>
              <a:gd name="T85" fmla="*/ 5464 h 14805"/>
              <a:gd name="T86" fmla="*/ 11969 w 16191"/>
              <a:gd name="T87" fmla="*/ 7525 h 14805"/>
              <a:gd name="T88" fmla="*/ 12009 w 16191"/>
              <a:gd name="T89" fmla="*/ 8138 h 14805"/>
              <a:gd name="T90" fmla="*/ 12701 w 16191"/>
              <a:gd name="T91" fmla="*/ 7518 h 14805"/>
              <a:gd name="T92" fmla="*/ 13768 w 16191"/>
              <a:gd name="T93" fmla="*/ 5980 h 14805"/>
              <a:gd name="T94" fmla="*/ 14444 w 16191"/>
              <a:gd name="T95" fmla="*/ 5096 h 14805"/>
              <a:gd name="T96" fmla="*/ 14963 w 16191"/>
              <a:gd name="T97" fmla="*/ 4849 h 14805"/>
              <a:gd name="T98" fmla="*/ 15516 w 16191"/>
              <a:gd name="T99" fmla="*/ 4868 h 14805"/>
              <a:gd name="T100" fmla="*/ 15973 w 16191"/>
              <a:gd name="T101" fmla="*/ 5197 h 14805"/>
              <a:gd name="T102" fmla="*/ 16183 w 16191"/>
              <a:gd name="T103" fmla="*/ 5712 h 14805"/>
              <a:gd name="T104" fmla="*/ 16111 w 16191"/>
              <a:gd name="T105" fmla="*/ 6288 h 14805"/>
              <a:gd name="T106" fmla="*/ 15533 w 16191"/>
              <a:gd name="T107" fmla="*/ 7284 h 14805"/>
              <a:gd name="T108" fmla="*/ 14264 w 16191"/>
              <a:gd name="T109" fmla="*/ 9195 h 14805"/>
              <a:gd name="T110" fmla="*/ 13675 w 16191"/>
              <a:gd name="T111" fmla="*/ 10333 h 14805"/>
              <a:gd name="T112" fmla="*/ 12699 w 16191"/>
              <a:gd name="T113" fmla="*/ 12309 h 14805"/>
              <a:gd name="T114" fmla="*/ 10890 w 16191"/>
              <a:gd name="T115" fmla="*/ 14171 h 1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1" h="14805">
                <a:moveTo>
                  <a:pt x="8690" y="14805"/>
                </a:moveTo>
                <a:lnTo>
                  <a:pt x="8472" y="14800"/>
                </a:lnTo>
                <a:lnTo>
                  <a:pt x="8246" y="14785"/>
                </a:lnTo>
                <a:lnTo>
                  <a:pt x="8012" y="14761"/>
                </a:lnTo>
                <a:lnTo>
                  <a:pt x="7771" y="14727"/>
                </a:lnTo>
                <a:lnTo>
                  <a:pt x="7522" y="14682"/>
                </a:lnTo>
                <a:lnTo>
                  <a:pt x="7267" y="14629"/>
                </a:lnTo>
                <a:lnTo>
                  <a:pt x="7007" y="14566"/>
                </a:lnTo>
                <a:lnTo>
                  <a:pt x="6742" y="14493"/>
                </a:lnTo>
                <a:lnTo>
                  <a:pt x="6471" y="14411"/>
                </a:lnTo>
                <a:lnTo>
                  <a:pt x="6197" y="14319"/>
                </a:lnTo>
                <a:lnTo>
                  <a:pt x="5920" y="14218"/>
                </a:lnTo>
                <a:lnTo>
                  <a:pt x="5641" y="14108"/>
                </a:lnTo>
                <a:lnTo>
                  <a:pt x="5358" y="13988"/>
                </a:lnTo>
                <a:lnTo>
                  <a:pt x="5075" y="13859"/>
                </a:lnTo>
                <a:lnTo>
                  <a:pt x="4791" y="13720"/>
                </a:lnTo>
                <a:lnTo>
                  <a:pt x="4505" y="13574"/>
                </a:lnTo>
                <a:lnTo>
                  <a:pt x="4221" y="13417"/>
                </a:lnTo>
                <a:lnTo>
                  <a:pt x="3936" y="13251"/>
                </a:lnTo>
                <a:lnTo>
                  <a:pt x="3654" y="13076"/>
                </a:lnTo>
                <a:lnTo>
                  <a:pt x="3375" y="12892"/>
                </a:lnTo>
                <a:lnTo>
                  <a:pt x="3097" y="12700"/>
                </a:lnTo>
                <a:lnTo>
                  <a:pt x="2822" y="12499"/>
                </a:lnTo>
                <a:lnTo>
                  <a:pt x="2551" y="12289"/>
                </a:lnTo>
                <a:lnTo>
                  <a:pt x="2285" y="12069"/>
                </a:lnTo>
                <a:lnTo>
                  <a:pt x="2024" y="11842"/>
                </a:lnTo>
                <a:lnTo>
                  <a:pt x="1768" y="11606"/>
                </a:lnTo>
                <a:lnTo>
                  <a:pt x="1519" y="11360"/>
                </a:lnTo>
                <a:lnTo>
                  <a:pt x="1276" y="11107"/>
                </a:lnTo>
                <a:lnTo>
                  <a:pt x="1040" y="10844"/>
                </a:lnTo>
                <a:lnTo>
                  <a:pt x="813" y="10573"/>
                </a:lnTo>
                <a:lnTo>
                  <a:pt x="594" y="10294"/>
                </a:lnTo>
                <a:lnTo>
                  <a:pt x="384" y="10006"/>
                </a:lnTo>
                <a:lnTo>
                  <a:pt x="344" y="9946"/>
                </a:lnTo>
                <a:lnTo>
                  <a:pt x="306" y="9886"/>
                </a:lnTo>
                <a:lnTo>
                  <a:pt x="269" y="9825"/>
                </a:lnTo>
                <a:lnTo>
                  <a:pt x="236" y="9761"/>
                </a:lnTo>
                <a:lnTo>
                  <a:pt x="203" y="9697"/>
                </a:lnTo>
                <a:lnTo>
                  <a:pt x="174" y="9633"/>
                </a:lnTo>
                <a:lnTo>
                  <a:pt x="146" y="9567"/>
                </a:lnTo>
                <a:lnTo>
                  <a:pt x="120" y="9501"/>
                </a:lnTo>
                <a:lnTo>
                  <a:pt x="97" y="9433"/>
                </a:lnTo>
                <a:lnTo>
                  <a:pt x="77" y="9366"/>
                </a:lnTo>
                <a:lnTo>
                  <a:pt x="59" y="9299"/>
                </a:lnTo>
                <a:lnTo>
                  <a:pt x="43" y="9230"/>
                </a:lnTo>
                <a:lnTo>
                  <a:pt x="28" y="9162"/>
                </a:lnTo>
                <a:lnTo>
                  <a:pt x="18" y="9093"/>
                </a:lnTo>
                <a:lnTo>
                  <a:pt x="9" y="9026"/>
                </a:lnTo>
                <a:lnTo>
                  <a:pt x="4" y="8957"/>
                </a:lnTo>
                <a:lnTo>
                  <a:pt x="1" y="8890"/>
                </a:lnTo>
                <a:lnTo>
                  <a:pt x="0" y="8823"/>
                </a:lnTo>
                <a:lnTo>
                  <a:pt x="3" y="8756"/>
                </a:lnTo>
                <a:lnTo>
                  <a:pt x="8" y="8690"/>
                </a:lnTo>
                <a:lnTo>
                  <a:pt x="16" y="8624"/>
                </a:lnTo>
                <a:lnTo>
                  <a:pt x="27" y="8560"/>
                </a:lnTo>
                <a:lnTo>
                  <a:pt x="41" y="8497"/>
                </a:lnTo>
                <a:lnTo>
                  <a:pt x="59" y="8434"/>
                </a:lnTo>
                <a:lnTo>
                  <a:pt x="79" y="8374"/>
                </a:lnTo>
                <a:lnTo>
                  <a:pt x="102" y="8314"/>
                </a:lnTo>
                <a:lnTo>
                  <a:pt x="129" y="8255"/>
                </a:lnTo>
                <a:lnTo>
                  <a:pt x="158" y="8199"/>
                </a:lnTo>
                <a:lnTo>
                  <a:pt x="191" y="8144"/>
                </a:lnTo>
                <a:lnTo>
                  <a:pt x="228" y="8090"/>
                </a:lnTo>
                <a:lnTo>
                  <a:pt x="267" y="8038"/>
                </a:lnTo>
                <a:lnTo>
                  <a:pt x="311" y="7989"/>
                </a:lnTo>
                <a:lnTo>
                  <a:pt x="368" y="7930"/>
                </a:lnTo>
                <a:lnTo>
                  <a:pt x="428" y="7877"/>
                </a:lnTo>
                <a:lnTo>
                  <a:pt x="489" y="7830"/>
                </a:lnTo>
                <a:lnTo>
                  <a:pt x="549" y="7787"/>
                </a:lnTo>
                <a:lnTo>
                  <a:pt x="612" y="7751"/>
                </a:lnTo>
                <a:lnTo>
                  <a:pt x="675" y="7719"/>
                </a:lnTo>
                <a:lnTo>
                  <a:pt x="739" y="7693"/>
                </a:lnTo>
                <a:lnTo>
                  <a:pt x="802" y="7670"/>
                </a:lnTo>
                <a:lnTo>
                  <a:pt x="866" y="7652"/>
                </a:lnTo>
                <a:lnTo>
                  <a:pt x="931" y="7638"/>
                </a:lnTo>
                <a:lnTo>
                  <a:pt x="995" y="7628"/>
                </a:lnTo>
                <a:lnTo>
                  <a:pt x="1059" y="7622"/>
                </a:lnTo>
                <a:lnTo>
                  <a:pt x="1123" y="7619"/>
                </a:lnTo>
                <a:lnTo>
                  <a:pt x="1186" y="7620"/>
                </a:lnTo>
                <a:lnTo>
                  <a:pt x="1249" y="7624"/>
                </a:lnTo>
                <a:lnTo>
                  <a:pt x="1311" y="7631"/>
                </a:lnTo>
                <a:lnTo>
                  <a:pt x="1373" y="7640"/>
                </a:lnTo>
                <a:lnTo>
                  <a:pt x="1433" y="7654"/>
                </a:lnTo>
                <a:lnTo>
                  <a:pt x="1493" y="7668"/>
                </a:lnTo>
                <a:lnTo>
                  <a:pt x="1550" y="7684"/>
                </a:lnTo>
                <a:lnTo>
                  <a:pt x="1608" y="7702"/>
                </a:lnTo>
                <a:lnTo>
                  <a:pt x="1663" y="7722"/>
                </a:lnTo>
                <a:lnTo>
                  <a:pt x="1716" y="7744"/>
                </a:lnTo>
                <a:lnTo>
                  <a:pt x="1769" y="7766"/>
                </a:lnTo>
                <a:lnTo>
                  <a:pt x="1818" y="7790"/>
                </a:lnTo>
                <a:lnTo>
                  <a:pt x="1867" y="7815"/>
                </a:lnTo>
                <a:lnTo>
                  <a:pt x="1913" y="7840"/>
                </a:lnTo>
                <a:lnTo>
                  <a:pt x="1956" y="7866"/>
                </a:lnTo>
                <a:lnTo>
                  <a:pt x="1998" y="7892"/>
                </a:lnTo>
                <a:lnTo>
                  <a:pt x="2036" y="7917"/>
                </a:lnTo>
                <a:lnTo>
                  <a:pt x="2071" y="7943"/>
                </a:lnTo>
                <a:lnTo>
                  <a:pt x="2105" y="7968"/>
                </a:lnTo>
                <a:lnTo>
                  <a:pt x="2205" y="8047"/>
                </a:lnTo>
                <a:lnTo>
                  <a:pt x="2307" y="8128"/>
                </a:lnTo>
                <a:lnTo>
                  <a:pt x="2410" y="8212"/>
                </a:lnTo>
                <a:lnTo>
                  <a:pt x="2516" y="8297"/>
                </a:lnTo>
                <a:lnTo>
                  <a:pt x="2727" y="8471"/>
                </a:lnTo>
                <a:lnTo>
                  <a:pt x="2941" y="8648"/>
                </a:lnTo>
                <a:lnTo>
                  <a:pt x="3154" y="8823"/>
                </a:lnTo>
                <a:lnTo>
                  <a:pt x="3366" y="8994"/>
                </a:lnTo>
                <a:lnTo>
                  <a:pt x="3470" y="9077"/>
                </a:lnTo>
                <a:lnTo>
                  <a:pt x="3574" y="9159"/>
                </a:lnTo>
                <a:lnTo>
                  <a:pt x="3675" y="9236"/>
                </a:lnTo>
                <a:lnTo>
                  <a:pt x="3777" y="9313"/>
                </a:lnTo>
                <a:lnTo>
                  <a:pt x="3875" y="9384"/>
                </a:lnTo>
                <a:lnTo>
                  <a:pt x="3972" y="9452"/>
                </a:lnTo>
                <a:lnTo>
                  <a:pt x="4066" y="9517"/>
                </a:lnTo>
                <a:lnTo>
                  <a:pt x="4157" y="9577"/>
                </a:lnTo>
                <a:lnTo>
                  <a:pt x="4246" y="9632"/>
                </a:lnTo>
                <a:lnTo>
                  <a:pt x="4332" y="9682"/>
                </a:lnTo>
                <a:lnTo>
                  <a:pt x="4415" y="9725"/>
                </a:lnTo>
                <a:lnTo>
                  <a:pt x="4495" y="9763"/>
                </a:lnTo>
                <a:lnTo>
                  <a:pt x="4571" y="9795"/>
                </a:lnTo>
                <a:lnTo>
                  <a:pt x="4643" y="9819"/>
                </a:lnTo>
                <a:lnTo>
                  <a:pt x="4711" y="9836"/>
                </a:lnTo>
                <a:lnTo>
                  <a:pt x="4773" y="9846"/>
                </a:lnTo>
                <a:lnTo>
                  <a:pt x="4832" y="9847"/>
                </a:lnTo>
                <a:lnTo>
                  <a:pt x="4887" y="9841"/>
                </a:lnTo>
                <a:lnTo>
                  <a:pt x="4935" y="9825"/>
                </a:lnTo>
                <a:lnTo>
                  <a:pt x="4979" y="9800"/>
                </a:lnTo>
                <a:lnTo>
                  <a:pt x="4998" y="9771"/>
                </a:lnTo>
                <a:lnTo>
                  <a:pt x="5003" y="9724"/>
                </a:lnTo>
                <a:lnTo>
                  <a:pt x="4996" y="9659"/>
                </a:lnTo>
                <a:lnTo>
                  <a:pt x="4978" y="9575"/>
                </a:lnTo>
                <a:lnTo>
                  <a:pt x="4948" y="9476"/>
                </a:lnTo>
                <a:lnTo>
                  <a:pt x="4908" y="9361"/>
                </a:lnTo>
                <a:lnTo>
                  <a:pt x="4858" y="9232"/>
                </a:lnTo>
                <a:lnTo>
                  <a:pt x="4799" y="9088"/>
                </a:lnTo>
                <a:lnTo>
                  <a:pt x="4731" y="8932"/>
                </a:lnTo>
                <a:lnTo>
                  <a:pt x="4656" y="8764"/>
                </a:lnTo>
                <a:lnTo>
                  <a:pt x="4573" y="8585"/>
                </a:lnTo>
                <a:lnTo>
                  <a:pt x="4483" y="8397"/>
                </a:lnTo>
                <a:lnTo>
                  <a:pt x="4388" y="8199"/>
                </a:lnTo>
                <a:lnTo>
                  <a:pt x="4287" y="7993"/>
                </a:lnTo>
                <a:lnTo>
                  <a:pt x="4181" y="7778"/>
                </a:lnTo>
                <a:lnTo>
                  <a:pt x="4072" y="7559"/>
                </a:lnTo>
                <a:lnTo>
                  <a:pt x="3843" y="7102"/>
                </a:lnTo>
                <a:lnTo>
                  <a:pt x="3606" y="6631"/>
                </a:lnTo>
                <a:lnTo>
                  <a:pt x="3366" y="6152"/>
                </a:lnTo>
                <a:lnTo>
                  <a:pt x="3127" y="5673"/>
                </a:lnTo>
                <a:lnTo>
                  <a:pt x="3010" y="5436"/>
                </a:lnTo>
                <a:lnTo>
                  <a:pt x="2894" y="5202"/>
                </a:lnTo>
                <a:lnTo>
                  <a:pt x="2783" y="4970"/>
                </a:lnTo>
                <a:lnTo>
                  <a:pt x="2675" y="4744"/>
                </a:lnTo>
                <a:lnTo>
                  <a:pt x="2570" y="4522"/>
                </a:lnTo>
                <a:lnTo>
                  <a:pt x="2472" y="4307"/>
                </a:lnTo>
                <a:lnTo>
                  <a:pt x="2378" y="4099"/>
                </a:lnTo>
                <a:lnTo>
                  <a:pt x="2291" y="3899"/>
                </a:lnTo>
                <a:lnTo>
                  <a:pt x="2266" y="3837"/>
                </a:lnTo>
                <a:lnTo>
                  <a:pt x="2242" y="3775"/>
                </a:lnTo>
                <a:lnTo>
                  <a:pt x="2221" y="3713"/>
                </a:lnTo>
                <a:lnTo>
                  <a:pt x="2202" y="3649"/>
                </a:lnTo>
                <a:lnTo>
                  <a:pt x="2184" y="3586"/>
                </a:lnTo>
                <a:lnTo>
                  <a:pt x="2169" y="3521"/>
                </a:lnTo>
                <a:lnTo>
                  <a:pt x="2155" y="3457"/>
                </a:lnTo>
                <a:lnTo>
                  <a:pt x="2143" y="3393"/>
                </a:lnTo>
                <a:lnTo>
                  <a:pt x="2134" y="3328"/>
                </a:lnTo>
                <a:lnTo>
                  <a:pt x="2128" y="3264"/>
                </a:lnTo>
                <a:lnTo>
                  <a:pt x="2123" y="3199"/>
                </a:lnTo>
                <a:lnTo>
                  <a:pt x="2121" y="3135"/>
                </a:lnTo>
                <a:lnTo>
                  <a:pt x="2122" y="3072"/>
                </a:lnTo>
                <a:lnTo>
                  <a:pt x="2125" y="3009"/>
                </a:lnTo>
                <a:lnTo>
                  <a:pt x="2131" y="2947"/>
                </a:lnTo>
                <a:lnTo>
                  <a:pt x="2139" y="2886"/>
                </a:lnTo>
                <a:lnTo>
                  <a:pt x="2150" y="2825"/>
                </a:lnTo>
                <a:lnTo>
                  <a:pt x="2165" y="2766"/>
                </a:lnTo>
                <a:lnTo>
                  <a:pt x="2182" y="2707"/>
                </a:lnTo>
                <a:lnTo>
                  <a:pt x="2202" y="2650"/>
                </a:lnTo>
                <a:lnTo>
                  <a:pt x="2224" y="2595"/>
                </a:lnTo>
                <a:lnTo>
                  <a:pt x="2251" y="2540"/>
                </a:lnTo>
                <a:lnTo>
                  <a:pt x="2280" y="2487"/>
                </a:lnTo>
                <a:lnTo>
                  <a:pt x="2311" y="2437"/>
                </a:lnTo>
                <a:lnTo>
                  <a:pt x="2348" y="2388"/>
                </a:lnTo>
                <a:lnTo>
                  <a:pt x="2386" y="2340"/>
                </a:lnTo>
                <a:lnTo>
                  <a:pt x="2429" y="2295"/>
                </a:lnTo>
                <a:lnTo>
                  <a:pt x="2474" y="2252"/>
                </a:lnTo>
                <a:lnTo>
                  <a:pt x="2524" y="2210"/>
                </a:lnTo>
                <a:lnTo>
                  <a:pt x="2576" y="2172"/>
                </a:lnTo>
                <a:lnTo>
                  <a:pt x="2633" y="2136"/>
                </a:lnTo>
                <a:lnTo>
                  <a:pt x="2694" y="2103"/>
                </a:lnTo>
                <a:lnTo>
                  <a:pt x="2780" y="2062"/>
                </a:lnTo>
                <a:lnTo>
                  <a:pt x="2864" y="2027"/>
                </a:lnTo>
                <a:lnTo>
                  <a:pt x="2946" y="1999"/>
                </a:lnTo>
                <a:lnTo>
                  <a:pt x="3026" y="1978"/>
                </a:lnTo>
                <a:lnTo>
                  <a:pt x="3104" y="1963"/>
                </a:lnTo>
                <a:lnTo>
                  <a:pt x="3180" y="1953"/>
                </a:lnTo>
                <a:lnTo>
                  <a:pt x="3253" y="1949"/>
                </a:lnTo>
                <a:lnTo>
                  <a:pt x="3325" y="1951"/>
                </a:lnTo>
                <a:lnTo>
                  <a:pt x="3395" y="1957"/>
                </a:lnTo>
                <a:lnTo>
                  <a:pt x="3464" y="1969"/>
                </a:lnTo>
                <a:lnTo>
                  <a:pt x="3531" y="1985"/>
                </a:lnTo>
                <a:lnTo>
                  <a:pt x="3595" y="2005"/>
                </a:lnTo>
                <a:lnTo>
                  <a:pt x="3658" y="2030"/>
                </a:lnTo>
                <a:lnTo>
                  <a:pt x="3720" y="2059"/>
                </a:lnTo>
                <a:lnTo>
                  <a:pt x="3780" y="2091"/>
                </a:lnTo>
                <a:lnTo>
                  <a:pt x="3837" y="2127"/>
                </a:lnTo>
                <a:lnTo>
                  <a:pt x="3893" y="2165"/>
                </a:lnTo>
                <a:lnTo>
                  <a:pt x="3948" y="2207"/>
                </a:lnTo>
                <a:lnTo>
                  <a:pt x="4001" y="2252"/>
                </a:lnTo>
                <a:lnTo>
                  <a:pt x="4053" y="2298"/>
                </a:lnTo>
                <a:lnTo>
                  <a:pt x="4102" y="2347"/>
                </a:lnTo>
                <a:lnTo>
                  <a:pt x="4151" y="2399"/>
                </a:lnTo>
                <a:lnTo>
                  <a:pt x="4199" y="2451"/>
                </a:lnTo>
                <a:lnTo>
                  <a:pt x="4244" y="2504"/>
                </a:lnTo>
                <a:lnTo>
                  <a:pt x="4289" y="2560"/>
                </a:lnTo>
                <a:lnTo>
                  <a:pt x="4331" y="2616"/>
                </a:lnTo>
                <a:lnTo>
                  <a:pt x="4373" y="2672"/>
                </a:lnTo>
                <a:lnTo>
                  <a:pt x="4413" y="2730"/>
                </a:lnTo>
                <a:lnTo>
                  <a:pt x="4453" y="2787"/>
                </a:lnTo>
                <a:lnTo>
                  <a:pt x="4490" y="2844"/>
                </a:lnTo>
                <a:lnTo>
                  <a:pt x="4526" y="2902"/>
                </a:lnTo>
                <a:lnTo>
                  <a:pt x="4562" y="2958"/>
                </a:lnTo>
                <a:lnTo>
                  <a:pt x="4671" y="3138"/>
                </a:lnTo>
                <a:lnTo>
                  <a:pt x="4779" y="3320"/>
                </a:lnTo>
                <a:lnTo>
                  <a:pt x="4885" y="3504"/>
                </a:lnTo>
                <a:lnTo>
                  <a:pt x="4989" y="3690"/>
                </a:lnTo>
                <a:lnTo>
                  <a:pt x="5090" y="3877"/>
                </a:lnTo>
                <a:lnTo>
                  <a:pt x="5190" y="4063"/>
                </a:lnTo>
                <a:lnTo>
                  <a:pt x="5287" y="4248"/>
                </a:lnTo>
                <a:lnTo>
                  <a:pt x="5382" y="4433"/>
                </a:lnTo>
                <a:lnTo>
                  <a:pt x="5476" y="4617"/>
                </a:lnTo>
                <a:lnTo>
                  <a:pt x="5567" y="4798"/>
                </a:lnTo>
                <a:lnTo>
                  <a:pt x="5655" y="4977"/>
                </a:lnTo>
                <a:lnTo>
                  <a:pt x="5741" y="5152"/>
                </a:lnTo>
                <a:lnTo>
                  <a:pt x="5906" y="5492"/>
                </a:lnTo>
                <a:lnTo>
                  <a:pt x="6060" y="5814"/>
                </a:lnTo>
                <a:lnTo>
                  <a:pt x="6134" y="5966"/>
                </a:lnTo>
                <a:lnTo>
                  <a:pt x="6205" y="6112"/>
                </a:lnTo>
                <a:lnTo>
                  <a:pt x="6273" y="6251"/>
                </a:lnTo>
                <a:lnTo>
                  <a:pt x="6339" y="6383"/>
                </a:lnTo>
                <a:lnTo>
                  <a:pt x="6402" y="6507"/>
                </a:lnTo>
                <a:lnTo>
                  <a:pt x="6461" y="6621"/>
                </a:lnTo>
                <a:lnTo>
                  <a:pt x="6519" y="6727"/>
                </a:lnTo>
                <a:lnTo>
                  <a:pt x="6573" y="6823"/>
                </a:lnTo>
                <a:lnTo>
                  <a:pt x="6624" y="6910"/>
                </a:lnTo>
                <a:lnTo>
                  <a:pt x="6672" y="6985"/>
                </a:lnTo>
                <a:lnTo>
                  <a:pt x="6717" y="7050"/>
                </a:lnTo>
                <a:lnTo>
                  <a:pt x="6760" y="7102"/>
                </a:lnTo>
                <a:lnTo>
                  <a:pt x="6798" y="7142"/>
                </a:lnTo>
                <a:lnTo>
                  <a:pt x="6835" y="7170"/>
                </a:lnTo>
                <a:lnTo>
                  <a:pt x="6867" y="7184"/>
                </a:lnTo>
                <a:lnTo>
                  <a:pt x="6896" y="7184"/>
                </a:lnTo>
                <a:lnTo>
                  <a:pt x="6921" y="7167"/>
                </a:lnTo>
                <a:lnTo>
                  <a:pt x="6940" y="7130"/>
                </a:lnTo>
                <a:lnTo>
                  <a:pt x="6954" y="7074"/>
                </a:lnTo>
                <a:lnTo>
                  <a:pt x="6963" y="7001"/>
                </a:lnTo>
                <a:lnTo>
                  <a:pt x="6968" y="6909"/>
                </a:lnTo>
                <a:lnTo>
                  <a:pt x="6969" y="6801"/>
                </a:lnTo>
                <a:lnTo>
                  <a:pt x="6965" y="6678"/>
                </a:lnTo>
                <a:lnTo>
                  <a:pt x="6959" y="6541"/>
                </a:lnTo>
                <a:lnTo>
                  <a:pt x="6949" y="6389"/>
                </a:lnTo>
                <a:lnTo>
                  <a:pt x="6936" y="6225"/>
                </a:lnTo>
                <a:lnTo>
                  <a:pt x="6921" y="6049"/>
                </a:lnTo>
                <a:lnTo>
                  <a:pt x="6903" y="5862"/>
                </a:lnTo>
                <a:lnTo>
                  <a:pt x="6864" y="5457"/>
                </a:lnTo>
                <a:lnTo>
                  <a:pt x="6819" y="5021"/>
                </a:lnTo>
                <a:lnTo>
                  <a:pt x="6796" y="4792"/>
                </a:lnTo>
                <a:lnTo>
                  <a:pt x="6774" y="4558"/>
                </a:lnTo>
                <a:lnTo>
                  <a:pt x="6751" y="4318"/>
                </a:lnTo>
                <a:lnTo>
                  <a:pt x="6728" y="4075"/>
                </a:lnTo>
                <a:lnTo>
                  <a:pt x="6707" y="3829"/>
                </a:lnTo>
                <a:lnTo>
                  <a:pt x="6688" y="3581"/>
                </a:lnTo>
                <a:lnTo>
                  <a:pt x="6669" y="3331"/>
                </a:lnTo>
                <a:lnTo>
                  <a:pt x="6652" y="3082"/>
                </a:lnTo>
                <a:lnTo>
                  <a:pt x="6638" y="2833"/>
                </a:lnTo>
                <a:lnTo>
                  <a:pt x="6627" y="2586"/>
                </a:lnTo>
                <a:lnTo>
                  <a:pt x="6618" y="2340"/>
                </a:lnTo>
                <a:lnTo>
                  <a:pt x="6613" y="2099"/>
                </a:lnTo>
                <a:lnTo>
                  <a:pt x="6612" y="1861"/>
                </a:lnTo>
                <a:lnTo>
                  <a:pt x="6614" y="1629"/>
                </a:lnTo>
                <a:lnTo>
                  <a:pt x="6620" y="1402"/>
                </a:lnTo>
                <a:lnTo>
                  <a:pt x="6632" y="1182"/>
                </a:lnTo>
                <a:lnTo>
                  <a:pt x="6637" y="1119"/>
                </a:lnTo>
                <a:lnTo>
                  <a:pt x="6646" y="1057"/>
                </a:lnTo>
                <a:lnTo>
                  <a:pt x="6658" y="996"/>
                </a:lnTo>
                <a:lnTo>
                  <a:pt x="6673" y="937"/>
                </a:lnTo>
                <a:lnTo>
                  <a:pt x="6690" y="878"/>
                </a:lnTo>
                <a:lnTo>
                  <a:pt x="6710" y="821"/>
                </a:lnTo>
                <a:lnTo>
                  <a:pt x="6732" y="766"/>
                </a:lnTo>
                <a:lnTo>
                  <a:pt x="6758" y="711"/>
                </a:lnTo>
                <a:lnTo>
                  <a:pt x="6785" y="658"/>
                </a:lnTo>
                <a:lnTo>
                  <a:pt x="6815" y="607"/>
                </a:lnTo>
                <a:lnTo>
                  <a:pt x="6848" y="557"/>
                </a:lnTo>
                <a:lnTo>
                  <a:pt x="6882" y="510"/>
                </a:lnTo>
                <a:lnTo>
                  <a:pt x="6919" y="464"/>
                </a:lnTo>
                <a:lnTo>
                  <a:pt x="6957" y="420"/>
                </a:lnTo>
                <a:lnTo>
                  <a:pt x="6997" y="377"/>
                </a:lnTo>
                <a:lnTo>
                  <a:pt x="7039" y="336"/>
                </a:lnTo>
                <a:lnTo>
                  <a:pt x="7083" y="298"/>
                </a:lnTo>
                <a:lnTo>
                  <a:pt x="7128" y="262"/>
                </a:lnTo>
                <a:lnTo>
                  <a:pt x="7176" y="227"/>
                </a:lnTo>
                <a:lnTo>
                  <a:pt x="7224" y="195"/>
                </a:lnTo>
                <a:lnTo>
                  <a:pt x="7274" y="165"/>
                </a:lnTo>
                <a:lnTo>
                  <a:pt x="7324" y="138"/>
                </a:lnTo>
                <a:lnTo>
                  <a:pt x="7377" y="112"/>
                </a:lnTo>
                <a:lnTo>
                  <a:pt x="7431" y="90"/>
                </a:lnTo>
                <a:lnTo>
                  <a:pt x="7484" y="68"/>
                </a:lnTo>
                <a:lnTo>
                  <a:pt x="7540" y="51"/>
                </a:lnTo>
                <a:lnTo>
                  <a:pt x="7596" y="35"/>
                </a:lnTo>
                <a:lnTo>
                  <a:pt x="7652" y="23"/>
                </a:lnTo>
                <a:lnTo>
                  <a:pt x="7710" y="13"/>
                </a:lnTo>
                <a:lnTo>
                  <a:pt x="7768" y="6"/>
                </a:lnTo>
                <a:lnTo>
                  <a:pt x="7826" y="1"/>
                </a:lnTo>
                <a:lnTo>
                  <a:pt x="7885" y="0"/>
                </a:lnTo>
                <a:lnTo>
                  <a:pt x="7938" y="1"/>
                </a:lnTo>
                <a:lnTo>
                  <a:pt x="7990" y="4"/>
                </a:lnTo>
                <a:lnTo>
                  <a:pt x="8044" y="10"/>
                </a:lnTo>
                <a:lnTo>
                  <a:pt x="8098" y="18"/>
                </a:lnTo>
                <a:lnTo>
                  <a:pt x="8151" y="28"/>
                </a:lnTo>
                <a:lnTo>
                  <a:pt x="8206" y="40"/>
                </a:lnTo>
                <a:lnTo>
                  <a:pt x="8259" y="55"/>
                </a:lnTo>
                <a:lnTo>
                  <a:pt x="8313" y="72"/>
                </a:lnTo>
                <a:lnTo>
                  <a:pt x="8367" y="92"/>
                </a:lnTo>
                <a:lnTo>
                  <a:pt x="8420" y="113"/>
                </a:lnTo>
                <a:lnTo>
                  <a:pt x="8472" y="137"/>
                </a:lnTo>
                <a:lnTo>
                  <a:pt x="8524" y="163"/>
                </a:lnTo>
                <a:lnTo>
                  <a:pt x="8575" y="191"/>
                </a:lnTo>
                <a:lnTo>
                  <a:pt x="8625" y="221"/>
                </a:lnTo>
                <a:lnTo>
                  <a:pt x="8673" y="255"/>
                </a:lnTo>
                <a:lnTo>
                  <a:pt x="8721" y="290"/>
                </a:lnTo>
                <a:lnTo>
                  <a:pt x="8766" y="327"/>
                </a:lnTo>
                <a:lnTo>
                  <a:pt x="8811" y="367"/>
                </a:lnTo>
                <a:lnTo>
                  <a:pt x="8853" y="409"/>
                </a:lnTo>
                <a:lnTo>
                  <a:pt x="8894" y="454"/>
                </a:lnTo>
                <a:lnTo>
                  <a:pt x="8932" y="501"/>
                </a:lnTo>
                <a:lnTo>
                  <a:pt x="8969" y="550"/>
                </a:lnTo>
                <a:lnTo>
                  <a:pt x="9003" y="602"/>
                </a:lnTo>
                <a:lnTo>
                  <a:pt x="9035" y="656"/>
                </a:lnTo>
                <a:lnTo>
                  <a:pt x="9063" y="712"/>
                </a:lnTo>
                <a:lnTo>
                  <a:pt x="9089" y="771"/>
                </a:lnTo>
                <a:lnTo>
                  <a:pt x="9112" y="832"/>
                </a:lnTo>
                <a:lnTo>
                  <a:pt x="9134" y="895"/>
                </a:lnTo>
                <a:lnTo>
                  <a:pt x="9151" y="961"/>
                </a:lnTo>
                <a:lnTo>
                  <a:pt x="9164" y="1028"/>
                </a:lnTo>
                <a:lnTo>
                  <a:pt x="9175" y="1099"/>
                </a:lnTo>
                <a:lnTo>
                  <a:pt x="9181" y="1172"/>
                </a:lnTo>
                <a:lnTo>
                  <a:pt x="9196" y="1403"/>
                </a:lnTo>
                <a:lnTo>
                  <a:pt x="9209" y="1639"/>
                </a:lnTo>
                <a:lnTo>
                  <a:pt x="9221" y="1878"/>
                </a:lnTo>
                <a:lnTo>
                  <a:pt x="9232" y="2123"/>
                </a:lnTo>
                <a:lnTo>
                  <a:pt x="9242" y="2369"/>
                </a:lnTo>
                <a:lnTo>
                  <a:pt x="9250" y="2619"/>
                </a:lnTo>
                <a:lnTo>
                  <a:pt x="9258" y="2868"/>
                </a:lnTo>
                <a:lnTo>
                  <a:pt x="9266" y="3119"/>
                </a:lnTo>
                <a:lnTo>
                  <a:pt x="9279" y="3617"/>
                </a:lnTo>
                <a:lnTo>
                  <a:pt x="9291" y="4107"/>
                </a:lnTo>
                <a:lnTo>
                  <a:pt x="9302" y="4583"/>
                </a:lnTo>
                <a:lnTo>
                  <a:pt x="9312" y="5038"/>
                </a:lnTo>
                <a:lnTo>
                  <a:pt x="9318" y="5255"/>
                </a:lnTo>
                <a:lnTo>
                  <a:pt x="9324" y="5464"/>
                </a:lnTo>
                <a:lnTo>
                  <a:pt x="9330" y="5665"/>
                </a:lnTo>
                <a:lnTo>
                  <a:pt x="9337" y="5857"/>
                </a:lnTo>
                <a:lnTo>
                  <a:pt x="9345" y="6039"/>
                </a:lnTo>
                <a:lnTo>
                  <a:pt x="9353" y="6209"/>
                </a:lnTo>
                <a:lnTo>
                  <a:pt x="9362" y="6368"/>
                </a:lnTo>
                <a:lnTo>
                  <a:pt x="9373" y="6514"/>
                </a:lnTo>
                <a:lnTo>
                  <a:pt x="9385" y="6646"/>
                </a:lnTo>
                <a:lnTo>
                  <a:pt x="9397" y="6765"/>
                </a:lnTo>
                <a:lnTo>
                  <a:pt x="9410" y="6869"/>
                </a:lnTo>
                <a:lnTo>
                  <a:pt x="9425" y="6956"/>
                </a:lnTo>
                <a:lnTo>
                  <a:pt x="9441" y="7028"/>
                </a:lnTo>
                <a:lnTo>
                  <a:pt x="9460" y="7081"/>
                </a:lnTo>
                <a:lnTo>
                  <a:pt x="9480" y="7117"/>
                </a:lnTo>
                <a:lnTo>
                  <a:pt x="9501" y="7133"/>
                </a:lnTo>
                <a:lnTo>
                  <a:pt x="9529" y="7133"/>
                </a:lnTo>
                <a:lnTo>
                  <a:pt x="9560" y="7116"/>
                </a:lnTo>
                <a:lnTo>
                  <a:pt x="9592" y="7083"/>
                </a:lnTo>
                <a:lnTo>
                  <a:pt x="9628" y="7035"/>
                </a:lnTo>
                <a:lnTo>
                  <a:pt x="9664" y="6972"/>
                </a:lnTo>
                <a:lnTo>
                  <a:pt x="9703" y="6896"/>
                </a:lnTo>
                <a:lnTo>
                  <a:pt x="9744" y="6806"/>
                </a:lnTo>
                <a:lnTo>
                  <a:pt x="9787" y="6704"/>
                </a:lnTo>
                <a:lnTo>
                  <a:pt x="9832" y="6590"/>
                </a:lnTo>
                <a:lnTo>
                  <a:pt x="9880" y="6466"/>
                </a:lnTo>
                <a:lnTo>
                  <a:pt x="9928" y="6331"/>
                </a:lnTo>
                <a:lnTo>
                  <a:pt x="9979" y="6188"/>
                </a:lnTo>
                <a:lnTo>
                  <a:pt x="10031" y="6035"/>
                </a:lnTo>
                <a:lnTo>
                  <a:pt x="10086" y="5875"/>
                </a:lnTo>
                <a:lnTo>
                  <a:pt x="10143" y="5707"/>
                </a:lnTo>
                <a:lnTo>
                  <a:pt x="10200" y="5533"/>
                </a:lnTo>
                <a:lnTo>
                  <a:pt x="10322" y="5168"/>
                </a:lnTo>
                <a:lnTo>
                  <a:pt x="10450" y="4788"/>
                </a:lnTo>
                <a:lnTo>
                  <a:pt x="10517" y="4593"/>
                </a:lnTo>
                <a:lnTo>
                  <a:pt x="10585" y="4396"/>
                </a:lnTo>
                <a:lnTo>
                  <a:pt x="10655" y="4198"/>
                </a:lnTo>
                <a:lnTo>
                  <a:pt x="10726" y="3998"/>
                </a:lnTo>
                <a:lnTo>
                  <a:pt x="10799" y="3800"/>
                </a:lnTo>
                <a:lnTo>
                  <a:pt x="10873" y="3603"/>
                </a:lnTo>
                <a:lnTo>
                  <a:pt x="10949" y="3407"/>
                </a:lnTo>
                <a:lnTo>
                  <a:pt x="11027" y="3214"/>
                </a:lnTo>
                <a:lnTo>
                  <a:pt x="11106" y="3023"/>
                </a:lnTo>
                <a:lnTo>
                  <a:pt x="11186" y="2837"/>
                </a:lnTo>
                <a:lnTo>
                  <a:pt x="11267" y="2656"/>
                </a:lnTo>
                <a:lnTo>
                  <a:pt x="11350" y="2480"/>
                </a:lnTo>
                <a:lnTo>
                  <a:pt x="11376" y="2430"/>
                </a:lnTo>
                <a:lnTo>
                  <a:pt x="11404" y="2381"/>
                </a:lnTo>
                <a:lnTo>
                  <a:pt x="11434" y="2333"/>
                </a:lnTo>
                <a:lnTo>
                  <a:pt x="11465" y="2286"/>
                </a:lnTo>
                <a:lnTo>
                  <a:pt x="11499" y="2240"/>
                </a:lnTo>
                <a:lnTo>
                  <a:pt x="11535" y="2195"/>
                </a:lnTo>
                <a:lnTo>
                  <a:pt x="11573" y="2153"/>
                </a:lnTo>
                <a:lnTo>
                  <a:pt x="11612" y="2111"/>
                </a:lnTo>
                <a:lnTo>
                  <a:pt x="11652" y="2072"/>
                </a:lnTo>
                <a:lnTo>
                  <a:pt x="11696" y="2033"/>
                </a:lnTo>
                <a:lnTo>
                  <a:pt x="11739" y="1996"/>
                </a:lnTo>
                <a:lnTo>
                  <a:pt x="11786" y="1962"/>
                </a:lnTo>
                <a:lnTo>
                  <a:pt x="11833" y="1930"/>
                </a:lnTo>
                <a:lnTo>
                  <a:pt x="11881" y="1900"/>
                </a:lnTo>
                <a:lnTo>
                  <a:pt x="11932" y="1871"/>
                </a:lnTo>
                <a:lnTo>
                  <a:pt x="11982" y="1845"/>
                </a:lnTo>
                <a:lnTo>
                  <a:pt x="12035" y="1821"/>
                </a:lnTo>
                <a:lnTo>
                  <a:pt x="12089" y="1800"/>
                </a:lnTo>
                <a:lnTo>
                  <a:pt x="12142" y="1782"/>
                </a:lnTo>
                <a:lnTo>
                  <a:pt x="12198" y="1766"/>
                </a:lnTo>
                <a:lnTo>
                  <a:pt x="12255" y="1753"/>
                </a:lnTo>
                <a:lnTo>
                  <a:pt x="12311" y="1743"/>
                </a:lnTo>
                <a:lnTo>
                  <a:pt x="12370" y="1736"/>
                </a:lnTo>
                <a:lnTo>
                  <a:pt x="12429" y="1732"/>
                </a:lnTo>
                <a:lnTo>
                  <a:pt x="12488" y="1731"/>
                </a:lnTo>
                <a:lnTo>
                  <a:pt x="12548" y="1733"/>
                </a:lnTo>
                <a:lnTo>
                  <a:pt x="12609" y="1739"/>
                </a:lnTo>
                <a:lnTo>
                  <a:pt x="12669" y="1748"/>
                </a:lnTo>
                <a:lnTo>
                  <a:pt x="12730" y="1761"/>
                </a:lnTo>
                <a:lnTo>
                  <a:pt x="12793" y="1777"/>
                </a:lnTo>
                <a:lnTo>
                  <a:pt x="12855" y="1797"/>
                </a:lnTo>
                <a:lnTo>
                  <a:pt x="12916" y="1821"/>
                </a:lnTo>
                <a:lnTo>
                  <a:pt x="12983" y="1850"/>
                </a:lnTo>
                <a:lnTo>
                  <a:pt x="13046" y="1883"/>
                </a:lnTo>
                <a:lnTo>
                  <a:pt x="13105" y="1919"/>
                </a:lnTo>
                <a:lnTo>
                  <a:pt x="13159" y="1956"/>
                </a:lnTo>
                <a:lnTo>
                  <a:pt x="13210" y="1996"/>
                </a:lnTo>
                <a:lnTo>
                  <a:pt x="13257" y="2038"/>
                </a:lnTo>
                <a:lnTo>
                  <a:pt x="13301" y="2082"/>
                </a:lnTo>
                <a:lnTo>
                  <a:pt x="13341" y="2128"/>
                </a:lnTo>
                <a:lnTo>
                  <a:pt x="13378" y="2176"/>
                </a:lnTo>
                <a:lnTo>
                  <a:pt x="13411" y="2226"/>
                </a:lnTo>
                <a:lnTo>
                  <a:pt x="13442" y="2277"/>
                </a:lnTo>
                <a:lnTo>
                  <a:pt x="13469" y="2329"/>
                </a:lnTo>
                <a:lnTo>
                  <a:pt x="13493" y="2382"/>
                </a:lnTo>
                <a:lnTo>
                  <a:pt x="13514" y="2437"/>
                </a:lnTo>
                <a:lnTo>
                  <a:pt x="13533" y="2493"/>
                </a:lnTo>
                <a:lnTo>
                  <a:pt x="13548" y="2549"/>
                </a:lnTo>
                <a:lnTo>
                  <a:pt x="13561" y="2606"/>
                </a:lnTo>
                <a:lnTo>
                  <a:pt x="13572" y="2664"/>
                </a:lnTo>
                <a:lnTo>
                  <a:pt x="13580" y="2723"/>
                </a:lnTo>
                <a:lnTo>
                  <a:pt x="13585" y="2781"/>
                </a:lnTo>
                <a:lnTo>
                  <a:pt x="13589" y="2839"/>
                </a:lnTo>
                <a:lnTo>
                  <a:pt x="13590" y="2898"/>
                </a:lnTo>
                <a:lnTo>
                  <a:pt x="13589" y="2956"/>
                </a:lnTo>
                <a:lnTo>
                  <a:pt x="13586" y="3013"/>
                </a:lnTo>
                <a:lnTo>
                  <a:pt x="13582" y="3072"/>
                </a:lnTo>
                <a:lnTo>
                  <a:pt x="13576" y="3128"/>
                </a:lnTo>
                <a:lnTo>
                  <a:pt x="13568" y="3184"/>
                </a:lnTo>
                <a:lnTo>
                  <a:pt x="13558" y="3240"/>
                </a:lnTo>
                <a:lnTo>
                  <a:pt x="13547" y="3295"/>
                </a:lnTo>
                <a:lnTo>
                  <a:pt x="13535" y="3348"/>
                </a:lnTo>
                <a:lnTo>
                  <a:pt x="13522" y="3400"/>
                </a:lnTo>
                <a:lnTo>
                  <a:pt x="13506" y="3451"/>
                </a:lnTo>
                <a:lnTo>
                  <a:pt x="13443" y="3654"/>
                </a:lnTo>
                <a:lnTo>
                  <a:pt x="13376" y="3859"/>
                </a:lnTo>
                <a:lnTo>
                  <a:pt x="13306" y="4064"/>
                </a:lnTo>
                <a:lnTo>
                  <a:pt x="13234" y="4268"/>
                </a:lnTo>
                <a:lnTo>
                  <a:pt x="13160" y="4471"/>
                </a:lnTo>
                <a:lnTo>
                  <a:pt x="13085" y="4674"/>
                </a:lnTo>
                <a:lnTo>
                  <a:pt x="13009" y="4875"/>
                </a:lnTo>
                <a:lnTo>
                  <a:pt x="12933" y="5074"/>
                </a:lnTo>
                <a:lnTo>
                  <a:pt x="12855" y="5270"/>
                </a:lnTo>
                <a:lnTo>
                  <a:pt x="12778" y="5464"/>
                </a:lnTo>
                <a:lnTo>
                  <a:pt x="12702" y="5654"/>
                </a:lnTo>
                <a:lnTo>
                  <a:pt x="12626" y="5842"/>
                </a:lnTo>
                <a:lnTo>
                  <a:pt x="12479" y="6202"/>
                </a:lnTo>
                <a:lnTo>
                  <a:pt x="12341" y="6543"/>
                </a:lnTo>
                <a:lnTo>
                  <a:pt x="12276" y="6704"/>
                </a:lnTo>
                <a:lnTo>
                  <a:pt x="12214" y="6859"/>
                </a:lnTo>
                <a:lnTo>
                  <a:pt x="12156" y="7008"/>
                </a:lnTo>
                <a:lnTo>
                  <a:pt x="12103" y="7148"/>
                </a:lnTo>
                <a:lnTo>
                  <a:pt x="12053" y="7282"/>
                </a:lnTo>
                <a:lnTo>
                  <a:pt x="12009" y="7408"/>
                </a:lnTo>
                <a:lnTo>
                  <a:pt x="11969" y="7525"/>
                </a:lnTo>
                <a:lnTo>
                  <a:pt x="11936" y="7633"/>
                </a:lnTo>
                <a:lnTo>
                  <a:pt x="11908" y="7732"/>
                </a:lnTo>
                <a:lnTo>
                  <a:pt x="11888" y="7821"/>
                </a:lnTo>
                <a:lnTo>
                  <a:pt x="11874" y="7900"/>
                </a:lnTo>
                <a:lnTo>
                  <a:pt x="11868" y="7967"/>
                </a:lnTo>
                <a:lnTo>
                  <a:pt x="11869" y="8025"/>
                </a:lnTo>
                <a:lnTo>
                  <a:pt x="11878" y="8070"/>
                </a:lnTo>
                <a:lnTo>
                  <a:pt x="11895" y="8103"/>
                </a:lnTo>
                <a:lnTo>
                  <a:pt x="11923" y="8124"/>
                </a:lnTo>
                <a:lnTo>
                  <a:pt x="11964" y="8137"/>
                </a:lnTo>
                <a:lnTo>
                  <a:pt x="12009" y="8138"/>
                </a:lnTo>
                <a:lnTo>
                  <a:pt x="12057" y="8128"/>
                </a:lnTo>
                <a:lnTo>
                  <a:pt x="12110" y="8107"/>
                </a:lnTo>
                <a:lnTo>
                  <a:pt x="12165" y="8076"/>
                </a:lnTo>
                <a:lnTo>
                  <a:pt x="12223" y="8035"/>
                </a:lnTo>
                <a:lnTo>
                  <a:pt x="12284" y="7985"/>
                </a:lnTo>
                <a:lnTo>
                  <a:pt x="12348" y="7926"/>
                </a:lnTo>
                <a:lnTo>
                  <a:pt x="12413" y="7859"/>
                </a:lnTo>
                <a:lnTo>
                  <a:pt x="12482" y="7783"/>
                </a:lnTo>
                <a:lnTo>
                  <a:pt x="12553" y="7702"/>
                </a:lnTo>
                <a:lnTo>
                  <a:pt x="12626" y="7613"/>
                </a:lnTo>
                <a:lnTo>
                  <a:pt x="12701" y="7518"/>
                </a:lnTo>
                <a:lnTo>
                  <a:pt x="12777" y="7418"/>
                </a:lnTo>
                <a:lnTo>
                  <a:pt x="12855" y="7312"/>
                </a:lnTo>
                <a:lnTo>
                  <a:pt x="12934" y="7203"/>
                </a:lnTo>
                <a:lnTo>
                  <a:pt x="13015" y="7090"/>
                </a:lnTo>
                <a:lnTo>
                  <a:pt x="13096" y="6972"/>
                </a:lnTo>
                <a:lnTo>
                  <a:pt x="13178" y="6853"/>
                </a:lnTo>
                <a:lnTo>
                  <a:pt x="13261" y="6731"/>
                </a:lnTo>
                <a:lnTo>
                  <a:pt x="13430" y="6482"/>
                </a:lnTo>
                <a:lnTo>
                  <a:pt x="13599" y="6231"/>
                </a:lnTo>
                <a:lnTo>
                  <a:pt x="13684" y="6105"/>
                </a:lnTo>
                <a:lnTo>
                  <a:pt x="13768" y="5980"/>
                </a:lnTo>
                <a:lnTo>
                  <a:pt x="13852" y="5858"/>
                </a:lnTo>
                <a:lnTo>
                  <a:pt x="13936" y="5736"/>
                </a:lnTo>
                <a:lnTo>
                  <a:pt x="14019" y="5617"/>
                </a:lnTo>
                <a:lnTo>
                  <a:pt x="14101" y="5502"/>
                </a:lnTo>
                <a:lnTo>
                  <a:pt x="14182" y="5390"/>
                </a:lnTo>
                <a:lnTo>
                  <a:pt x="14262" y="5282"/>
                </a:lnTo>
                <a:lnTo>
                  <a:pt x="14295" y="5242"/>
                </a:lnTo>
                <a:lnTo>
                  <a:pt x="14329" y="5203"/>
                </a:lnTo>
                <a:lnTo>
                  <a:pt x="14365" y="5165"/>
                </a:lnTo>
                <a:lnTo>
                  <a:pt x="14404" y="5129"/>
                </a:lnTo>
                <a:lnTo>
                  <a:pt x="14444" y="5096"/>
                </a:lnTo>
                <a:lnTo>
                  <a:pt x="14486" y="5064"/>
                </a:lnTo>
                <a:lnTo>
                  <a:pt x="14528" y="5034"/>
                </a:lnTo>
                <a:lnTo>
                  <a:pt x="14573" y="5005"/>
                </a:lnTo>
                <a:lnTo>
                  <a:pt x="14618" y="4978"/>
                </a:lnTo>
                <a:lnTo>
                  <a:pt x="14665" y="4954"/>
                </a:lnTo>
                <a:lnTo>
                  <a:pt x="14713" y="4931"/>
                </a:lnTo>
                <a:lnTo>
                  <a:pt x="14761" y="4911"/>
                </a:lnTo>
                <a:lnTo>
                  <a:pt x="14811" y="4893"/>
                </a:lnTo>
                <a:lnTo>
                  <a:pt x="14860" y="4876"/>
                </a:lnTo>
                <a:lnTo>
                  <a:pt x="14911" y="4862"/>
                </a:lnTo>
                <a:lnTo>
                  <a:pt x="14963" y="4849"/>
                </a:lnTo>
                <a:lnTo>
                  <a:pt x="15013" y="4839"/>
                </a:lnTo>
                <a:lnTo>
                  <a:pt x="15065" y="4831"/>
                </a:lnTo>
                <a:lnTo>
                  <a:pt x="15116" y="4826"/>
                </a:lnTo>
                <a:lnTo>
                  <a:pt x="15168" y="4823"/>
                </a:lnTo>
                <a:lnTo>
                  <a:pt x="15219" y="4822"/>
                </a:lnTo>
                <a:lnTo>
                  <a:pt x="15270" y="4823"/>
                </a:lnTo>
                <a:lnTo>
                  <a:pt x="15321" y="4827"/>
                </a:lnTo>
                <a:lnTo>
                  <a:pt x="15370" y="4833"/>
                </a:lnTo>
                <a:lnTo>
                  <a:pt x="15420" y="4842"/>
                </a:lnTo>
                <a:lnTo>
                  <a:pt x="15468" y="4854"/>
                </a:lnTo>
                <a:lnTo>
                  <a:pt x="15516" y="4868"/>
                </a:lnTo>
                <a:lnTo>
                  <a:pt x="15563" y="4884"/>
                </a:lnTo>
                <a:lnTo>
                  <a:pt x="15608" y="4903"/>
                </a:lnTo>
                <a:lnTo>
                  <a:pt x="15653" y="4924"/>
                </a:lnTo>
                <a:lnTo>
                  <a:pt x="15696" y="4948"/>
                </a:lnTo>
                <a:lnTo>
                  <a:pt x="15738" y="4975"/>
                </a:lnTo>
                <a:lnTo>
                  <a:pt x="15782" y="5008"/>
                </a:lnTo>
                <a:lnTo>
                  <a:pt x="15826" y="5043"/>
                </a:lnTo>
                <a:lnTo>
                  <a:pt x="15866" y="5079"/>
                </a:lnTo>
                <a:lnTo>
                  <a:pt x="15905" y="5117"/>
                </a:lnTo>
                <a:lnTo>
                  <a:pt x="15940" y="5155"/>
                </a:lnTo>
                <a:lnTo>
                  <a:pt x="15973" y="5197"/>
                </a:lnTo>
                <a:lnTo>
                  <a:pt x="16004" y="5238"/>
                </a:lnTo>
                <a:lnTo>
                  <a:pt x="16033" y="5281"/>
                </a:lnTo>
                <a:lnTo>
                  <a:pt x="16058" y="5325"/>
                </a:lnTo>
                <a:lnTo>
                  <a:pt x="16083" y="5371"/>
                </a:lnTo>
                <a:lnTo>
                  <a:pt x="16104" y="5417"/>
                </a:lnTo>
                <a:lnTo>
                  <a:pt x="16123" y="5464"/>
                </a:lnTo>
                <a:lnTo>
                  <a:pt x="16139" y="5513"/>
                </a:lnTo>
                <a:lnTo>
                  <a:pt x="16154" y="5562"/>
                </a:lnTo>
                <a:lnTo>
                  <a:pt x="16166" y="5611"/>
                </a:lnTo>
                <a:lnTo>
                  <a:pt x="16176" y="5661"/>
                </a:lnTo>
                <a:lnTo>
                  <a:pt x="16183" y="5712"/>
                </a:lnTo>
                <a:lnTo>
                  <a:pt x="16188" y="5763"/>
                </a:lnTo>
                <a:lnTo>
                  <a:pt x="16190" y="5815"/>
                </a:lnTo>
                <a:lnTo>
                  <a:pt x="16191" y="5868"/>
                </a:lnTo>
                <a:lnTo>
                  <a:pt x="16189" y="5920"/>
                </a:lnTo>
                <a:lnTo>
                  <a:pt x="16185" y="5972"/>
                </a:lnTo>
                <a:lnTo>
                  <a:pt x="16178" y="6026"/>
                </a:lnTo>
                <a:lnTo>
                  <a:pt x="16169" y="6078"/>
                </a:lnTo>
                <a:lnTo>
                  <a:pt x="16159" y="6131"/>
                </a:lnTo>
                <a:lnTo>
                  <a:pt x="16144" y="6184"/>
                </a:lnTo>
                <a:lnTo>
                  <a:pt x="16129" y="6236"/>
                </a:lnTo>
                <a:lnTo>
                  <a:pt x="16111" y="6288"/>
                </a:lnTo>
                <a:lnTo>
                  <a:pt x="16091" y="6341"/>
                </a:lnTo>
                <a:lnTo>
                  <a:pt x="16069" y="6393"/>
                </a:lnTo>
                <a:lnTo>
                  <a:pt x="16044" y="6443"/>
                </a:lnTo>
                <a:lnTo>
                  <a:pt x="16018" y="6494"/>
                </a:lnTo>
                <a:lnTo>
                  <a:pt x="15960" y="6596"/>
                </a:lnTo>
                <a:lnTo>
                  <a:pt x="15899" y="6702"/>
                </a:lnTo>
                <a:lnTo>
                  <a:pt x="15832" y="6812"/>
                </a:lnTo>
                <a:lnTo>
                  <a:pt x="15762" y="6925"/>
                </a:lnTo>
                <a:lnTo>
                  <a:pt x="15689" y="7042"/>
                </a:lnTo>
                <a:lnTo>
                  <a:pt x="15612" y="7162"/>
                </a:lnTo>
                <a:lnTo>
                  <a:pt x="15533" y="7284"/>
                </a:lnTo>
                <a:lnTo>
                  <a:pt x="15452" y="7408"/>
                </a:lnTo>
                <a:lnTo>
                  <a:pt x="15283" y="7663"/>
                </a:lnTo>
                <a:lnTo>
                  <a:pt x="15109" y="7921"/>
                </a:lnTo>
                <a:lnTo>
                  <a:pt x="14933" y="8182"/>
                </a:lnTo>
                <a:lnTo>
                  <a:pt x="14758" y="8442"/>
                </a:lnTo>
                <a:lnTo>
                  <a:pt x="14671" y="8572"/>
                </a:lnTo>
                <a:lnTo>
                  <a:pt x="14586" y="8700"/>
                </a:lnTo>
                <a:lnTo>
                  <a:pt x="14502" y="8827"/>
                </a:lnTo>
                <a:lnTo>
                  <a:pt x="14420" y="8951"/>
                </a:lnTo>
                <a:lnTo>
                  <a:pt x="14341" y="9074"/>
                </a:lnTo>
                <a:lnTo>
                  <a:pt x="14264" y="9195"/>
                </a:lnTo>
                <a:lnTo>
                  <a:pt x="14191" y="9312"/>
                </a:lnTo>
                <a:lnTo>
                  <a:pt x="14122" y="9426"/>
                </a:lnTo>
                <a:lnTo>
                  <a:pt x="14055" y="9537"/>
                </a:lnTo>
                <a:lnTo>
                  <a:pt x="13993" y="9644"/>
                </a:lnTo>
                <a:lnTo>
                  <a:pt x="13935" y="9747"/>
                </a:lnTo>
                <a:lnTo>
                  <a:pt x="13883" y="9845"/>
                </a:lnTo>
                <a:lnTo>
                  <a:pt x="13835" y="9938"/>
                </a:lnTo>
                <a:lnTo>
                  <a:pt x="13794" y="10027"/>
                </a:lnTo>
                <a:lnTo>
                  <a:pt x="13757" y="10110"/>
                </a:lnTo>
                <a:lnTo>
                  <a:pt x="13728" y="10187"/>
                </a:lnTo>
                <a:lnTo>
                  <a:pt x="13675" y="10333"/>
                </a:lnTo>
                <a:lnTo>
                  <a:pt x="13617" y="10487"/>
                </a:lnTo>
                <a:lnTo>
                  <a:pt x="13553" y="10649"/>
                </a:lnTo>
                <a:lnTo>
                  <a:pt x="13483" y="10818"/>
                </a:lnTo>
                <a:lnTo>
                  <a:pt x="13407" y="10992"/>
                </a:lnTo>
                <a:lnTo>
                  <a:pt x="13325" y="11172"/>
                </a:lnTo>
                <a:lnTo>
                  <a:pt x="13237" y="11356"/>
                </a:lnTo>
                <a:lnTo>
                  <a:pt x="13143" y="11543"/>
                </a:lnTo>
                <a:lnTo>
                  <a:pt x="13042" y="11733"/>
                </a:lnTo>
                <a:lnTo>
                  <a:pt x="12935" y="11924"/>
                </a:lnTo>
                <a:lnTo>
                  <a:pt x="12820" y="12117"/>
                </a:lnTo>
                <a:lnTo>
                  <a:pt x="12699" y="12309"/>
                </a:lnTo>
                <a:lnTo>
                  <a:pt x="12571" y="12500"/>
                </a:lnTo>
                <a:lnTo>
                  <a:pt x="12437" y="12690"/>
                </a:lnTo>
                <a:lnTo>
                  <a:pt x="12295" y="12876"/>
                </a:lnTo>
                <a:lnTo>
                  <a:pt x="12145" y="13060"/>
                </a:lnTo>
                <a:lnTo>
                  <a:pt x="11989" y="13238"/>
                </a:lnTo>
                <a:lnTo>
                  <a:pt x="11826" y="13413"/>
                </a:lnTo>
                <a:lnTo>
                  <a:pt x="11653" y="13580"/>
                </a:lnTo>
                <a:lnTo>
                  <a:pt x="11475" y="13741"/>
                </a:lnTo>
                <a:lnTo>
                  <a:pt x="11288" y="13893"/>
                </a:lnTo>
                <a:lnTo>
                  <a:pt x="11094" y="14036"/>
                </a:lnTo>
                <a:lnTo>
                  <a:pt x="10890" y="14171"/>
                </a:lnTo>
                <a:lnTo>
                  <a:pt x="10680" y="14295"/>
                </a:lnTo>
                <a:lnTo>
                  <a:pt x="10461" y="14408"/>
                </a:lnTo>
                <a:lnTo>
                  <a:pt x="10234" y="14507"/>
                </a:lnTo>
                <a:lnTo>
                  <a:pt x="9998" y="14595"/>
                </a:lnTo>
                <a:lnTo>
                  <a:pt x="9754" y="14668"/>
                </a:lnTo>
                <a:lnTo>
                  <a:pt x="9501" y="14727"/>
                </a:lnTo>
                <a:lnTo>
                  <a:pt x="9240" y="14770"/>
                </a:lnTo>
                <a:lnTo>
                  <a:pt x="8969" y="14796"/>
                </a:lnTo>
                <a:lnTo>
                  <a:pt x="8690" y="14805"/>
                </a:lnTo>
                <a:close/>
              </a:path>
            </a:pathLst>
          </a:custGeom>
          <a:solidFill>
            <a:srgbClr val="B28A3F"/>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id-ID">
              <a:solidFill>
                <a:schemeClr val="bg1">
                  <a:lumMod val="50000"/>
                </a:schemeClr>
              </a:solidFill>
            </a:endParaRPr>
          </a:p>
        </p:txBody>
      </p:sp>
      <p:sp>
        <p:nvSpPr>
          <p:cNvPr id="12" name="Freeform 289">
            <a:extLst>
              <a:ext uri="{FF2B5EF4-FFF2-40B4-BE49-F238E27FC236}">
                <a16:creationId xmlns:a16="http://schemas.microsoft.com/office/drawing/2014/main" id="{E05FB6E9-135E-0D91-A088-0F2E1F5077EE}"/>
              </a:ext>
            </a:extLst>
          </p:cNvPr>
          <p:cNvSpPr>
            <a:spLocks noEditPoints="1"/>
          </p:cNvSpPr>
          <p:nvPr/>
        </p:nvSpPr>
        <p:spPr bwMode="auto">
          <a:xfrm>
            <a:off x="580057" y="4635367"/>
            <a:ext cx="284263" cy="305671"/>
          </a:xfrm>
          <a:custGeom>
            <a:avLst/>
            <a:gdLst>
              <a:gd name="T0" fmla="*/ 12608 w 15055"/>
              <a:gd name="T1" fmla="*/ 13263 h 16191"/>
              <a:gd name="T2" fmla="*/ 10381 w 15055"/>
              <a:gd name="T3" fmla="*/ 13280 h 16191"/>
              <a:gd name="T4" fmla="*/ 12291 w 15055"/>
              <a:gd name="T5" fmla="*/ 12868 h 16191"/>
              <a:gd name="T6" fmla="*/ 12798 w 15055"/>
              <a:gd name="T7" fmla="*/ 12695 h 16191"/>
              <a:gd name="T8" fmla="*/ 12470 w 15055"/>
              <a:gd name="T9" fmla="*/ 11812 h 16191"/>
              <a:gd name="T10" fmla="*/ 11876 w 15055"/>
              <a:gd name="T11" fmla="*/ 10960 h 16191"/>
              <a:gd name="T12" fmla="*/ 9884 w 15055"/>
              <a:gd name="T13" fmla="*/ 10972 h 16191"/>
              <a:gd name="T14" fmla="*/ 5432 w 15055"/>
              <a:gd name="T15" fmla="*/ 11348 h 16191"/>
              <a:gd name="T16" fmla="*/ 3843 w 15055"/>
              <a:gd name="T17" fmla="*/ 11772 h 16191"/>
              <a:gd name="T18" fmla="*/ 3275 w 15055"/>
              <a:gd name="T19" fmla="*/ 13036 h 16191"/>
              <a:gd name="T20" fmla="*/ 3239 w 15055"/>
              <a:gd name="T21" fmla="*/ 13645 h 16191"/>
              <a:gd name="T22" fmla="*/ 4203 w 15055"/>
              <a:gd name="T23" fmla="*/ 13652 h 16191"/>
              <a:gd name="T24" fmla="*/ 5754 w 15055"/>
              <a:gd name="T25" fmla="*/ 13939 h 16191"/>
              <a:gd name="T26" fmla="*/ 3277 w 15055"/>
              <a:gd name="T27" fmla="*/ 14237 h 16191"/>
              <a:gd name="T28" fmla="*/ 2378 w 15055"/>
              <a:gd name="T29" fmla="*/ 14209 h 16191"/>
              <a:gd name="T30" fmla="*/ 2423 w 15055"/>
              <a:gd name="T31" fmla="*/ 13367 h 16191"/>
              <a:gd name="T32" fmla="*/ 3097 w 15055"/>
              <a:gd name="T33" fmla="*/ 11622 h 16191"/>
              <a:gd name="T34" fmla="*/ 4970 w 15055"/>
              <a:gd name="T35" fmla="*/ 11048 h 16191"/>
              <a:gd name="T36" fmla="*/ 10208 w 15055"/>
              <a:gd name="T37" fmla="*/ 10561 h 16191"/>
              <a:gd name="T38" fmla="*/ 12551 w 15055"/>
              <a:gd name="T39" fmla="*/ 10557 h 16191"/>
              <a:gd name="T40" fmla="*/ 13247 w 15055"/>
              <a:gd name="T41" fmla="*/ 11742 h 16191"/>
              <a:gd name="T42" fmla="*/ 13625 w 15055"/>
              <a:gd name="T43" fmla="*/ 12963 h 16191"/>
              <a:gd name="T44" fmla="*/ 9274 w 15055"/>
              <a:gd name="T45" fmla="*/ 13964 h 16191"/>
              <a:gd name="T46" fmla="*/ 7141 w 15055"/>
              <a:gd name="T47" fmla="*/ 14108 h 16191"/>
              <a:gd name="T48" fmla="*/ 6249 w 15055"/>
              <a:gd name="T49" fmla="*/ 14073 h 16191"/>
              <a:gd name="T50" fmla="*/ 6325 w 15055"/>
              <a:gd name="T51" fmla="*/ 13599 h 16191"/>
              <a:gd name="T52" fmla="*/ 6611 w 15055"/>
              <a:gd name="T53" fmla="*/ 12867 h 16191"/>
              <a:gd name="T54" fmla="*/ 7413 w 15055"/>
              <a:gd name="T55" fmla="*/ 12651 h 16191"/>
              <a:gd name="T56" fmla="*/ 9189 w 15055"/>
              <a:gd name="T57" fmla="*/ 12469 h 16191"/>
              <a:gd name="T58" fmla="*/ 9637 w 15055"/>
              <a:gd name="T59" fmla="*/ 12679 h 16191"/>
              <a:gd name="T60" fmla="*/ 10028 w 15055"/>
              <a:gd name="T61" fmla="*/ 13490 h 16191"/>
              <a:gd name="T62" fmla="*/ 10078 w 15055"/>
              <a:gd name="T63" fmla="*/ 13814 h 16191"/>
              <a:gd name="T64" fmla="*/ 11154 w 15055"/>
              <a:gd name="T65" fmla="*/ 9648 h 16191"/>
              <a:gd name="T66" fmla="*/ 6729 w 15055"/>
              <a:gd name="T67" fmla="*/ 10293 h 16191"/>
              <a:gd name="T68" fmla="*/ 1646 w 15055"/>
              <a:gd name="T69" fmla="*/ 2297 h 16191"/>
              <a:gd name="T70" fmla="*/ 6925 w 15055"/>
              <a:gd name="T71" fmla="*/ 1570 h 16191"/>
              <a:gd name="T72" fmla="*/ 12176 w 15055"/>
              <a:gd name="T73" fmla="*/ 1146 h 16191"/>
              <a:gd name="T74" fmla="*/ 12567 w 15055"/>
              <a:gd name="T75" fmla="*/ 2864 h 16191"/>
              <a:gd name="T76" fmla="*/ 12407 w 15055"/>
              <a:gd name="T77" fmla="*/ 6722 h 16191"/>
              <a:gd name="T78" fmla="*/ 11860 w 15055"/>
              <a:gd name="T79" fmla="*/ 8297 h 16191"/>
              <a:gd name="T80" fmla="*/ 7265 w 15055"/>
              <a:gd name="T81" fmla="*/ 8918 h 16191"/>
              <a:gd name="T82" fmla="*/ 3068 w 15055"/>
              <a:gd name="T83" fmla="*/ 9219 h 16191"/>
              <a:gd name="T84" fmla="*/ 2228 w 15055"/>
              <a:gd name="T85" fmla="*/ 7316 h 16191"/>
              <a:gd name="T86" fmla="*/ 1387 w 15055"/>
              <a:gd name="T87" fmla="*/ 3580 h 16191"/>
              <a:gd name="T88" fmla="*/ 13359 w 15055"/>
              <a:gd name="T89" fmla="*/ 7969 h 16191"/>
              <a:gd name="T90" fmla="*/ 13571 w 15055"/>
              <a:gd name="T91" fmla="*/ 2821 h 16191"/>
              <a:gd name="T92" fmla="*/ 13204 w 15055"/>
              <a:gd name="T93" fmla="*/ 38 h 16191"/>
              <a:gd name="T94" fmla="*/ 7215 w 15055"/>
              <a:gd name="T95" fmla="*/ 401 h 16191"/>
              <a:gd name="T96" fmla="*/ 632 w 15055"/>
              <a:gd name="T97" fmla="*/ 1363 h 16191"/>
              <a:gd name="T98" fmla="*/ 345 w 15055"/>
              <a:gd name="T99" fmla="*/ 3505 h 16191"/>
              <a:gd name="T100" fmla="*/ 1855 w 15055"/>
              <a:gd name="T101" fmla="*/ 9232 h 16191"/>
              <a:gd name="T102" fmla="*/ 1331 w 15055"/>
              <a:gd name="T103" fmla="*/ 15564 h 16191"/>
              <a:gd name="T104" fmla="*/ 1853 w 15055"/>
              <a:gd name="T105" fmla="*/ 16121 h 16191"/>
              <a:gd name="T106" fmla="*/ 4193 w 15055"/>
              <a:gd name="T107" fmla="*/ 16039 h 16191"/>
              <a:gd name="T108" fmla="*/ 11258 w 15055"/>
              <a:gd name="T109" fmla="*/ 15425 h 16191"/>
              <a:gd name="T110" fmla="*/ 14834 w 15055"/>
              <a:gd name="T111" fmla="*/ 14910 h 16191"/>
              <a:gd name="T112" fmla="*/ 15007 w 15055"/>
              <a:gd name="T113" fmla="*/ 14399 h 16191"/>
              <a:gd name="T114" fmla="*/ 15042 w 15055"/>
              <a:gd name="T115" fmla="*/ 13756 h 16191"/>
              <a:gd name="T116" fmla="*/ 14602 w 15055"/>
              <a:gd name="T117" fmla="*/ 12349 h 16191"/>
              <a:gd name="T118" fmla="*/ 13278 w 15055"/>
              <a:gd name="T119" fmla="*/ 9356 h 16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55" h="16191">
                <a:moveTo>
                  <a:pt x="13569" y="13075"/>
                </a:moveTo>
                <a:lnTo>
                  <a:pt x="13555" y="13082"/>
                </a:lnTo>
                <a:lnTo>
                  <a:pt x="13534" y="13090"/>
                </a:lnTo>
                <a:lnTo>
                  <a:pt x="13506" y="13099"/>
                </a:lnTo>
                <a:lnTo>
                  <a:pt x="13472" y="13109"/>
                </a:lnTo>
                <a:lnTo>
                  <a:pt x="13432" y="13119"/>
                </a:lnTo>
                <a:lnTo>
                  <a:pt x="13385" y="13129"/>
                </a:lnTo>
                <a:lnTo>
                  <a:pt x="13332" y="13140"/>
                </a:lnTo>
                <a:lnTo>
                  <a:pt x="13273" y="13152"/>
                </a:lnTo>
                <a:lnTo>
                  <a:pt x="13138" y="13176"/>
                </a:lnTo>
                <a:lnTo>
                  <a:pt x="12982" y="13204"/>
                </a:lnTo>
                <a:lnTo>
                  <a:pt x="12805" y="13233"/>
                </a:lnTo>
                <a:lnTo>
                  <a:pt x="12608" y="13263"/>
                </a:lnTo>
                <a:lnTo>
                  <a:pt x="12393" y="13295"/>
                </a:lnTo>
                <a:lnTo>
                  <a:pt x="12160" y="13328"/>
                </a:lnTo>
                <a:lnTo>
                  <a:pt x="11911" y="13364"/>
                </a:lnTo>
                <a:lnTo>
                  <a:pt x="11648" y="13399"/>
                </a:lnTo>
                <a:lnTo>
                  <a:pt x="11372" y="13435"/>
                </a:lnTo>
                <a:lnTo>
                  <a:pt x="11082" y="13474"/>
                </a:lnTo>
                <a:lnTo>
                  <a:pt x="10781" y="13511"/>
                </a:lnTo>
                <a:lnTo>
                  <a:pt x="10471" y="13551"/>
                </a:lnTo>
                <a:lnTo>
                  <a:pt x="10455" y="13498"/>
                </a:lnTo>
                <a:lnTo>
                  <a:pt x="10438" y="13446"/>
                </a:lnTo>
                <a:lnTo>
                  <a:pt x="10419" y="13391"/>
                </a:lnTo>
                <a:lnTo>
                  <a:pt x="10401" y="13336"/>
                </a:lnTo>
                <a:lnTo>
                  <a:pt x="10381" y="13280"/>
                </a:lnTo>
                <a:lnTo>
                  <a:pt x="10361" y="13224"/>
                </a:lnTo>
                <a:lnTo>
                  <a:pt x="10340" y="13167"/>
                </a:lnTo>
                <a:lnTo>
                  <a:pt x="10318" y="13111"/>
                </a:lnTo>
                <a:lnTo>
                  <a:pt x="10564" y="13083"/>
                </a:lnTo>
                <a:lnTo>
                  <a:pt x="10802" y="13056"/>
                </a:lnTo>
                <a:lnTo>
                  <a:pt x="11029" y="13030"/>
                </a:lnTo>
                <a:lnTo>
                  <a:pt x="11246" y="13004"/>
                </a:lnTo>
                <a:lnTo>
                  <a:pt x="11453" y="12979"/>
                </a:lnTo>
                <a:lnTo>
                  <a:pt x="11649" y="12955"/>
                </a:lnTo>
                <a:lnTo>
                  <a:pt x="11831" y="12932"/>
                </a:lnTo>
                <a:lnTo>
                  <a:pt x="11998" y="12909"/>
                </a:lnTo>
                <a:lnTo>
                  <a:pt x="12153" y="12888"/>
                </a:lnTo>
                <a:lnTo>
                  <a:pt x="12291" y="12868"/>
                </a:lnTo>
                <a:lnTo>
                  <a:pt x="12414" y="12849"/>
                </a:lnTo>
                <a:lnTo>
                  <a:pt x="12519" y="12831"/>
                </a:lnTo>
                <a:lnTo>
                  <a:pt x="12564" y="12823"/>
                </a:lnTo>
                <a:lnTo>
                  <a:pt x="12606" y="12815"/>
                </a:lnTo>
                <a:lnTo>
                  <a:pt x="12642" y="12808"/>
                </a:lnTo>
                <a:lnTo>
                  <a:pt x="12674" y="12801"/>
                </a:lnTo>
                <a:lnTo>
                  <a:pt x="12701" y="12794"/>
                </a:lnTo>
                <a:lnTo>
                  <a:pt x="12722" y="12788"/>
                </a:lnTo>
                <a:lnTo>
                  <a:pt x="12739" y="12782"/>
                </a:lnTo>
                <a:lnTo>
                  <a:pt x="12750" y="12777"/>
                </a:lnTo>
                <a:lnTo>
                  <a:pt x="12773" y="12756"/>
                </a:lnTo>
                <a:lnTo>
                  <a:pt x="12789" y="12729"/>
                </a:lnTo>
                <a:lnTo>
                  <a:pt x="12798" y="12695"/>
                </a:lnTo>
                <a:lnTo>
                  <a:pt x="12800" y="12653"/>
                </a:lnTo>
                <a:lnTo>
                  <a:pt x="12797" y="12605"/>
                </a:lnTo>
                <a:lnTo>
                  <a:pt x="12788" y="12551"/>
                </a:lnTo>
                <a:lnTo>
                  <a:pt x="12774" y="12492"/>
                </a:lnTo>
                <a:lnTo>
                  <a:pt x="12754" y="12429"/>
                </a:lnTo>
                <a:lnTo>
                  <a:pt x="12731" y="12360"/>
                </a:lnTo>
                <a:lnTo>
                  <a:pt x="12704" y="12289"/>
                </a:lnTo>
                <a:lnTo>
                  <a:pt x="12672" y="12214"/>
                </a:lnTo>
                <a:lnTo>
                  <a:pt x="12637" y="12136"/>
                </a:lnTo>
                <a:lnTo>
                  <a:pt x="12600" y="12057"/>
                </a:lnTo>
                <a:lnTo>
                  <a:pt x="12558" y="11976"/>
                </a:lnTo>
                <a:lnTo>
                  <a:pt x="12516" y="11894"/>
                </a:lnTo>
                <a:lnTo>
                  <a:pt x="12470" y="11812"/>
                </a:lnTo>
                <a:lnTo>
                  <a:pt x="12424" y="11730"/>
                </a:lnTo>
                <a:lnTo>
                  <a:pt x="12376" y="11649"/>
                </a:lnTo>
                <a:lnTo>
                  <a:pt x="12328" y="11569"/>
                </a:lnTo>
                <a:lnTo>
                  <a:pt x="12279" y="11492"/>
                </a:lnTo>
                <a:lnTo>
                  <a:pt x="12230" y="11416"/>
                </a:lnTo>
                <a:lnTo>
                  <a:pt x="12181" y="11343"/>
                </a:lnTo>
                <a:lnTo>
                  <a:pt x="12133" y="11274"/>
                </a:lnTo>
                <a:lnTo>
                  <a:pt x="12085" y="11208"/>
                </a:lnTo>
                <a:lnTo>
                  <a:pt x="12040" y="11148"/>
                </a:lnTo>
                <a:lnTo>
                  <a:pt x="11995" y="11092"/>
                </a:lnTo>
                <a:lnTo>
                  <a:pt x="11953" y="11042"/>
                </a:lnTo>
                <a:lnTo>
                  <a:pt x="11913" y="10998"/>
                </a:lnTo>
                <a:lnTo>
                  <a:pt x="11876" y="10960"/>
                </a:lnTo>
                <a:lnTo>
                  <a:pt x="11842" y="10931"/>
                </a:lnTo>
                <a:lnTo>
                  <a:pt x="11811" y="10909"/>
                </a:lnTo>
                <a:lnTo>
                  <a:pt x="11785" y="10895"/>
                </a:lnTo>
                <a:lnTo>
                  <a:pt x="11745" y="10888"/>
                </a:lnTo>
                <a:lnTo>
                  <a:pt x="11663" y="10886"/>
                </a:lnTo>
                <a:lnTo>
                  <a:pt x="11544" y="10887"/>
                </a:lnTo>
                <a:lnTo>
                  <a:pt x="11390" y="10891"/>
                </a:lnTo>
                <a:lnTo>
                  <a:pt x="11204" y="10899"/>
                </a:lnTo>
                <a:lnTo>
                  <a:pt x="10989" y="10908"/>
                </a:lnTo>
                <a:lnTo>
                  <a:pt x="10746" y="10921"/>
                </a:lnTo>
                <a:lnTo>
                  <a:pt x="10479" y="10936"/>
                </a:lnTo>
                <a:lnTo>
                  <a:pt x="10191" y="10953"/>
                </a:lnTo>
                <a:lnTo>
                  <a:pt x="9884" y="10972"/>
                </a:lnTo>
                <a:lnTo>
                  <a:pt x="9561" y="10994"/>
                </a:lnTo>
                <a:lnTo>
                  <a:pt x="9225" y="11017"/>
                </a:lnTo>
                <a:lnTo>
                  <a:pt x="8879" y="11042"/>
                </a:lnTo>
                <a:lnTo>
                  <a:pt x="8524" y="11069"/>
                </a:lnTo>
                <a:lnTo>
                  <a:pt x="8165" y="11096"/>
                </a:lnTo>
                <a:lnTo>
                  <a:pt x="7803" y="11125"/>
                </a:lnTo>
                <a:lnTo>
                  <a:pt x="7442" y="11156"/>
                </a:lnTo>
                <a:lnTo>
                  <a:pt x="7084" y="11186"/>
                </a:lnTo>
                <a:lnTo>
                  <a:pt x="6731" y="11217"/>
                </a:lnTo>
                <a:lnTo>
                  <a:pt x="6386" y="11250"/>
                </a:lnTo>
                <a:lnTo>
                  <a:pt x="6054" y="11282"/>
                </a:lnTo>
                <a:lnTo>
                  <a:pt x="5734" y="11315"/>
                </a:lnTo>
                <a:lnTo>
                  <a:pt x="5432" y="11348"/>
                </a:lnTo>
                <a:lnTo>
                  <a:pt x="5149" y="11380"/>
                </a:lnTo>
                <a:lnTo>
                  <a:pt x="4888" y="11413"/>
                </a:lnTo>
                <a:lnTo>
                  <a:pt x="4653" y="11445"/>
                </a:lnTo>
                <a:lnTo>
                  <a:pt x="4444" y="11476"/>
                </a:lnTo>
                <a:lnTo>
                  <a:pt x="4266" y="11507"/>
                </a:lnTo>
                <a:lnTo>
                  <a:pt x="4120" y="11536"/>
                </a:lnTo>
                <a:lnTo>
                  <a:pt x="4011" y="11564"/>
                </a:lnTo>
                <a:lnTo>
                  <a:pt x="3939" y="11592"/>
                </a:lnTo>
                <a:lnTo>
                  <a:pt x="3910" y="11618"/>
                </a:lnTo>
                <a:lnTo>
                  <a:pt x="3899" y="11646"/>
                </a:lnTo>
                <a:lnTo>
                  <a:pt x="3884" y="11682"/>
                </a:lnTo>
                <a:lnTo>
                  <a:pt x="3865" y="11724"/>
                </a:lnTo>
                <a:lnTo>
                  <a:pt x="3843" y="11772"/>
                </a:lnTo>
                <a:lnTo>
                  <a:pt x="3791" y="11882"/>
                </a:lnTo>
                <a:lnTo>
                  <a:pt x="3728" y="12012"/>
                </a:lnTo>
                <a:lnTo>
                  <a:pt x="3658" y="12154"/>
                </a:lnTo>
                <a:lnTo>
                  <a:pt x="3585" y="12309"/>
                </a:lnTo>
                <a:lnTo>
                  <a:pt x="3548" y="12388"/>
                </a:lnTo>
                <a:lnTo>
                  <a:pt x="3511" y="12470"/>
                </a:lnTo>
                <a:lnTo>
                  <a:pt x="3473" y="12552"/>
                </a:lnTo>
                <a:lnTo>
                  <a:pt x="3437" y="12634"/>
                </a:lnTo>
                <a:lnTo>
                  <a:pt x="3401" y="12716"/>
                </a:lnTo>
                <a:lnTo>
                  <a:pt x="3367" y="12798"/>
                </a:lnTo>
                <a:lnTo>
                  <a:pt x="3335" y="12879"/>
                </a:lnTo>
                <a:lnTo>
                  <a:pt x="3304" y="12958"/>
                </a:lnTo>
                <a:lnTo>
                  <a:pt x="3275" y="13036"/>
                </a:lnTo>
                <a:lnTo>
                  <a:pt x="3250" y="13111"/>
                </a:lnTo>
                <a:lnTo>
                  <a:pt x="3228" y="13183"/>
                </a:lnTo>
                <a:lnTo>
                  <a:pt x="3207" y="13252"/>
                </a:lnTo>
                <a:lnTo>
                  <a:pt x="3192" y="13317"/>
                </a:lnTo>
                <a:lnTo>
                  <a:pt x="3180" y="13378"/>
                </a:lnTo>
                <a:lnTo>
                  <a:pt x="3173" y="13434"/>
                </a:lnTo>
                <a:lnTo>
                  <a:pt x="3170" y="13486"/>
                </a:lnTo>
                <a:lnTo>
                  <a:pt x="3172" y="13532"/>
                </a:lnTo>
                <a:lnTo>
                  <a:pt x="3179" y="13572"/>
                </a:lnTo>
                <a:lnTo>
                  <a:pt x="3192" y="13604"/>
                </a:lnTo>
                <a:lnTo>
                  <a:pt x="3211" y="13631"/>
                </a:lnTo>
                <a:lnTo>
                  <a:pt x="3222" y="13639"/>
                </a:lnTo>
                <a:lnTo>
                  <a:pt x="3239" y="13645"/>
                </a:lnTo>
                <a:lnTo>
                  <a:pt x="3261" y="13650"/>
                </a:lnTo>
                <a:lnTo>
                  <a:pt x="3289" y="13655"/>
                </a:lnTo>
                <a:lnTo>
                  <a:pt x="3323" y="13659"/>
                </a:lnTo>
                <a:lnTo>
                  <a:pt x="3361" y="13663"/>
                </a:lnTo>
                <a:lnTo>
                  <a:pt x="3405" y="13665"/>
                </a:lnTo>
                <a:lnTo>
                  <a:pt x="3455" y="13667"/>
                </a:lnTo>
                <a:lnTo>
                  <a:pt x="3510" y="13669"/>
                </a:lnTo>
                <a:lnTo>
                  <a:pt x="3568" y="13669"/>
                </a:lnTo>
                <a:lnTo>
                  <a:pt x="3633" y="13669"/>
                </a:lnTo>
                <a:lnTo>
                  <a:pt x="3702" y="13668"/>
                </a:lnTo>
                <a:lnTo>
                  <a:pt x="3852" y="13665"/>
                </a:lnTo>
                <a:lnTo>
                  <a:pt x="4019" y="13660"/>
                </a:lnTo>
                <a:lnTo>
                  <a:pt x="4203" y="13652"/>
                </a:lnTo>
                <a:lnTo>
                  <a:pt x="4401" y="13642"/>
                </a:lnTo>
                <a:lnTo>
                  <a:pt x="4613" y="13629"/>
                </a:lnTo>
                <a:lnTo>
                  <a:pt x="4838" y="13615"/>
                </a:lnTo>
                <a:lnTo>
                  <a:pt x="5075" y="13598"/>
                </a:lnTo>
                <a:lnTo>
                  <a:pt x="5322" y="13581"/>
                </a:lnTo>
                <a:lnTo>
                  <a:pt x="5580" y="13561"/>
                </a:lnTo>
                <a:lnTo>
                  <a:pt x="5846" y="13540"/>
                </a:lnTo>
                <a:lnTo>
                  <a:pt x="5827" y="13609"/>
                </a:lnTo>
                <a:lnTo>
                  <a:pt x="5811" y="13676"/>
                </a:lnTo>
                <a:lnTo>
                  <a:pt x="5795" y="13743"/>
                </a:lnTo>
                <a:lnTo>
                  <a:pt x="5781" y="13810"/>
                </a:lnTo>
                <a:lnTo>
                  <a:pt x="5767" y="13876"/>
                </a:lnTo>
                <a:lnTo>
                  <a:pt x="5754" y="13939"/>
                </a:lnTo>
                <a:lnTo>
                  <a:pt x="5741" y="14001"/>
                </a:lnTo>
                <a:lnTo>
                  <a:pt x="5730" y="14061"/>
                </a:lnTo>
                <a:lnTo>
                  <a:pt x="5392" y="14091"/>
                </a:lnTo>
                <a:lnTo>
                  <a:pt x="5063" y="14120"/>
                </a:lnTo>
                <a:lnTo>
                  <a:pt x="4747" y="14145"/>
                </a:lnTo>
                <a:lnTo>
                  <a:pt x="4444" y="14168"/>
                </a:lnTo>
                <a:lnTo>
                  <a:pt x="4154" y="14188"/>
                </a:lnTo>
                <a:lnTo>
                  <a:pt x="3881" y="14207"/>
                </a:lnTo>
                <a:lnTo>
                  <a:pt x="3751" y="14214"/>
                </a:lnTo>
                <a:lnTo>
                  <a:pt x="3626" y="14221"/>
                </a:lnTo>
                <a:lnTo>
                  <a:pt x="3504" y="14227"/>
                </a:lnTo>
                <a:lnTo>
                  <a:pt x="3388" y="14233"/>
                </a:lnTo>
                <a:lnTo>
                  <a:pt x="3277" y="14237"/>
                </a:lnTo>
                <a:lnTo>
                  <a:pt x="3172" y="14241"/>
                </a:lnTo>
                <a:lnTo>
                  <a:pt x="3072" y="14243"/>
                </a:lnTo>
                <a:lnTo>
                  <a:pt x="2977" y="14245"/>
                </a:lnTo>
                <a:lnTo>
                  <a:pt x="2888" y="14246"/>
                </a:lnTo>
                <a:lnTo>
                  <a:pt x="2805" y="14246"/>
                </a:lnTo>
                <a:lnTo>
                  <a:pt x="2728" y="14245"/>
                </a:lnTo>
                <a:lnTo>
                  <a:pt x="2658" y="14243"/>
                </a:lnTo>
                <a:lnTo>
                  <a:pt x="2595" y="14240"/>
                </a:lnTo>
                <a:lnTo>
                  <a:pt x="2537" y="14235"/>
                </a:lnTo>
                <a:lnTo>
                  <a:pt x="2487" y="14230"/>
                </a:lnTo>
                <a:lnTo>
                  <a:pt x="2443" y="14224"/>
                </a:lnTo>
                <a:lnTo>
                  <a:pt x="2408" y="14217"/>
                </a:lnTo>
                <a:lnTo>
                  <a:pt x="2378" y="14209"/>
                </a:lnTo>
                <a:lnTo>
                  <a:pt x="2357" y="14198"/>
                </a:lnTo>
                <a:lnTo>
                  <a:pt x="2344" y="14187"/>
                </a:lnTo>
                <a:lnTo>
                  <a:pt x="2322" y="14152"/>
                </a:lnTo>
                <a:lnTo>
                  <a:pt x="2307" y="14105"/>
                </a:lnTo>
                <a:lnTo>
                  <a:pt x="2299" y="14051"/>
                </a:lnTo>
                <a:lnTo>
                  <a:pt x="2296" y="13988"/>
                </a:lnTo>
                <a:lnTo>
                  <a:pt x="2300" y="13917"/>
                </a:lnTo>
                <a:lnTo>
                  <a:pt x="2309" y="13839"/>
                </a:lnTo>
                <a:lnTo>
                  <a:pt x="2323" y="13755"/>
                </a:lnTo>
                <a:lnTo>
                  <a:pt x="2342" y="13665"/>
                </a:lnTo>
                <a:lnTo>
                  <a:pt x="2365" y="13570"/>
                </a:lnTo>
                <a:lnTo>
                  <a:pt x="2393" y="13470"/>
                </a:lnTo>
                <a:lnTo>
                  <a:pt x="2423" y="13367"/>
                </a:lnTo>
                <a:lnTo>
                  <a:pt x="2456" y="13259"/>
                </a:lnTo>
                <a:lnTo>
                  <a:pt x="2493" y="13150"/>
                </a:lnTo>
                <a:lnTo>
                  <a:pt x="2532" y="13039"/>
                </a:lnTo>
                <a:lnTo>
                  <a:pt x="2573" y="12926"/>
                </a:lnTo>
                <a:lnTo>
                  <a:pt x="2615" y="12812"/>
                </a:lnTo>
                <a:lnTo>
                  <a:pt x="2658" y="12699"/>
                </a:lnTo>
                <a:lnTo>
                  <a:pt x="2703" y="12585"/>
                </a:lnTo>
                <a:lnTo>
                  <a:pt x="2747" y="12474"/>
                </a:lnTo>
                <a:lnTo>
                  <a:pt x="2792" y="12364"/>
                </a:lnTo>
                <a:lnTo>
                  <a:pt x="2879" y="12151"/>
                </a:lnTo>
                <a:lnTo>
                  <a:pt x="2961" y="11953"/>
                </a:lnTo>
                <a:lnTo>
                  <a:pt x="3034" y="11776"/>
                </a:lnTo>
                <a:lnTo>
                  <a:pt x="3097" y="11622"/>
                </a:lnTo>
                <a:lnTo>
                  <a:pt x="3123" y="11556"/>
                </a:lnTo>
                <a:lnTo>
                  <a:pt x="3146" y="11499"/>
                </a:lnTo>
                <a:lnTo>
                  <a:pt x="3164" y="11450"/>
                </a:lnTo>
                <a:lnTo>
                  <a:pt x="3177" y="11411"/>
                </a:lnTo>
                <a:lnTo>
                  <a:pt x="3212" y="11375"/>
                </a:lnTo>
                <a:lnTo>
                  <a:pt x="3296" y="11338"/>
                </a:lnTo>
                <a:lnTo>
                  <a:pt x="3426" y="11299"/>
                </a:lnTo>
                <a:lnTo>
                  <a:pt x="3596" y="11259"/>
                </a:lnTo>
                <a:lnTo>
                  <a:pt x="3807" y="11218"/>
                </a:lnTo>
                <a:lnTo>
                  <a:pt x="4052" y="11177"/>
                </a:lnTo>
                <a:lnTo>
                  <a:pt x="4330" y="11134"/>
                </a:lnTo>
                <a:lnTo>
                  <a:pt x="4637" y="11091"/>
                </a:lnTo>
                <a:lnTo>
                  <a:pt x="4970" y="11048"/>
                </a:lnTo>
                <a:lnTo>
                  <a:pt x="5326" y="11005"/>
                </a:lnTo>
                <a:lnTo>
                  <a:pt x="5701" y="10962"/>
                </a:lnTo>
                <a:lnTo>
                  <a:pt x="6092" y="10920"/>
                </a:lnTo>
                <a:lnTo>
                  <a:pt x="6497" y="10877"/>
                </a:lnTo>
                <a:lnTo>
                  <a:pt x="6913" y="10837"/>
                </a:lnTo>
                <a:lnTo>
                  <a:pt x="7334" y="10796"/>
                </a:lnTo>
                <a:lnTo>
                  <a:pt x="7759" y="10757"/>
                </a:lnTo>
                <a:lnTo>
                  <a:pt x="8186" y="10719"/>
                </a:lnTo>
                <a:lnTo>
                  <a:pt x="8608" y="10684"/>
                </a:lnTo>
                <a:lnTo>
                  <a:pt x="9026" y="10650"/>
                </a:lnTo>
                <a:lnTo>
                  <a:pt x="9433" y="10617"/>
                </a:lnTo>
                <a:lnTo>
                  <a:pt x="9828" y="10588"/>
                </a:lnTo>
                <a:lnTo>
                  <a:pt x="10208" y="10561"/>
                </a:lnTo>
                <a:lnTo>
                  <a:pt x="10569" y="10535"/>
                </a:lnTo>
                <a:lnTo>
                  <a:pt x="10908" y="10513"/>
                </a:lnTo>
                <a:lnTo>
                  <a:pt x="11222" y="10495"/>
                </a:lnTo>
                <a:lnTo>
                  <a:pt x="11507" y="10479"/>
                </a:lnTo>
                <a:lnTo>
                  <a:pt x="11761" y="10466"/>
                </a:lnTo>
                <a:lnTo>
                  <a:pt x="11980" y="10458"/>
                </a:lnTo>
                <a:lnTo>
                  <a:pt x="12161" y="10453"/>
                </a:lnTo>
                <a:lnTo>
                  <a:pt x="12302" y="10453"/>
                </a:lnTo>
                <a:lnTo>
                  <a:pt x="12397" y="10456"/>
                </a:lnTo>
                <a:lnTo>
                  <a:pt x="12445" y="10464"/>
                </a:lnTo>
                <a:lnTo>
                  <a:pt x="12475" y="10484"/>
                </a:lnTo>
                <a:lnTo>
                  <a:pt x="12512" y="10515"/>
                </a:lnTo>
                <a:lnTo>
                  <a:pt x="12551" y="10557"/>
                </a:lnTo>
                <a:lnTo>
                  <a:pt x="12595" y="10608"/>
                </a:lnTo>
                <a:lnTo>
                  <a:pt x="12641" y="10670"/>
                </a:lnTo>
                <a:lnTo>
                  <a:pt x="12691" y="10740"/>
                </a:lnTo>
                <a:lnTo>
                  <a:pt x="12742" y="10817"/>
                </a:lnTo>
                <a:lnTo>
                  <a:pt x="12796" y="10902"/>
                </a:lnTo>
                <a:lnTo>
                  <a:pt x="12851" y="10993"/>
                </a:lnTo>
                <a:lnTo>
                  <a:pt x="12908" y="11089"/>
                </a:lnTo>
                <a:lnTo>
                  <a:pt x="12965" y="11190"/>
                </a:lnTo>
                <a:lnTo>
                  <a:pt x="13022" y="11295"/>
                </a:lnTo>
                <a:lnTo>
                  <a:pt x="13080" y="11404"/>
                </a:lnTo>
                <a:lnTo>
                  <a:pt x="13136" y="11515"/>
                </a:lnTo>
                <a:lnTo>
                  <a:pt x="13192" y="11627"/>
                </a:lnTo>
                <a:lnTo>
                  <a:pt x="13247" y="11742"/>
                </a:lnTo>
                <a:lnTo>
                  <a:pt x="13298" y="11855"/>
                </a:lnTo>
                <a:lnTo>
                  <a:pt x="13349" y="11968"/>
                </a:lnTo>
                <a:lnTo>
                  <a:pt x="13396" y="12081"/>
                </a:lnTo>
                <a:lnTo>
                  <a:pt x="13440" y="12191"/>
                </a:lnTo>
                <a:lnTo>
                  <a:pt x="13480" y="12298"/>
                </a:lnTo>
                <a:lnTo>
                  <a:pt x="13518" y="12401"/>
                </a:lnTo>
                <a:lnTo>
                  <a:pt x="13549" y="12500"/>
                </a:lnTo>
                <a:lnTo>
                  <a:pt x="13576" y="12596"/>
                </a:lnTo>
                <a:lnTo>
                  <a:pt x="13598" y="12684"/>
                </a:lnTo>
                <a:lnTo>
                  <a:pt x="13615" y="12766"/>
                </a:lnTo>
                <a:lnTo>
                  <a:pt x="13625" y="12839"/>
                </a:lnTo>
                <a:lnTo>
                  <a:pt x="13629" y="12906"/>
                </a:lnTo>
                <a:lnTo>
                  <a:pt x="13625" y="12963"/>
                </a:lnTo>
                <a:lnTo>
                  <a:pt x="13615" y="13011"/>
                </a:lnTo>
                <a:lnTo>
                  <a:pt x="13595" y="13049"/>
                </a:lnTo>
                <a:lnTo>
                  <a:pt x="13569" y="13075"/>
                </a:lnTo>
                <a:close/>
                <a:moveTo>
                  <a:pt x="10061" y="13838"/>
                </a:moveTo>
                <a:lnTo>
                  <a:pt x="10036" y="13851"/>
                </a:lnTo>
                <a:lnTo>
                  <a:pt x="9994" y="13865"/>
                </a:lnTo>
                <a:lnTo>
                  <a:pt x="9933" y="13878"/>
                </a:lnTo>
                <a:lnTo>
                  <a:pt x="9856" y="13892"/>
                </a:lnTo>
                <a:lnTo>
                  <a:pt x="9765" y="13906"/>
                </a:lnTo>
                <a:lnTo>
                  <a:pt x="9659" y="13920"/>
                </a:lnTo>
                <a:lnTo>
                  <a:pt x="9542" y="13934"/>
                </a:lnTo>
                <a:lnTo>
                  <a:pt x="9413" y="13950"/>
                </a:lnTo>
                <a:lnTo>
                  <a:pt x="9274" y="13964"/>
                </a:lnTo>
                <a:lnTo>
                  <a:pt x="9127" y="13978"/>
                </a:lnTo>
                <a:lnTo>
                  <a:pt x="8971" y="13992"/>
                </a:lnTo>
                <a:lnTo>
                  <a:pt x="8810" y="14005"/>
                </a:lnTo>
                <a:lnTo>
                  <a:pt x="8644" y="14019"/>
                </a:lnTo>
                <a:lnTo>
                  <a:pt x="8475" y="14033"/>
                </a:lnTo>
                <a:lnTo>
                  <a:pt x="8303" y="14045"/>
                </a:lnTo>
                <a:lnTo>
                  <a:pt x="8130" y="14056"/>
                </a:lnTo>
                <a:lnTo>
                  <a:pt x="7957" y="14067"/>
                </a:lnTo>
                <a:lnTo>
                  <a:pt x="7786" y="14077"/>
                </a:lnTo>
                <a:lnTo>
                  <a:pt x="7617" y="14087"/>
                </a:lnTo>
                <a:lnTo>
                  <a:pt x="7454" y="14095"/>
                </a:lnTo>
                <a:lnTo>
                  <a:pt x="7294" y="14102"/>
                </a:lnTo>
                <a:lnTo>
                  <a:pt x="7141" y="14108"/>
                </a:lnTo>
                <a:lnTo>
                  <a:pt x="6997" y="14113"/>
                </a:lnTo>
                <a:lnTo>
                  <a:pt x="6861" y="14118"/>
                </a:lnTo>
                <a:lnTo>
                  <a:pt x="6736" y="14120"/>
                </a:lnTo>
                <a:lnTo>
                  <a:pt x="6623" y="14121"/>
                </a:lnTo>
                <a:lnTo>
                  <a:pt x="6522" y="14121"/>
                </a:lnTo>
                <a:lnTo>
                  <a:pt x="6435" y="14119"/>
                </a:lnTo>
                <a:lnTo>
                  <a:pt x="6364" y="14115"/>
                </a:lnTo>
                <a:lnTo>
                  <a:pt x="6309" y="14108"/>
                </a:lnTo>
                <a:lnTo>
                  <a:pt x="6273" y="14101"/>
                </a:lnTo>
                <a:lnTo>
                  <a:pt x="6256" y="14091"/>
                </a:lnTo>
                <a:lnTo>
                  <a:pt x="6253" y="14087"/>
                </a:lnTo>
                <a:lnTo>
                  <a:pt x="6251" y="14080"/>
                </a:lnTo>
                <a:lnTo>
                  <a:pt x="6249" y="14073"/>
                </a:lnTo>
                <a:lnTo>
                  <a:pt x="6247" y="14064"/>
                </a:lnTo>
                <a:lnTo>
                  <a:pt x="6245" y="14044"/>
                </a:lnTo>
                <a:lnTo>
                  <a:pt x="6245" y="14018"/>
                </a:lnTo>
                <a:lnTo>
                  <a:pt x="6247" y="13990"/>
                </a:lnTo>
                <a:lnTo>
                  <a:pt x="6250" y="13958"/>
                </a:lnTo>
                <a:lnTo>
                  <a:pt x="6255" y="13921"/>
                </a:lnTo>
                <a:lnTo>
                  <a:pt x="6261" y="13882"/>
                </a:lnTo>
                <a:lnTo>
                  <a:pt x="6268" y="13840"/>
                </a:lnTo>
                <a:lnTo>
                  <a:pt x="6277" y="13796"/>
                </a:lnTo>
                <a:lnTo>
                  <a:pt x="6287" y="13749"/>
                </a:lnTo>
                <a:lnTo>
                  <a:pt x="6299" y="13701"/>
                </a:lnTo>
                <a:lnTo>
                  <a:pt x="6311" y="13651"/>
                </a:lnTo>
                <a:lnTo>
                  <a:pt x="6325" y="13599"/>
                </a:lnTo>
                <a:lnTo>
                  <a:pt x="6340" y="13548"/>
                </a:lnTo>
                <a:lnTo>
                  <a:pt x="6355" y="13495"/>
                </a:lnTo>
                <a:lnTo>
                  <a:pt x="6391" y="13378"/>
                </a:lnTo>
                <a:lnTo>
                  <a:pt x="6396" y="13363"/>
                </a:lnTo>
                <a:lnTo>
                  <a:pt x="6432" y="13262"/>
                </a:lnTo>
                <a:lnTo>
                  <a:pt x="6441" y="13236"/>
                </a:lnTo>
                <a:lnTo>
                  <a:pt x="6475" y="13145"/>
                </a:lnTo>
                <a:lnTo>
                  <a:pt x="6487" y="13115"/>
                </a:lnTo>
                <a:lnTo>
                  <a:pt x="6520" y="13039"/>
                </a:lnTo>
                <a:lnTo>
                  <a:pt x="6534" y="13008"/>
                </a:lnTo>
                <a:lnTo>
                  <a:pt x="6564" y="12948"/>
                </a:lnTo>
                <a:lnTo>
                  <a:pt x="6581" y="12917"/>
                </a:lnTo>
                <a:lnTo>
                  <a:pt x="6611" y="12867"/>
                </a:lnTo>
                <a:lnTo>
                  <a:pt x="6627" y="12842"/>
                </a:lnTo>
                <a:lnTo>
                  <a:pt x="6657" y="12807"/>
                </a:lnTo>
                <a:lnTo>
                  <a:pt x="6670" y="12791"/>
                </a:lnTo>
                <a:lnTo>
                  <a:pt x="6713" y="12766"/>
                </a:lnTo>
                <a:lnTo>
                  <a:pt x="6738" y="12759"/>
                </a:lnTo>
                <a:lnTo>
                  <a:pt x="6775" y="12750"/>
                </a:lnTo>
                <a:lnTo>
                  <a:pt x="6824" y="12741"/>
                </a:lnTo>
                <a:lnTo>
                  <a:pt x="6884" y="12730"/>
                </a:lnTo>
                <a:lnTo>
                  <a:pt x="6952" y="12719"/>
                </a:lnTo>
                <a:lnTo>
                  <a:pt x="7030" y="12707"/>
                </a:lnTo>
                <a:lnTo>
                  <a:pt x="7116" y="12694"/>
                </a:lnTo>
                <a:lnTo>
                  <a:pt x="7209" y="12680"/>
                </a:lnTo>
                <a:lnTo>
                  <a:pt x="7413" y="12651"/>
                </a:lnTo>
                <a:lnTo>
                  <a:pt x="7637" y="12621"/>
                </a:lnTo>
                <a:lnTo>
                  <a:pt x="7873" y="12592"/>
                </a:lnTo>
                <a:lnTo>
                  <a:pt x="8116" y="12562"/>
                </a:lnTo>
                <a:lnTo>
                  <a:pt x="8237" y="12549"/>
                </a:lnTo>
                <a:lnTo>
                  <a:pt x="8357" y="12536"/>
                </a:lnTo>
                <a:lnTo>
                  <a:pt x="8476" y="12524"/>
                </a:lnTo>
                <a:lnTo>
                  <a:pt x="8592" y="12512"/>
                </a:lnTo>
                <a:lnTo>
                  <a:pt x="8705" y="12501"/>
                </a:lnTo>
                <a:lnTo>
                  <a:pt x="8813" y="12492"/>
                </a:lnTo>
                <a:lnTo>
                  <a:pt x="8916" y="12484"/>
                </a:lnTo>
                <a:lnTo>
                  <a:pt x="9014" y="12477"/>
                </a:lnTo>
                <a:lnTo>
                  <a:pt x="9105" y="12472"/>
                </a:lnTo>
                <a:lnTo>
                  <a:pt x="9189" y="12469"/>
                </a:lnTo>
                <a:lnTo>
                  <a:pt x="9264" y="12467"/>
                </a:lnTo>
                <a:lnTo>
                  <a:pt x="9331" y="12467"/>
                </a:lnTo>
                <a:lnTo>
                  <a:pt x="9387" y="12469"/>
                </a:lnTo>
                <a:lnTo>
                  <a:pt x="9433" y="12473"/>
                </a:lnTo>
                <a:lnTo>
                  <a:pt x="9466" y="12479"/>
                </a:lnTo>
                <a:lnTo>
                  <a:pt x="9488" y="12488"/>
                </a:lnTo>
                <a:lnTo>
                  <a:pt x="9523" y="12519"/>
                </a:lnTo>
                <a:lnTo>
                  <a:pt x="9550" y="12553"/>
                </a:lnTo>
                <a:lnTo>
                  <a:pt x="9565" y="12574"/>
                </a:lnTo>
                <a:lnTo>
                  <a:pt x="9583" y="12599"/>
                </a:lnTo>
                <a:lnTo>
                  <a:pt x="9602" y="12624"/>
                </a:lnTo>
                <a:lnTo>
                  <a:pt x="9619" y="12650"/>
                </a:lnTo>
                <a:lnTo>
                  <a:pt x="9637" y="12679"/>
                </a:lnTo>
                <a:lnTo>
                  <a:pt x="9656" y="12709"/>
                </a:lnTo>
                <a:lnTo>
                  <a:pt x="9695" y="12775"/>
                </a:lnTo>
                <a:lnTo>
                  <a:pt x="9735" y="12845"/>
                </a:lnTo>
                <a:lnTo>
                  <a:pt x="9776" y="12919"/>
                </a:lnTo>
                <a:lnTo>
                  <a:pt x="9816" y="12997"/>
                </a:lnTo>
                <a:lnTo>
                  <a:pt x="9855" y="13076"/>
                </a:lnTo>
                <a:lnTo>
                  <a:pt x="9894" y="13156"/>
                </a:lnTo>
                <a:lnTo>
                  <a:pt x="9920" y="13214"/>
                </a:lnTo>
                <a:lnTo>
                  <a:pt x="9944" y="13271"/>
                </a:lnTo>
                <a:lnTo>
                  <a:pt x="9968" y="13327"/>
                </a:lnTo>
                <a:lnTo>
                  <a:pt x="9990" y="13383"/>
                </a:lnTo>
                <a:lnTo>
                  <a:pt x="10010" y="13438"/>
                </a:lnTo>
                <a:lnTo>
                  <a:pt x="10028" y="13490"/>
                </a:lnTo>
                <a:lnTo>
                  <a:pt x="10045" y="13541"/>
                </a:lnTo>
                <a:lnTo>
                  <a:pt x="10059" y="13588"/>
                </a:lnTo>
                <a:lnTo>
                  <a:pt x="10070" y="13633"/>
                </a:lnTo>
                <a:lnTo>
                  <a:pt x="10079" y="13675"/>
                </a:lnTo>
                <a:lnTo>
                  <a:pt x="10082" y="13695"/>
                </a:lnTo>
                <a:lnTo>
                  <a:pt x="10084" y="13713"/>
                </a:lnTo>
                <a:lnTo>
                  <a:pt x="10086" y="13731"/>
                </a:lnTo>
                <a:lnTo>
                  <a:pt x="10087" y="13747"/>
                </a:lnTo>
                <a:lnTo>
                  <a:pt x="10087" y="13763"/>
                </a:lnTo>
                <a:lnTo>
                  <a:pt x="10086" y="13778"/>
                </a:lnTo>
                <a:lnTo>
                  <a:pt x="10084" y="13791"/>
                </a:lnTo>
                <a:lnTo>
                  <a:pt x="10082" y="13803"/>
                </a:lnTo>
                <a:lnTo>
                  <a:pt x="10078" y="13814"/>
                </a:lnTo>
                <a:lnTo>
                  <a:pt x="10073" y="13823"/>
                </a:lnTo>
                <a:lnTo>
                  <a:pt x="10068" y="13831"/>
                </a:lnTo>
                <a:lnTo>
                  <a:pt x="10061" y="13838"/>
                </a:lnTo>
                <a:close/>
                <a:moveTo>
                  <a:pt x="12573" y="9220"/>
                </a:moveTo>
                <a:lnTo>
                  <a:pt x="12522" y="9239"/>
                </a:lnTo>
                <a:lnTo>
                  <a:pt x="12372" y="9291"/>
                </a:lnTo>
                <a:lnTo>
                  <a:pt x="12262" y="9327"/>
                </a:lnTo>
                <a:lnTo>
                  <a:pt x="12130" y="9371"/>
                </a:lnTo>
                <a:lnTo>
                  <a:pt x="11975" y="9418"/>
                </a:lnTo>
                <a:lnTo>
                  <a:pt x="11799" y="9471"/>
                </a:lnTo>
                <a:lnTo>
                  <a:pt x="11604" y="9527"/>
                </a:lnTo>
                <a:lnTo>
                  <a:pt x="11389" y="9586"/>
                </a:lnTo>
                <a:lnTo>
                  <a:pt x="11154" y="9648"/>
                </a:lnTo>
                <a:lnTo>
                  <a:pt x="10903" y="9711"/>
                </a:lnTo>
                <a:lnTo>
                  <a:pt x="10633" y="9774"/>
                </a:lnTo>
                <a:lnTo>
                  <a:pt x="10347" y="9837"/>
                </a:lnTo>
                <a:lnTo>
                  <a:pt x="10044" y="9900"/>
                </a:lnTo>
                <a:lnTo>
                  <a:pt x="9727" y="9961"/>
                </a:lnTo>
                <a:lnTo>
                  <a:pt x="9395" y="10019"/>
                </a:lnTo>
                <a:lnTo>
                  <a:pt x="9050" y="10074"/>
                </a:lnTo>
                <a:lnTo>
                  <a:pt x="8691" y="10125"/>
                </a:lnTo>
                <a:lnTo>
                  <a:pt x="8321" y="10171"/>
                </a:lnTo>
                <a:lnTo>
                  <a:pt x="7938" y="10212"/>
                </a:lnTo>
                <a:lnTo>
                  <a:pt x="7545" y="10247"/>
                </a:lnTo>
                <a:lnTo>
                  <a:pt x="7141" y="10274"/>
                </a:lnTo>
                <a:lnTo>
                  <a:pt x="6729" y="10293"/>
                </a:lnTo>
                <a:lnTo>
                  <a:pt x="6307" y="10305"/>
                </a:lnTo>
                <a:lnTo>
                  <a:pt x="5878" y="10306"/>
                </a:lnTo>
                <a:lnTo>
                  <a:pt x="5441" y="10297"/>
                </a:lnTo>
                <a:lnTo>
                  <a:pt x="4998" y="10278"/>
                </a:lnTo>
                <a:lnTo>
                  <a:pt x="4550" y="10247"/>
                </a:lnTo>
                <a:lnTo>
                  <a:pt x="4096" y="10203"/>
                </a:lnTo>
                <a:lnTo>
                  <a:pt x="3638" y="10146"/>
                </a:lnTo>
                <a:lnTo>
                  <a:pt x="3177" y="10075"/>
                </a:lnTo>
                <a:lnTo>
                  <a:pt x="12573" y="9220"/>
                </a:lnTo>
                <a:close/>
                <a:moveTo>
                  <a:pt x="1310" y="2411"/>
                </a:moveTo>
                <a:lnTo>
                  <a:pt x="1366" y="2377"/>
                </a:lnTo>
                <a:lnTo>
                  <a:pt x="1479" y="2340"/>
                </a:lnTo>
                <a:lnTo>
                  <a:pt x="1646" y="2297"/>
                </a:lnTo>
                <a:lnTo>
                  <a:pt x="1861" y="2252"/>
                </a:lnTo>
                <a:lnTo>
                  <a:pt x="2123" y="2202"/>
                </a:lnTo>
                <a:lnTo>
                  <a:pt x="2427" y="2150"/>
                </a:lnTo>
                <a:lnTo>
                  <a:pt x="2769" y="2096"/>
                </a:lnTo>
                <a:lnTo>
                  <a:pt x="3144" y="2040"/>
                </a:lnTo>
                <a:lnTo>
                  <a:pt x="3550" y="1982"/>
                </a:lnTo>
                <a:lnTo>
                  <a:pt x="3983" y="1923"/>
                </a:lnTo>
                <a:lnTo>
                  <a:pt x="4438" y="1863"/>
                </a:lnTo>
                <a:lnTo>
                  <a:pt x="4914" y="1803"/>
                </a:lnTo>
                <a:lnTo>
                  <a:pt x="5403" y="1744"/>
                </a:lnTo>
                <a:lnTo>
                  <a:pt x="5904" y="1685"/>
                </a:lnTo>
                <a:lnTo>
                  <a:pt x="6413" y="1626"/>
                </a:lnTo>
                <a:lnTo>
                  <a:pt x="6925" y="1570"/>
                </a:lnTo>
                <a:lnTo>
                  <a:pt x="7437" y="1515"/>
                </a:lnTo>
                <a:lnTo>
                  <a:pt x="7945" y="1461"/>
                </a:lnTo>
                <a:lnTo>
                  <a:pt x="8445" y="1412"/>
                </a:lnTo>
                <a:lnTo>
                  <a:pt x="8934" y="1364"/>
                </a:lnTo>
                <a:lnTo>
                  <a:pt x="9407" y="1321"/>
                </a:lnTo>
                <a:lnTo>
                  <a:pt x="9860" y="1280"/>
                </a:lnTo>
                <a:lnTo>
                  <a:pt x="10291" y="1245"/>
                </a:lnTo>
                <a:lnTo>
                  <a:pt x="10695" y="1214"/>
                </a:lnTo>
                <a:lnTo>
                  <a:pt x="11068" y="1188"/>
                </a:lnTo>
                <a:lnTo>
                  <a:pt x="11407" y="1168"/>
                </a:lnTo>
                <a:lnTo>
                  <a:pt x="11707" y="1154"/>
                </a:lnTo>
                <a:lnTo>
                  <a:pt x="11965" y="1146"/>
                </a:lnTo>
                <a:lnTo>
                  <a:pt x="12176" y="1146"/>
                </a:lnTo>
                <a:lnTo>
                  <a:pt x="12339" y="1152"/>
                </a:lnTo>
                <a:lnTo>
                  <a:pt x="12447" y="1165"/>
                </a:lnTo>
                <a:lnTo>
                  <a:pt x="12498" y="1187"/>
                </a:lnTo>
                <a:lnTo>
                  <a:pt x="12517" y="1231"/>
                </a:lnTo>
                <a:lnTo>
                  <a:pt x="12533" y="1307"/>
                </a:lnTo>
                <a:lnTo>
                  <a:pt x="12546" y="1416"/>
                </a:lnTo>
                <a:lnTo>
                  <a:pt x="12557" y="1553"/>
                </a:lnTo>
                <a:lnTo>
                  <a:pt x="12564" y="1718"/>
                </a:lnTo>
                <a:lnTo>
                  <a:pt x="12569" y="1906"/>
                </a:lnTo>
                <a:lnTo>
                  <a:pt x="12572" y="2118"/>
                </a:lnTo>
                <a:lnTo>
                  <a:pt x="12573" y="2350"/>
                </a:lnTo>
                <a:lnTo>
                  <a:pt x="12571" y="2599"/>
                </a:lnTo>
                <a:lnTo>
                  <a:pt x="12567" y="2864"/>
                </a:lnTo>
                <a:lnTo>
                  <a:pt x="12562" y="3142"/>
                </a:lnTo>
                <a:lnTo>
                  <a:pt x="12555" y="3431"/>
                </a:lnTo>
                <a:lnTo>
                  <a:pt x="12547" y="3731"/>
                </a:lnTo>
                <a:lnTo>
                  <a:pt x="12537" y="4037"/>
                </a:lnTo>
                <a:lnTo>
                  <a:pt x="12526" y="4346"/>
                </a:lnTo>
                <a:lnTo>
                  <a:pt x="12513" y="4659"/>
                </a:lnTo>
                <a:lnTo>
                  <a:pt x="12500" y="4971"/>
                </a:lnTo>
                <a:lnTo>
                  <a:pt x="12486" y="5281"/>
                </a:lnTo>
                <a:lnTo>
                  <a:pt x="12470" y="5587"/>
                </a:lnTo>
                <a:lnTo>
                  <a:pt x="12455" y="5886"/>
                </a:lnTo>
                <a:lnTo>
                  <a:pt x="12439" y="6177"/>
                </a:lnTo>
                <a:lnTo>
                  <a:pt x="12423" y="6456"/>
                </a:lnTo>
                <a:lnTo>
                  <a:pt x="12407" y="6722"/>
                </a:lnTo>
                <a:lnTo>
                  <a:pt x="12390" y="6973"/>
                </a:lnTo>
                <a:lnTo>
                  <a:pt x="12374" y="7206"/>
                </a:lnTo>
                <a:lnTo>
                  <a:pt x="12359" y="7420"/>
                </a:lnTo>
                <a:lnTo>
                  <a:pt x="12344" y="7610"/>
                </a:lnTo>
                <a:lnTo>
                  <a:pt x="12329" y="7777"/>
                </a:lnTo>
                <a:lnTo>
                  <a:pt x="12315" y="7916"/>
                </a:lnTo>
                <a:lnTo>
                  <a:pt x="12302" y="8027"/>
                </a:lnTo>
                <a:lnTo>
                  <a:pt x="12289" y="8107"/>
                </a:lnTo>
                <a:lnTo>
                  <a:pt x="12278" y="8153"/>
                </a:lnTo>
                <a:lnTo>
                  <a:pt x="12243" y="8184"/>
                </a:lnTo>
                <a:lnTo>
                  <a:pt x="12159" y="8219"/>
                </a:lnTo>
                <a:lnTo>
                  <a:pt x="12031" y="8256"/>
                </a:lnTo>
                <a:lnTo>
                  <a:pt x="11860" y="8297"/>
                </a:lnTo>
                <a:lnTo>
                  <a:pt x="11650" y="8339"/>
                </a:lnTo>
                <a:lnTo>
                  <a:pt x="11405" y="8384"/>
                </a:lnTo>
                <a:lnTo>
                  <a:pt x="11128" y="8430"/>
                </a:lnTo>
                <a:lnTo>
                  <a:pt x="10821" y="8478"/>
                </a:lnTo>
                <a:lnTo>
                  <a:pt x="10488" y="8528"/>
                </a:lnTo>
                <a:lnTo>
                  <a:pt x="10132" y="8577"/>
                </a:lnTo>
                <a:lnTo>
                  <a:pt x="9756" y="8627"/>
                </a:lnTo>
                <a:lnTo>
                  <a:pt x="9364" y="8677"/>
                </a:lnTo>
                <a:lnTo>
                  <a:pt x="8959" y="8727"/>
                </a:lnTo>
                <a:lnTo>
                  <a:pt x="8543" y="8777"/>
                </a:lnTo>
                <a:lnTo>
                  <a:pt x="8120" y="8825"/>
                </a:lnTo>
                <a:lnTo>
                  <a:pt x="7693" y="8873"/>
                </a:lnTo>
                <a:lnTo>
                  <a:pt x="7265" y="8918"/>
                </a:lnTo>
                <a:lnTo>
                  <a:pt x="6839" y="8962"/>
                </a:lnTo>
                <a:lnTo>
                  <a:pt x="6420" y="9003"/>
                </a:lnTo>
                <a:lnTo>
                  <a:pt x="6008" y="9042"/>
                </a:lnTo>
                <a:lnTo>
                  <a:pt x="5609" y="9078"/>
                </a:lnTo>
                <a:lnTo>
                  <a:pt x="5224" y="9111"/>
                </a:lnTo>
                <a:lnTo>
                  <a:pt x="4858" y="9140"/>
                </a:lnTo>
                <a:lnTo>
                  <a:pt x="4513" y="9166"/>
                </a:lnTo>
                <a:lnTo>
                  <a:pt x="4193" y="9187"/>
                </a:lnTo>
                <a:lnTo>
                  <a:pt x="3900" y="9204"/>
                </a:lnTo>
                <a:lnTo>
                  <a:pt x="3638" y="9216"/>
                </a:lnTo>
                <a:lnTo>
                  <a:pt x="3409" y="9222"/>
                </a:lnTo>
                <a:lnTo>
                  <a:pt x="3218" y="9223"/>
                </a:lnTo>
                <a:lnTo>
                  <a:pt x="3068" y="9219"/>
                </a:lnTo>
                <a:lnTo>
                  <a:pt x="2960" y="9208"/>
                </a:lnTo>
                <a:lnTo>
                  <a:pt x="2899" y="9189"/>
                </a:lnTo>
                <a:lnTo>
                  <a:pt x="2860" y="9152"/>
                </a:lnTo>
                <a:lnTo>
                  <a:pt x="2814" y="9081"/>
                </a:lnTo>
                <a:lnTo>
                  <a:pt x="2764" y="8979"/>
                </a:lnTo>
                <a:lnTo>
                  <a:pt x="2708" y="8848"/>
                </a:lnTo>
                <a:lnTo>
                  <a:pt x="2648" y="8692"/>
                </a:lnTo>
                <a:lnTo>
                  <a:pt x="2585" y="8510"/>
                </a:lnTo>
                <a:lnTo>
                  <a:pt x="2518" y="8307"/>
                </a:lnTo>
                <a:lnTo>
                  <a:pt x="2448" y="8083"/>
                </a:lnTo>
                <a:lnTo>
                  <a:pt x="2376" y="7843"/>
                </a:lnTo>
                <a:lnTo>
                  <a:pt x="2303" y="7586"/>
                </a:lnTo>
                <a:lnTo>
                  <a:pt x="2228" y="7316"/>
                </a:lnTo>
                <a:lnTo>
                  <a:pt x="2153" y="7035"/>
                </a:lnTo>
                <a:lnTo>
                  <a:pt x="2077" y="6745"/>
                </a:lnTo>
                <a:lnTo>
                  <a:pt x="2001" y="6448"/>
                </a:lnTo>
                <a:lnTo>
                  <a:pt x="1928" y="6147"/>
                </a:lnTo>
                <a:lnTo>
                  <a:pt x="1855" y="5842"/>
                </a:lnTo>
                <a:lnTo>
                  <a:pt x="1784" y="5537"/>
                </a:lnTo>
                <a:lnTo>
                  <a:pt x="1715" y="5235"/>
                </a:lnTo>
                <a:lnTo>
                  <a:pt x="1651" y="4936"/>
                </a:lnTo>
                <a:lnTo>
                  <a:pt x="1588" y="4644"/>
                </a:lnTo>
                <a:lnTo>
                  <a:pt x="1530" y="4359"/>
                </a:lnTo>
                <a:lnTo>
                  <a:pt x="1478" y="4086"/>
                </a:lnTo>
                <a:lnTo>
                  <a:pt x="1429" y="3826"/>
                </a:lnTo>
                <a:lnTo>
                  <a:pt x="1387" y="3580"/>
                </a:lnTo>
                <a:lnTo>
                  <a:pt x="1350" y="3351"/>
                </a:lnTo>
                <a:lnTo>
                  <a:pt x="1320" y="3141"/>
                </a:lnTo>
                <a:lnTo>
                  <a:pt x="1298" y="2954"/>
                </a:lnTo>
                <a:lnTo>
                  <a:pt x="1283" y="2789"/>
                </a:lnTo>
                <a:lnTo>
                  <a:pt x="1276" y="2650"/>
                </a:lnTo>
                <a:lnTo>
                  <a:pt x="1278" y="2540"/>
                </a:lnTo>
                <a:lnTo>
                  <a:pt x="1289" y="2459"/>
                </a:lnTo>
                <a:lnTo>
                  <a:pt x="1310" y="2411"/>
                </a:lnTo>
                <a:close/>
                <a:moveTo>
                  <a:pt x="13278" y="9356"/>
                </a:moveTo>
                <a:lnTo>
                  <a:pt x="13284" y="9257"/>
                </a:lnTo>
                <a:lnTo>
                  <a:pt x="13300" y="8976"/>
                </a:lnTo>
                <a:lnTo>
                  <a:pt x="13327" y="8538"/>
                </a:lnTo>
                <a:lnTo>
                  <a:pt x="13359" y="7969"/>
                </a:lnTo>
                <a:lnTo>
                  <a:pt x="13376" y="7643"/>
                </a:lnTo>
                <a:lnTo>
                  <a:pt x="13394" y="7294"/>
                </a:lnTo>
                <a:lnTo>
                  <a:pt x="13413" y="6926"/>
                </a:lnTo>
                <a:lnTo>
                  <a:pt x="13433" y="6539"/>
                </a:lnTo>
                <a:lnTo>
                  <a:pt x="13452" y="6139"/>
                </a:lnTo>
                <a:lnTo>
                  <a:pt x="13471" y="5729"/>
                </a:lnTo>
                <a:lnTo>
                  <a:pt x="13489" y="5311"/>
                </a:lnTo>
                <a:lnTo>
                  <a:pt x="13506" y="4888"/>
                </a:lnTo>
                <a:lnTo>
                  <a:pt x="13523" y="4465"/>
                </a:lnTo>
                <a:lnTo>
                  <a:pt x="13538" y="4043"/>
                </a:lnTo>
                <a:lnTo>
                  <a:pt x="13551" y="3626"/>
                </a:lnTo>
                <a:lnTo>
                  <a:pt x="13562" y="3218"/>
                </a:lnTo>
                <a:lnTo>
                  <a:pt x="13571" y="2821"/>
                </a:lnTo>
                <a:lnTo>
                  <a:pt x="13578" y="2439"/>
                </a:lnTo>
                <a:lnTo>
                  <a:pt x="13581" y="2074"/>
                </a:lnTo>
                <a:lnTo>
                  <a:pt x="13582" y="1731"/>
                </a:lnTo>
                <a:lnTo>
                  <a:pt x="13579" y="1413"/>
                </a:lnTo>
                <a:lnTo>
                  <a:pt x="13573" y="1120"/>
                </a:lnTo>
                <a:lnTo>
                  <a:pt x="13563" y="859"/>
                </a:lnTo>
                <a:lnTo>
                  <a:pt x="13549" y="631"/>
                </a:lnTo>
                <a:lnTo>
                  <a:pt x="13530" y="440"/>
                </a:lnTo>
                <a:lnTo>
                  <a:pt x="13506" y="289"/>
                </a:lnTo>
                <a:lnTo>
                  <a:pt x="13477" y="181"/>
                </a:lnTo>
                <a:lnTo>
                  <a:pt x="13444" y="119"/>
                </a:lnTo>
                <a:lnTo>
                  <a:pt x="13357" y="73"/>
                </a:lnTo>
                <a:lnTo>
                  <a:pt x="13204" y="38"/>
                </a:lnTo>
                <a:lnTo>
                  <a:pt x="12989" y="15"/>
                </a:lnTo>
                <a:lnTo>
                  <a:pt x="12717" y="3"/>
                </a:lnTo>
                <a:lnTo>
                  <a:pt x="12392" y="0"/>
                </a:lnTo>
                <a:lnTo>
                  <a:pt x="12018" y="7"/>
                </a:lnTo>
                <a:lnTo>
                  <a:pt x="11600" y="23"/>
                </a:lnTo>
                <a:lnTo>
                  <a:pt x="11142" y="48"/>
                </a:lnTo>
                <a:lnTo>
                  <a:pt x="10650" y="80"/>
                </a:lnTo>
                <a:lnTo>
                  <a:pt x="10127" y="119"/>
                </a:lnTo>
                <a:lnTo>
                  <a:pt x="9579" y="165"/>
                </a:lnTo>
                <a:lnTo>
                  <a:pt x="9009" y="217"/>
                </a:lnTo>
                <a:lnTo>
                  <a:pt x="8422" y="273"/>
                </a:lnTo>
                <a:lnTo>
                  <a:pt x="7823" y="335"/>
                </a:lnTo>
                <a:lnTo>
                  <a:pt x="7215" y="401"/>
                </a:lnTo>
                <a:lnTo>
                  <a:pt x="6604" y="471"/>
                </a:lnTo>
                <a:lnTo>
                  <a:pt x="5993" y="542"/>
                </a:lnTo>
                <a:lnTo>
                  <a:pt x="5389" y="617"/>
                </a:lnTo>
                <a:lnTo>
                  <a:pt x="4794" y="694"/>
                </a:lnTo>
                <a:lnTo>
                  <a:pt x="4214" y="772"/>
                </a:lnTo>
                <a:lnTo>
                  <a:pt x="3653" y="850"/>
                </a:lnTo>
                <a:lnTo>
                  <a:pt x="3115" y="928"/>
                </a:lnTo>
                <a:lnTo>
                  <a:pt x="2605" y="1006"/>
                </a:lnTo>
                <a:lnTo>
                  <a:pt x="2128" y="1082"/>
                </a:lnTo>
                <a:lnTo>
                  <a:pt x="1687" y="1157"/>
                </a:lnTo>
                <a:lnTo>
                  <a:pt x="1288" y="1228"/>
                </a:lnTo>
                <a:lnTo>
                  <a:pt x="934" y="1297"/>
                </a:lnTo>
                <a:lnTo>
                  <a:pt x="632" y="1363"/>
                </a:lnTo>
                <a:lnTo>
                  <a:pt x="383" y="1424"/>
                </a:lnTo>
                <a:lnTo>
                  <a:pt x="195" y="1480"/>
                </a:lnTo>
                <a:lnTo>
                  <a:pt x="70" y="1532"/>
                </a:lnTo>
                <a:lnTo>
                  <a:pt x="13" y="1577"/>
                </a:lnTo>
                <a:lnTo>
                  <a:pt x="0" y="1641"/>
                </a:lnTo>
                <a:lnTo>
                  <a:pt x="2" y="1751"/>
                </a:lnTo>
                <a:lnTo>
                  <a:pt x="17" y="1901"/>
                </a:lnTo>
                <a:lnTo>
                  <a:pt x="44" y="2091"/>
                </a:lnTo>
                <a:lnTo>
                  <a:pt x="85" y="2315"/>
                </a:lnTo>
                <a:lnTo>
                  <a:pt x="135" y="2572"/>
                </a:lnTo>
                <a:lnTo>
                  <a:pt x="197" y="2858"/>
                </a:lnTo>
                <a:lnTo>
                  <a:pt x="267" y="3170"/>
                </a:lnTo>
                <a:lnTo>
                  <a:pt x="345" y="3505"/>
                </a:lnTo>
                <a:lnTo>
                  <a:pt x="430" y="3861"/>
                </a:lnTo>
                <a:lnTo>
                  <a:pt x="522" y="4233"/>
                </a:lnTo>
                <a:lnTo>
                  <a:pt x="619" y="4619"/>
                </a:lnTo>
                <a:lnTo>
                  <a:pt x="720" y="5016"/>
                </a:lnTo>
                <a:lnTo>
                  <a:pt x="824" y="5422"/>
                </a:lnTo>
                <a:lnTo>
                  <a:pt x="931" y="5832"/>
                </a:lnTo>
                <a:lnTo>
                  <a:pt x="1040" y="6243"/>
                </a:lnTo>
                <a:lnTo>
                  <a:pt x="1149" y="6653"/>
                </a:lnTo>
                <a:lnTo>
                  <a:pt x="1258" y="7059"/>
                </a:lnTo>
                <a:lnTo>
                  <a:pt x="1367" y="7458"/>
                </a:lnTo>
                <a:lnTo>
                  <a:pt x="1473" y="7846"/>
                </a:lnTo>
                <a:lnTo>
                  <a:pt x="1674" y="8578"/>
                </a:lnTo>
                <a:lnTo>
                  <a:pt x="1855" y="9232"/>
                </a:lnTo>
                <a:lnTo>
                  <a:pt x="2009" y="9783"/>
                </a:lnTo>
                <a:lnTo>
                  <a:pt x="2129" y="10207"/>
                </a:lnTo>
                <a:lnTo>
                  <a:pt x="2206" y="10480"/>
                </a:lnTo>
                <a:lnTo>
                  <a:pt x="2233" y="10576"/>
                </a:lnTo>
                <a:lnTo>
                  <a:pt x="1068" y="15134"/>
                </a:lnTo>
                <a:lnTo>
                  <a:pt x="1075" y="15145"/>
                </a:lnTo>
                <a:lnTo>
                  <a:pt x="1093" y="15179"/>
                </a:lnTo>
                <a:lnTo>
                  <a:pt x="1122" y="15231"/>
                </a:lnTo>
                <a:lnTo>
                  <a:pt x="1161" y="15298"/>
                </a:lnTo>
                <a:lnTo>
                  <a:pt x="1210" y="15378"/>
                </a:lnTo>
                <a:lnTo>
                  <a:pt x="1267" y="15467"/>
                </a:lnTo>
                <a:lnTo>
                  <a:pt x="1298" y="15515"/>
                </a:lnTo>
                <a:lnTo>
                  <a:pt x="1331" y="15564"/>
                </a:lnTo>
                <a:lnTo>
                  <a:pt x="1366" y="15612"/>
                </a:lnTo>
                <a:lnTo>
                  <a:pt x="1401" y="15662"/>
                </a:lnTo>
                <a:lnTo>
                  <a:pt x="1438" y="15711"/>
                </a:lnTo>
                <a:lnTo>
                  <a:pt x="1476" y="15761"/>
                </a:lnTo>
                <a:lnTo>
                  <a:pt x="1515" y="15809"/>
                </a:lnTo>
                <a:lnTo>
                  <a:pt x="1556" y="15856"/>
                </a:lnTo>
                <a:lnTo>
                  <a:pt x="1597" y="15902"/>
                </a:lnTo>
                <a:lnTo>
                  <a:pt x="1639" y="15946"/>
                </a:lnTo>
                <a:lnTo>
                  <a:pt x="1681" y="15987"/>
                </a:lnTo>
                <a:lnTo>
                  <a:pt x="1723" y="16026"/>
                </a:lnTo>
                <a:lnTo>
                  <a:pt x="1767" y="16061"/>
                </a:lnTo>
                <a:lnTo>
                  <a:pt x="1809" y="16094"/>
                </a:lnTo>
                <a:lnTo>
                  <a:pt x="1853" y="16121"/>
                </a:lnTo>
                <a:lnTo>
                  <a:pt x="1896" y="16145"/>
                </a:lnTo>
                <a:lnTo>
                  <a:pt x="1940" y="16165"/>
                </a:lnTo>
                <a:lnTo>
                  <a:pt x="1982" y="16179"/>
                </a:lnTo>
                <a:lnTo>
                  <a:pt x="2025" y="16188"/>
                </a:lnTo>
                <a:lnTo>
                  <a:pt x="2067" y="16191"/>
                </a:lnTo>
                <a:lnTo>
                  <a:pt x="2141" y="16188"/>
                </a:lnTo>
                <a:lnTo>
                  <a:pt x="2279" y="16180"/>
                </a:lnTo>
                <a:lnTo>
                  <a:pt x="2475" y="16168"/>
                </a:lnTo>
                <a:lnTo>
                  <a:pt x="2727" y="16150"/>
                </a:lnTo>
                <a:lnTo>
                  <a:pt x="3028" y="16128"/>
                </a:lnTo>
                <a:lnTo>
                  <a:pt x="3376" y="16102"/>
                </a:lnTo>
                <a:lnTo>
                  <a:pt x="3765" y="16072"/>
                </a:lnTo>
                <a:lnTo>
                  <a:pt x="4193" y="16039"/>
                </a:lnTo>
                <a:lnTo>
                  <a:pt x="4654" y="16003"/>
                </a:lnTo>
                <a:lnTo>
                  <a:pt x="5144" y="15963"/>
                </a:lnTo>
                <a:lnTo>
                  <a:pt x="5660" y="15921"/>
                </a:lnTo>
                <a:lnTo>
                  <a:pt x="6195" y="15877"/>
                </a:lnTo>
                <a:lnTo>
                  <a:pt x="6748" y="15831"/>
                </a:lnTo>
                <a:lnTo>
                  <a:pt x="7313" y="15783"/>
                </a:lnTo>
                <a:lnTo>
                  <a:pt x="7886" y="15734"/>
                </a:lnTo>
                <a:lnTo>
                  <a:pt x="8462" y="15683"/>
                </a:lnTo>
                <a:lnTo>
                  <a:pt x="9040" y="15631"/>
                </a:lnTo>
                <a:lnTo>
                  <a:pt x="9612" y="15580"/>
                </a:lnTo>
                <a:lnTo>
                  <a:pt x="10175" y="15528"/>
                </a:lnTo>
                <a:lnTo>
                  <a:pt x="10726" y="15477"/>
                </a:lnTo>
                <a:lnTo>
                  <a:pt x="11258" y="15425"/>
                </a:lnTo>
                <a:lnTo>
                  <a:pt x="11770" y="15374"/>
                </a:lnTo>
                <a:lnTo>
                  <a:pt x="12256" y="15324"/>
                </a:lnTo>
                <a:lnTo>
                  <a:pt x="12712" y="15275"/>
                </a:lnTo>
                <a:lnTo>
                  <a:pt x="13134" y="15229"/>
                </a:lnTo>
                <a:lnTo>
                  <a:pt x="13518" y="15183"/>
                </a:lnTo>
                <a:lnTo>
                  <a:pt x="13858" y="15140"/>
                </a:lnTo>
                <a:lnTo>
                  <a:pt x="14152" y="15099"/>
                </a:lnTo>
                <a:lnTo>
                  <a:pt x="14396" y="15062"/>
                </a:lnTo>
                <a:lnTo>
                  <a:pt x="14584" y="15026"/>
                </a:lnTo>
                <a:lnTo>
                  <a:pt x="14711" y="14995"/>
                </a:lnTo>
                <a:lnTo>
                  <a:pt x="14776" y="14967"/>
                </a:lnTo>
                <a:lnTo>
                  <a:pt x="14806" y="14939"/>
                </a:lnTo>
                <a:lnTo>
                  <a:pt x="14834" y="14910"/>
                </a:lnTo>
                <a:lnTo>
                  <a:pt x="14858" y="14880"/>
                </a:lnTo>
                <a:lnTo>
                  <a:pt x="14880" y="14846"/>
                </a:lnTo>
                <a:lnTo>
                  <a:pt x="14900" y="14812"/>
                </a:lnTo>
                <a:lnTo>
                  <a:pt x="14919" y="14775"/>
                </a:lnTo>
                <a:lnTo>
                  <a:pt x="14935" y="14738"/>
                </a:lnTo>
                <a:lnTo>
                  <a:pt x="14949" y="14698"/>
                </a:lnTo>
                <a:lnTo>
                  <a:pt x="14962" y="14658"/>
                </a:lnTo>
                <a:lnTo>
                  <a:pt x="14973" y="14616"/>
                </a:lnTo>
                <a:lnTo>
                  <a:pt x="14982" y="14575"/>
                </a:lnTo>
                <a:lnTo>
                  <a:pt x="14990" y="14531"/>
                </a:lnTo>
                <a:lnTo>
                  <a:pt x="14997" y="14488"/>
                </a:lnTo>
                <a:lnTo>
                  <a:pt x="15002" y="14443"/>
                </a:lnTo>
                <a:lnTo>
                  <a:pt x="15007" y="14399"/>
                </a:lnTo>
                <a:lnTo>
                  <a:pt x="15012" y="14353"/>
                </a:lnTo>
                <a:lnTo>
                  <a:pt x="15015" y="14308"/>
                </a:lnTo>
                <a:lnTo>
                  <a:pt x="15017" y="14262"/>
                </a:lnTo>
                <a:lnTo>
                  <a:pt x="15019" y="14217"/>
                </a:lnTo>
                <a:lnTo>
                  <a:pt x="15021" y="14172"/>
                </a:lnTo>
                <a:lnTo>
                  <a:pt x="15023" y="14082"/>
                </a:lnTo>
                <a:lnTo>
                  <a:pt x="15026" y="13995"/>
                </a:lnTo>
                <a:lnTo>
                  <a:pt x="15027" y="13953"/>
                </a:lnTo>
                <a:lnTo>
                  <a:pt x="15029" y="13911"/>
                </a:lnTo>
                <a:lnTo>
                  <a:pt x="15031" y="13871"/>
                </a:lnTo>
                <a:lnTo>
                  <a:pt x="15034" y="13831"/>
                </a:lnTo>
                <a:lnTo>
                  <a:pt x="15037" y="13793"/>
                </a:lnTo>
                <a:lnTo>
                  <a:pt x="15042" y="13756"/>
                </a:lnTo>
                <a:lnTo>
                  <a:pt x="15047" y="13721"/>
                </a:lnTo>
                <a:lnTo>
                  <a:pt x="15054" y="13687"/>
                </a:lnTo>
                <a:lnTo>
                  <a:pt x="15055" y="13644"/>
                </a:lnTo>
                <a:lnTo>
                  <a:pt x="15046" y="13581"/>
                </a:lnTo>
                <a:lnTo>
                  <a:pt x="15028" y="13499"/>
                </a:lnTo>
                <a:lnTo>
                  <a:pt x="14999" y="13401"/>
                </a:lnTo>
                <a:lnTo>
                  <a:pt x="14962" y="13287"/>
                </a:lnTo>
                <a:lnTo>
                  <a:pt x="14918" y="13157"/>
                </a:lnTo>
                <a:lnTo>
                  <a:pt x="14866" y="13017"/>
                </a:lnTo>
                <a:lnTo>
                  <a:pt x="14808" y="12863"/>
                </a:lnTo>
                <a:lnTo>
                  <a:pt x="14744" y="12700"/>
                </a:lnTo>
                <a:lnTo>
                  <a:pt x="14675" y="12528"/>
                </a:lnTo>
                <a:lnTo>
                  <a:pt x="14602" y="12349"/>
                </a:lnTo>
                <a:lnTo>
                  <a:pt x="14525" y="12163"/>
                </a:lnTo>
                <a:lnTo>
                  <a:pt x="14444" y="11973"/>
                </a:lnTo>
                <a:lnTo>
                  <a:pt x="14363" y="11781"/>
                </a:lnTo>
                <a:lnTo>
                  <a:pt x="14279" y="11586"/>
                </a:lnTo>
                <a:lnTo>
                  <a:pt x="14194" y="11390"/>
                </a:lnTo>
                <a:lnTo>
                  <a:pt x="14024" y="11005"/>
                </a:lnTo>
                <a:lnTo>
                  <a:pt x="13859" y="10634"/>
                </a:lnTo>
                <a:lnTo>
                  <a:pt x="13705" y="10290"/>
                </a:lnTo>
                <a:lnTo>
                  <a:pt x="13566" y="9984"/>
                </a:lnTo>
                <a:lnTo>
                  <a:pt x="13448" y="9726"/>
                </a:lnTo>
                <a:lnTo>
                  <a:pt x="13357" y="9528"/>
                </a:lnTo>
                <a:lnTo>
                  <a:pt x="13298" y="9401"/>
                </a:lnTo>
                <a:lnTo>
                  <a:pt x="13278" y="9356"/>
                </a:lnTo>
                <a:close/>
              </a:path>
            </a:pathLst>
          </a:custGeom>
          <a:solidFill>
            <a:srgbClr val="B28A3F"/>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id-ID"/>
          </a:p>
        </p:txBody>
      </p:sp>
      <p:sp>
        <p:nvSpPr>
          <p:cNvPr id="13" name="Freeform 201">
            <a:extLst>
              <a:ext uri="{FF2B5EF4-FFF2-40B4-BE49-F238E27FC236}">
                <a16:creationId xmlns:a16="http://schemas.microsoft.com/office/drawing/2014/main" id="{791FB317-E7A5-05EF-CE55-5ECB31246495}"/>
              </a:ext>
            </a:extLst>
          </p:cNvPr>
          <p:cNvSpPr>
            <a:spLocks/>
          </p:cNvSpPr>
          <p:nvPr/>
        </p:nvSpPr>
        <p:spPr bwMode="auto">
          <a:xfrm>
            <a:off x="554765" y="3429000"/>
            <a:ext cx="334849" cy="293276"/>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B28A3F"/>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id-ID"/>
          </a:p>
        </p:txBody>
      </p:sp>
      <p:sp>
        <p:nvSpPr>
          <p:cNvPr id="14" name="Título 1">
            <a:extLst>
              <a:ext uri="{FF2B5EF4-FFF2-40B4-BE49-F238E27FC236}">
                <a16:creationId xmlns:a16="http://schemas.microsoft.com/office/drawing/2014/main" id="{18CF23F3-645E-C8F4-A596-59C84194FF89}"/>
              </a:ext>
            </a:extLst>
          </p:cNvPr>
          <p:cNvSpPr>
            <a:spLocks noGrp="1"/>
          </p:cNvSpPr>
          <p:nvPr>
            <p:ph type="title"/>
          </p:nvPr>
        </p:nvSpPr>
        <p:spPr>
          <a:xfrm>
            <a:off x="687171" y="264453"/>
            <a:ext cx="8851436" cy="571610"/>
          </a:xfrm>
        </p:spPr>
        <p:txBody>
          <a:bodyPr>
            <a:normAutofit/>
          </a:bodyPr>
          <a:lstStyle/>
          <a:p>
            <a:r>
              <a:rPr lang="es-CO" sz="3000">
                <a:solidFill>
                  <a:schemeClr val="bg2">
                    <a:lumMod val="90000"/>
                  </a:schemeClr>
                </a:solidFill>
              </a:rPr>
              <a:t>3. Políticas a desarrollar</a:t>
            </a:r>
          </a:p>
        </p:txBody>
      </p:sp>
    </p:spTree>
    <p:extLst>
      <p:ext uri="{BB962C8B-B14F-4D97-AF65-F5344CB8AC3E}">
        <p14:creationId xmlns:p14="http://schemas.microsoft.com/office/powerpoint/2010/main" val="31684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D18B2-0CAB-9A89-0817-664155FF01A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CB102B46-BD71-EE68-5B7C-CFF4B41DBC8F}"/>
              </a:ext>
            </a:extLst>
          </p:cNvPr>
          <p:cNvSpPr>
            <a:spLocks noGrp="1"/>
          </p:cNvSpPr>
          <p:nvPr>
            <p:ph type="title"/>
          </p:nvPr>
        </p:nvSpPr>
        <p:spPr/>
        <p:txBody>
          <a:bodyPr/>
          <a:lstStyle/>
          <a:p>
            <a:r>
              <a:rPr lang="es-CO" sz="3600">
                <a:latin typeface="+mj-lt"/>
              </a:rPr>
              <a:t>4. Metodología </a:t>
            </a:r>
          </a:p>
        </p:txBody>
      </p:sp>
      <p:sp>
        <p:nvSpPr>
          <p:cNvPr id="4" name="Marcador de texto 3">
            <a:extLst>
              <a:ext uri="{FF2B5EF4-FFF2-40B4-BE49-F238E27FC236}">
                <a16:creationId xmlns:a16="http://schemas.microsoft.com/office/drawing/2014/main" id="{E6380797-2336-9030-6E3A-D0D00A111D3B}"/>
              </a:ext>
            </a:extLst>
          </p:cNvPr>
          <p:cNvSpPr>
            <a:spLocks noGrp="1"/>
          </p:cNvSpPr>
          <p:nvPr>
            <p:ph type="body" idx="1"/>
          </p:nvPr>
        </p:nvSpPr>
        <p:spPr/>
        <p:txBody>
          <a:bodyPr>
            <a:noAutofit/>
          </a:bodyPr>
          <a:lstStyle/>
          <a:p>
            <a:pPr algn="just"/>
            <a:r>
              <a:rPr lang="es-MX" sz="1500"/>
              <a:t>Para definir el </a:t>
            </a:r>
            <a:r>
              <a:rPr lang="es-MX" sz="1500" b="1"/>
              <a:t>público objetivo</a:t>
            </a:r>
            <a:r>
              <a:rPr lang="es-MX" sz="1500"/>
              <a:t>, se analizó la información obtenida de las peticiones, quejas, reclamos, sugerencias, dudas y agradecimientos (PQRSDA), las cuales recopilan las solicitudes recibidas a través de los diferentes canales de atención durante el año 2024.</a:t>
            </a:r>
          </a:p>
          <a:p>
            <a:pPr algn="just"/>
            <a:r>
              <a:rPr lang="es-MX" sz="1500"/>
              <a:t>Además, se tomaron en cuenta los </a:t>
            </a:r>
            <a:r>
              <a:rPr lang="es-MX" sz="1500" b="1"/>
              <a:t>trámites</a:t>
            </a:r>
            <a:r>
              <a:rPr lang="es-MX" sz="1500"/>
              <a:t> que ofrece la entidad, tanto para la </a:t>
            </a:r>
            <a:r>
              <a:rPr lang="es-MX" sz="1500" b="1"/>
              <a:t>ciudadanía</a:t>
            </a:r>
            <a:r>
              <a:rPr lang="es-MX" sz="1500"/>
              <a:t> como para las </a:t>
            </a:r>
            <a:r>
              <a:rPr lang="es-MX" sz="1500" b="1"/>
              <a:t>entidades inscritas</a:t>
            </a:r>
            <a:r>
              <a:rPr lang="es-MX" sz="1500"/>
              <a:t>, así como las </a:t>
            </a:r>
            <a:r>
              <a:rPr lang="es-MX" sz="1500" b="1"/>
              <a:t>partes interesadas </a:t>
            </a:r>
            <a:r>
              <a:rPr lang="es-MX" sz="1500"/>
              <a:t>del Sistema de Gestión Integrado.</a:t>
            </a:r>
          </a:p>
        </p:txBody>
      </p:sp>
      <p:pic>
        <p:nvPicPr>
          <p:cNvPr id="22" name="Marcador de posición de imagen 21" descr="Icono&#10;&#10;El contenido generado por IA puede ser incorrecto.">
            <a:extLst>
              <a:ext uri="{FF2B5EF4-FFF2-40B4-BE49-F238E27FC236}">
                <a16:creationId xmlns:a16="http://schemas.microsoft.com/office/drawing/2014/main" id="{624BC6FF-100B-8008-4278-E18DFA57FB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 r="15"/>
          <a:stretch/>
        </p:blipFill>
        <p:spPr/>
      </p:pic>
      <p:sp>
        <p:nvSpPr>
          <p:cNvPr id="5" name="Elipse 4">
            <a:extLst>
              <a:ext uri="{FF2B5EF4-FFF2-40B4-BE49-F238E27FC236}">
                <a16:creationId xmlns:a16="http://schemas.microsoft.com/office/drawing/2014/main" id="{EE568917-89AA-B29A-230C-174B3FE7B393}"/>
              </a:ext>
            </a:extLst>
          </p:cNvPr>
          <p:cNvSpPr/>
          <p:nvPr/>
        </p:nvSpPr>
        <p:spPr>
          <a:xfrm>
            <a:off x="309992" y="249033"/>
            <a:ext cx="970640" cy="970640"/>
          </a:xfrm>
          <a:prstGeom prst="ellipse">
            <a:avLst/>
          </a:prstGeom>
          <a:solidFill>
            <a:srgbClr val="035A93"/>
          </a:solid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Freeform 405">
            <a:extLst>
              <a:ext uri="{FF2B5EF4-FFF2-40B4-BE49-F238E27FC236}">
                <a16:creationId xmlns:a16="http://schemas.microsoft.com/office/drawing/2014/main" id="{2ABF4A4D-C1BC-670A-0F2B-BBD080835D4D}"/>
              </a:ext>
            </a:extLst>
          </p:cNvPr>
          <p:cNvSpPr>
            <a:spLocks noEditPoints="1"/>
          </p:cNvSpPr>
          <p:nvPr/>
        </p:nvSpPr>
        <p:spPr bwMode="auto">
          <a:xfrm>
            <a:off x="506387" y="474191"/>
            <a:ext cx="577850" cy="38292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71688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320a12f17719807e63efce8d180946eb">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a871a50a4478fd83579f41afb6d2f78f"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Props1.xml><?xml version="1.0" encoding="utf-8"?>
<ds:datastoreItem xmlns:ds="http://schemas.openxmlformats.org/officeDocument/2006/customXml" ds:itemID="{33B0E1C1-2630-4002-9612-8A8DBDBFC660}">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8716F8-3997-4A02-AC52-258BF1D660E5}">
  <ds:schemaRefs>
    <ds:schemaRef ds:uri="http://schemas.microsoft.com/sharepoint/v3/contenttype/forms"/>
  </ds:schemaRefs>
</ds:datastoreItem>
</file>

<file path=customXml/itemProps3.xml><?xml version="1.0" encoding="utf-8"?>
<ds:datastoreItem xmlns:ds="http://schemas.openxmlformats.org/officeDocument/2006/customXml" ds:itemID="{0A8B4572-89CC-4F91-80F1-7AEA9AF57520}">
  <ds:schemaRefs>
    <ds:schemaRef ds:uri="59566f82-f342-460b-a36f-7f2067fae10e"/>
    <ds:schemaRef ds:uri="df5c9daf-8ab9-4342-943d-bf1a0c64b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2041</TotalTime>
  <Words>3379</Words>
  <Application>Microsoft Office PowerPoint</Application>
  <PresentationFormat>Panorámica</PresentationFormat>
  <Paragraphs>358</Paragraphs>
  <Slides>29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29</vt:i4>
      </vt:variant>
    </vt:vector>
  </HeadingPairs>
  <TitlesOfParts>
    <vt:vector size="38" baseType="lpstr">
      <vt:lpstr>Aptos</vt:lpstr>
      <vt:lpstr>Arial</vt:lpstr>
      <vt:lpstr>Calibri</vt:lpstr>
      <vt:lpstr>Montserrat</vt:lpstr>
      <vt:lpstr>Montserrat Bold</vt:lpstr>
      <vt:lpstr>Montserrat Light</vt:lpstr>
      <vt:lpstr>Myriad Pro</vt:lpstr>
      <vt:lpstr>Wingdings</vt:lpstr>
      <vt:lpstr>Tema de Office</vt:lpstr>
      <vt:lpstr>Caracterización  de usuarios</vt:lpstr>
      <vt:lpstr>Temas a desarrollar </vt:lpstr>
      <vt:lpstr>1. Contexto</vt:lpstr>
      <vt:lpstr>1. Contexto</vt:lpstr>
      <vt:lpstr>2. Objetivos</vt:lpstr>
      <vt:lpstr>2. Objetivos</vt:lpstr>
      <vt:lpstr>3. Políticas a desarrollar</vt:lpstr>
      <vt:lpstr>3. Políticas a desarrollar</vt:lpstr>
      <vt:lpstr>4. Metodología </vt:lpstr>
      <vt:lpstr>4. Metodología </vt:lpstr>
      <vt:lpstr>5. Seguimiento PQRSDA </vt:lpstr>
      <vt:lpstr>Presentación de PowerPoint</vt:lpstr>
      <vt:lpstr>Presentación de PowerPoint</vt:lpstr>
      <vt:lpstr>Presentación de PowerPoint</vt:lpstr>
      <vt:lpstr>Presentación de PowerPoint</vt:lpstr>
      <vt:lpstr>6. Trámites ofrecidos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7. Sistemas de Gestión Integrado (SGI) </vt:lpstr>
      <vt:lpstr>Presentación de PowerPoint</vt:lpstr>
      <vt:lpstr>8. Caracterización definida </vt:lpstr>
      <vt:lpstr>Presentación de PowerPoint</vt:lpstr>
      <vt:lpstr>Caracterización  de usuarios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Tatiana Posso</dc:creator>
  <cp:lastModifiedBy>Laura Ximena Cifuentes Alba</cp:lastModifiedBy>
  <cp:revision>2</cp:revision>
  <dcterms:created xsi:type="dcterms:W3CDTF">2024-07-08T22:54:50Z</dcterms:created>
  <dcterms:modified xsi:type="dcterms:W3CDTF">2025-07-07T13:03:34Z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