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4" r:id="rId5"/>
    <p:sldId id="331" r:id="rId6"/>
    <p:sldId id="335" r:id="rId7"/>
    <p:sldId id="338" r:id="rId8"/>
    <p:sldId id="339" r:id="rId9"/>
    <p:sldId id="340" r:id="rId10"/>
    <p:sldId id="336" r:id="rId11"/>
    <p:sldId id="337" r:id="rId12"/>
    <p:sldId id="341" r:id="rId13"/>
    <p:sldId id="342" r:id="rId14"/>
    <p:sldId id="323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60E"/>
    <a:srgbClr val="6901B7"/>
    <a:srgbClr val="41678C"/>
    <a:srgbClr val="00609C"/>
    <a:srgbClr val="FFA224"/>
    <a:srgbClr val="B3B3B3"/>
    <a:srgbClr val="5B9BD5"/>
    <a:srgbClr val="901440"/>
    <a:srgbClr val="EA593B"/>
    <a:srgbClr val="26B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79F3CA-B5FB-413D-8CA7-05DE00A3EDC9}" v="11" dt="2024-10-21T14:04:25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quin Alexis Huertas Ramirez" userId="d6204182-b1b1-4876-9d61-6b4cea7aba13" providerId="ADAL" clId="{E179F3CA-B5FB-413D-8CA7-05DE00A3EDC9}"/>
    <pc:docChg chg="undo custSel modSld">
      <pc:chgData name="Elquin Alexis Huertas Ramirez" userId="d6204182-b1b1-4876-9d61-6b4cea7aba13" providerId="ADAL" clId="{E179F3CA-B5FB-413D-8CA7-05DE00A3EDC9}" dt="2024-10-21T14:04:28.333" v="254" actId="1076"/>
      <pc:docMkLst>
        <pc:docMk/>
      </pc:docMkLst>
      <pc:sldChg chg="addSp delSp modSp mod">
        <pc:chgData name="Elquin Alexis Huertas Ramirez" userId="d6204182-b1b1-4876-9d61-6b4cea7aba13" providerId="ADAL" clId="{E179F3CA-B5FB-413D-8CA7-05DE00A3EDC9}" dt="2024-10-17T19:58:32.175" v="98" actId="20577"/>
        <pc:sldMkLst>
          <pc:docMk/>
          <pc:sldMk cId="2933673404" sldId="336"/>
        </pc:sldMkLst>
        <pc:spChg chg="mod">
          <ac:chgData name="Elquin Alexis Huertas Ramirez" userId="d6204182-b1b1-4876-9d61-6b4cea7aba13" providerId="ADAL" clId="{E179F3CA-B5FB-413D-8CA7-05DE00A3EDC9}" dt="2024-10-17T19:58:32.175" v="98" actId="20577"/>
          <ac:spMkLst>
            <pc:docMk/>
            <pc:sldMk cId="2933673404" sldId="336"/>
            <ac:spMk id="3" creationId="{45DA64FB-A44E-486E-AFA3-146DB65AAAE7}"/>
          </ac:spMkLst>
        </pc:spChg>
        <pc:picChg chg="del">
          <ac:chgData name="Elquin Alexis Huertas Ramirez" userId="d6204182-b1b1-4876-9d61-6b4cea7aba13" providerId="ADAL" clId="{E179F3CA-B5FB-413D-8CA7-05DE00A3EDC9}" dt="2024-10-17T19:53:55.934" v="26" actId="478"/>
          <ac:picMkLst>
            <pc:docMk/>
            <pc:sldMk cId="2933673404" sldId="336"/>
            <ac:picMk id="4" creationId="{65860C17-C9CD-B88C-6E35-308EEDC05B73}"/>
          </ac:picMkLst>
        </pc:picChg>
        <pc:picChg chg="add del">
          <ac:chgData name="Elquin Alexis Huertas Ramirez" userId="d6204182-b1b1-4876-9d61-6b4cea7aba13" providerId="ADAL" clId="{E179F3CA-B5FB-413D-8CA7-05DE00A3EDC9}" dt="2024-10-17T19:55:52.346" v="51" actId="478"/>
          <ac:picMkLst>
            <pc:docMk/>
            <pc:sldMk cId="2933673404" sldId="336"/>
            <ac:picMk id="5" creationId="{3FCD41D2-26CC-E162-D222-3C54158713E0}"/>
          </ac:picMkLst>
        </pc:picChg>
        <pc:picChg chg="add mod">
          <ac:chgData name="Elquin Alexis Huertas Ramirez" userId="d6204182-b1b1-4876-9d61-6b4cea7aba13" providerId="ADAL" clId="{E179F3CA-B5FB-413D-8CA7-05DE00A3EDC9}" dt="2024-10-17T19:55:56.937" v="53" actId="1076"/>
          <ac:picMkLst>
            <pc:docMk/>
            <pc:sldMk cId="2933673404" sldId="336"/>
            <ac:picMk id="6" creationId="{74059B86-C4BA-5769-62FD-0C2BCC45A676}"/>
          </ac:picMkLst>
        </pc:picChg>
      </pc:sldChg>
      <pc:sldChg chg="modSp mod">
        <pc:chgData name="Elquin Alexis Huertas Ramirez" userId="d6204182-b1b1-4876-9d61-6b4cea7aba13" providerId="ADAL" clId="{E179F3CA-B5FB-413D-8CA7-05DE00A3EDC9}" dt="2024-10-21T14:04:28.333" v="254" actId="1076"/>
        <pc:sldMkLst>
          <pc:docMk/>
          <pc:sldMk cId="1900971729" sldId="337"/>
        </pc:sldMkLst>
        <pc:graphicFrameChg chg="mod">
          <ac:chgData name="Elquin Alexis Huertas Ramirez" userId="d6204182-b1b1-4876-9d61-6b4cea7aba13" providerId="ADAL" clId="{E179F3CA-B5FB-413D-8CA7-05DE00A3EDC9}" dt="2024-10-21T14:04:28.333" v="254" actId="1076"/>
          <ac:graphicFrameMkLst>
            <pc:docMk/>
            <pc:sldMk cId="1900971729" sldId="337"/>
            <ac:graphicFrameMk id="7" creationId="{BD9BC8FA-048C-4578-8F34-B6DC75B50A31}"/>
          </ac:graphicFrameMkLst>
        </pc:graphicFrameChg>
      </pc:sldChg>
      <pc:sldChg chg="addSp delSp modSp mod">
        <pc:chgData name="Elquin Alexis Huertas Ramirez" userId="d6204182-b1b1-4876-9d61-6b4cea7aba13" providerId="ADAL" clId="{E179F3CA-B5FB-413D-8CA7-05DE00A3EDC9}" dt="2024-10-17T19:45:02.791" v="25" actId="20577"/>
        <pc:sldMkLst>
          <pc:docMk/>
          <pc:sldMk cId="4251402689" sldId="338"/>
        </pc:sldMkLst>
        <pc:spChg chg="mod">
          <ac:chgData name="Elquin Alexis Huertas Ramirez" userId="d6204182-b1b1-4876-9d61-6b4cea7aba13" providerId="ADAL" clId="{E179F3CA-B5FB-413D-8CA7-05DE00A3EDC9}" dt="2024-10-17T19:45:02.791" v="25" actId="20577"/>
          <ac:spMkLst>
            <pc:docMk/>
            <pc:sldMk cId="4251402689" sldId="338"/>
            <ac:spMk id="6" creationId="{97D835D4-5C41-71E0-C57F-264B5BFFDEEE}"/>
          </ac:spMkLst>
        </pc:spChg>
        <pc:picChg chg="add mod">
          <ac:chgData name="Elquin Alexis Huertas Ramirez" userId="d6204182-b1b1-4876-9d61-6b4cea7aba13" providerId="ADAL" clId="{E179F3CA-B5FB-413D-8CA7-05DE00A3EDC9}" dt="2024-10-17T19:43:44.797" v="12" actId="1076"/>
          <ac:picMkLst>
            <pc:docMk/>
            <pc:sldMk cId="4251402689" sldId="338"/>
            <ac:picMk id="4" creationId="{0C7F6396-9859-53DA-C155-ECFBFE64D59E}"/>
          </ac:picMkLst>
        </pc:picChg>
        <pc:picChg chg="add mod">
          <ac:chgData name="Elquin Alexis Huertas Ramirez" userId="d6204182-b1b1-4876-9d61-6b4cea7aba13" providerId="ADAL" clId="{E179F3CA-B5FB-413D-8CA7-05DE00A3EDC9}" dt="2024-10-17T19:44:08.662" v="16" actId="1076"/>
          <ac:picMkLst>
            <pc:docMk/>
            <pc:sldMk cId="4251402689" sldId="338"/>
            <ac:picMk id="5" creationId="{7F0CDBA5-2F14-0182-4F2C-F013F8D3138D}"/>
          </ac:picMkLst>
        </pc:picChg>
        <pc:picChg chg="del">
          <ac:chgData name="Elquin Alexis Huertas Ramirez" userId="d6204182-b1b1-4876-9d61-6b4cea7aba13" providerId="ADAL" clId="{E179F3CA-B5FB-413D-8CA7-05DE00A3EDC9}" dt="2024-10-17T19:43:39.069" v="9" actId="478"/>
          <ac:picMkLst>
            <pc:docMk/>
            <pc:sldMk cId="4251402689" sldId="338"/>
            <ac:picMk id="10" creationId="{4B2E49B2-1FBC-EE82-BEB0-F2DFC625954E}"/>
          </ac:picMkLst>
        </pc:picChg>
        <pc:picChg chg="del">
          <ac:chgData name="Elquin Alexis Huertas Ramirez" userId="d6204182-b1b1-4876-9d61-6b4cea7aba13" providerId="ADAL" clId="{E179F3CA-B5FB-413D-8CA7-05DE00A3EDC9}" dt="2024-10-17T19:44:02.244" v="13" actId="478"/>
          <ac:picMkLst>
            <pc:docMk/>
            <pc:sldMk cId="4251402689" sldId="338"/>
            <ac:picMk id="11" creationId="{61F746F0-6206-690D-BB49-C5273E29FEE4}"/>
          </ac:picMkLst>
        </pc:picChg>
      </pc:sldChg>
      <pc:sldChg chg="addSp delSp modSp mod">
        <pc:chgData name="Elquin Alexis Huertas Ramirez" userId="d6204182-b1b1-4876-9d61-6b4cea7aba13" providerId="ADAL" clId="{E179F3CA-B5FB-413D-8CA7-05DE00A3EDC9}" dt="2024-10-18T15:18:31.399" v="109" actId="20577"/>
        <pc:sldMkLst>
          <pc:docMk/>
          <pc:sldMk cId="397735311" sldId="339"/>
        </pc:sldMkLst>
        <pc:spChg chg="mod">
          <ac:chgData name="Elquin Alexis Huertas Ramirez" userId="d6204182-b1b1-4876-9d61-6b4cea7aba13" providerId="ADAL" clId="{E179F3CA-B5FB-413D-8CA7-05DE00A3EDC9}" dt="2024-10-18T15:18:31.399" v="109" actId="20577"/>
          <ac:spMkLst>
            <pc:docMk/>
            <pc:sldMk cId="397735311" sldId="339"/>
            <ac:spMk id="13" creationId="{013AC535-21CC-80E0-4A18-4B20E8F9D1BE}"/>
          </ac:spMkLst>
        </pc:spChg>
        <pc:picChg chg="del">
          <ac:chgData name="Elquin Alexis Huertas Ramirez" userId="d6204182-b1b1-4876-9d61-6b4cea7aba13" providerId="ADAL" clId="{E179F3CA-B5FB-413D-8CA7-05DE00A3EDC9}" dt="2024-10-18T15:17:31.129" v="99" actId="478"/>
          <ac:picMkLst>
            <pc:docMk/>
            <pc:sldMk cId="397735311" sldId="339"/>
            <ac:picMk id="3" creationId="{7E56C224-2FA6-5C0E-E054-0196BA47FC50}"/>
          </ac:picMkLst>
        </pc:picChg>
        <pc:picChg chg="add mod">
          <ac:chgData name="Elquin Alexis Huertas Ramirez" userId="d6204182-b1b1-4876-9d61-6b4cea7aba13" providerId="ADAL" clId="{E179F3CA-B5FB-413D-8CA7-05DE00A3EDC9}" dt="2024-10-18T15:17:34.988" v="101" actId="1076"/>
          <ac:picMkLst>
            <pc:docMk/>
            <pc:sldMk cId="397735311" sldId="339"/>
            <ac:picMk id="4" creationId="{89C6F91B-C0C9-2617-4155-69A7E7EDECE2}"/>
          </ac:picMkLst>
        </pc:picChg>
      </pc:sldChg>
      <pc:sldChg chg="addSp delSp modSp mod">
        <pc:chgData name="Elquin Alexis Huertas Ramirez" userId="d6204182-b1b1-4876-9d61-6b4cea7aba13" providerId="ADAL" clId="{E179F3CA-B5FB-413D-8CA7-05DE00A3EDC9}" dt="2024-10-21T14:03:55.141" v="251" actId="1076"/>
        <pc:sldMkLst>
          <pc:docMk/>
          <pc:sldMk cId="3034365911" sldId="340"/>
        </pc:sldMkLst>
        <pc:spChg chg="mod">
          <ac:chgData name="Elquin Alexis Huertas Ramirez" userId="d6204182-b1b1-4876-9d61-6b4cea7aba13" providerId="ADAL" clId="{E179F3CA-B5FB-413D-8CA7-05DE00A3EDC9}" dt="2024-10-18T15:27:32.597" v="241"/>
          <ac:spMkLst>
            <pc:docMk/>
            <pc:sldMk cId="3034365911" sldId="340"/>
            <ac:spMk id="3" creationId="{45DA64FB-A44E-486E-AFA3-146DB65AAAE7}"/>
          </ac:spMkLst>
        </pc:spChg>
        <pc:spChg chg="del">
          <ac:chgData name="Elquin Alexis Huertas Ramirez" userId="d6204182-b1b1-4876-9d61-6b4cea7aba13" providerId="ADAL" clId="{E179F3CA-B5FB-413D-8CA7-05DE00A3EDC9}" dt="2024-10-21T14:03:50.998" v="249" actId="478"/>
          <ac:spMkLst>
            <pc:docMk/>
            <pc:sldMk cId="3034365911" sldId="340"/>
            <ac:spMk id="5" creationId="{8695B581-44D2-72EF-5F74-64286B34A60C}"/>
          </ac:spMkLst>
        </pc:spChg>
        <pc:picChg chg="add mod">
          <ac:chgData name="Elquin Alexis Huertas Ramirez" userId="d6204182-b1b1-4876-9d61-6b4cea7aba13" providerId="ADAL" clId="{E179F3CA-B5FB-413D-8CA7-05DE00A3EDC9}" dt="2024-10-21T14:03:55.141" v="251" actId="1076"/>
          <ac:picMkLst>
            <pc:docMk/>
            <pc:sldMk cId="3034365911" sldId="340"/>
            <ac:picMk id="4" creationId="{4F1835D0-BD61-0D8C-2D5E-836E1C6B833E}"/>
          </ac:picMkLst>
        </pc:picChg>
        <pc:picChg chg="del">
          <ac:chgData name="Elquin Alexis Huertas Ramirez" userId="d6204182-b1b1-4876-9d61-6b4cea7aba13" providerId="ADAL" clId="{E179F3CA-B5FB-413D-8CA7-05DE00A3EDC9}" dt="2024-10-18T15:23:39.016" v="110" actId="478"/>
          <ac:picMkLst>
            <pc:docMk/>
            <pc:sldMk cId="3034365911" sldId="340"/>
            <ac:picMk id="4" creationId="{D73F5D5E-643D-8D94-1A3A-FFCC586D007E}"/>
          </ac:picMkLst>
        </pc:picChg>
        <pc:picChg chg="add mod">
          <ac:chgData name="Elquin Alexis Huertas Ramirez" userId="d6204182-b1b1-4876-9d61-6b4cea7aba13" providerId="ADAL" clId="{E179F3CA-B5FB-413D-8CA7-05DE00A3EDC9}" dt="2024-10-18T15:23:53.515" v="114" actId="14100"/>
          <ac:picMkLst>
            <pc:docMk/>
            <pc:sldMk cId="3034365911" sldId="340"/>
            <ac:picMk id="5" creationId="{4889B051-3F58-C9FB-C4D4-9842CE7A8D0F}"/>
          </ac:picMkLst>
        </pc:picChg>
      </pc:sldChg>
      <pc:sldChg chg="delSp modSp mod">
        <pc:chgData name="Elquin Alexis Huertas Ramirez" userId="d6204182-b1b1-4876-9d61-6b4cea7aba13" providerId="ADAL" clId="{E179F3CA-B5FB-413D-8CA7-05DE00A3EDC9}" dt="2024-10-21T13:48:56.838" v="248" actId="20577"/>
        <pc:sldMkLst>
          <pc:docMk/>
          <pc:sldMk cId="2452300284" sldId="341"/>
        </pc:sldMkLst>
        <pc:spChg chg="mod">
          <ac:chgData name="Elquin Alexis Huertas Ramirez" userId="d6204182-b1b1-4876-9d61-6b4cea7aba13" providerId="ADAL" clId="{E179F3CA-B5FB-413D-8CA7-05DE00A3EDC9}" dt="2024-10-21T13:48:56.838" v="248" actId="20577"/>
          <ac:spMkLst>
            <pc:docMk/>
            <pc:sldMk cId="2452300284" sldId="341"/>
            <ac:spMk id="3" creationId="{45DA64FB-A44E-486E-AFA3-146DB65AAAE7}"/>
          </ac:spMkLst>
        </pc:spChg>
        <pc:spChg chg="del mod">
          <ac:chgData name="Elquin Alexis Huertas Ramirez" userId="d6204182-b1b1-4876-9d61-6b4cea7aba13" providerId="ADAL" clId="{E179F3CA-B5FB-413D-8CA7-05DE00A3EDC9}" dt="2024-10-21T13:48:48.246" v="244" actId="478"/>
          <ac:spMkLst>
            <pc:docMk/>
            <pc:sldMk cId="2452300284" sldId="341"/>
            <ac:spMk id="5" creationId="{0435AE05-AF0B-46D2-A7A9-B551FA674770}"/>
          </ac:spMkLst>
        </pc:spChg>
      </pc:sldChg>
    </pc:docChg>
  </pc:docChgLst>
  <pc:docChgLst>
    <pc:chgData name="Elquin Alexis Huertas Ramirez" userId="S::ehuertas@fogafin.gov.co::d6204182-b1b1-4876-9d61-6b4cea7aba13" providerId="AD" clId="Web-{448AB4AC-9889-2FA6-D856-30E0AC327E04}"/>
    <pc:docChg chg="modSld">
      <pc:chgData name="Elquin Alexis Huertas Ramirez" userId="S::ehuertas@fogafin.gov.co::d6204182-b1b1-4876-9d61-6b4cea7aba13" providerId="AD" clId="Web-{448AB4AC-9889-2FA6-D856-30E0AC327E04}" dt="2024-10-19T22:03:45.561" v="378" actId="1076"/>
      <pc:docMkLst>
        <pc:docMk/>
      </pc:docMkLst>
      <pc:sldChg chg="addSp delSp modSp">
        <pc:chgData name="Elquin Alexis Huertas Ramirez" userId="S::ehuertas@fogafin.gov.co::d6204182-b1b1-4876-9d61-6b4cea7aba13" providerId="AD" clId="Web-{448AB4AC-9889-2FA6-D856-30E0AC327E04}" dt="2024-10-19T21:44:50.567" v="155" actId="20577"/>
        <pc:sldMkLst>
          <pc:docMk/>
          <pc:sldMk cId="1900971729" sldId="337"/>
        </pc:sldMkLst>
        <pc:spChg chg="mod">
          <ac:chgData name="Elquin Alexis Huertas Ramirez" userId="S::ehuertas@fogafin.gov.co::d6204182-b1b1-4876-9d61-6b4cea7aba13" providerId="AD" clId="Web-{448AB4AC-9889-2FA6-D856-30E0AC327E04}" dt="2024-10-19T21:44:50.567" v="155" actId="20577"/>
          <ac:spMkLst>
            <pc:docMk/>
            <pc:sldMk cId="1900971729" sldId="337"/>
            <ac:spMk id="3" creationId="{45DA64FB-A44E-486E-AFA3-146DB65AAAE7}"/>
          </ac:spMkLst>
        </pc:spChg>
        <pc:graphicFrameChg chg="add mod">
          <ac:chgData name="Elquin Alexis Huertas Ramirez" userId="S::ehuertas@fogafin.gov.co::d6204182-b1b1-4876-9d61-6b4cea7aba13" providerId="AD" clId="Web-{448AB4AC-9889-2FA6-D856-30E0AC327E04}" dt="2024-10-19T21:41:12.812" v="79" actId="1076"/>
          <ac:graphicFrameMkLst>
            <pc:docMk/>
            <pc:sldMk cId="1900971729" sldId="337"/>
            <ac:graphicFrameMk id="5" creationId="{0D041CE1-5BAF-4D33-95C3-B733190705F6}"/>
          </ac:graphicFrameMkLst>
        </pc:graphicFrameChg>
        <pc:graphicFrameChg chg="add del mod">
          <ac:chgData name="Elquin Alexis Huertas Ramirez" userId="S::ehuertas@fogafin.gov.co::d6204182-b1b1-4876-9d61-6b4cea7aba13" providerId="AD" clId="Web-{448AB4AC-9889-2FA6-D856-30E0AC327E04}" dt="2024-10-19T21:43:37.863" v="100"/>
          <ac:graphicFrameMkLst>
            <pc:docMk/>
            <pc:sldMk cId="1900971729" sldId="337"/>
            <ac:graphicFrameMk id="6" creationId="{BD9BC8FA-048C-4578-8F34-B6DC75B50A31}"/>
          </ac:graphicFrameMkLst>
        </pc:graphicFrameChg>
        <pc:graphicFrameChg chg="add mod">
          <ac:chgData name="Elquin Alexis Huertas Ramirez" userId="S::ehuertas@fogafin.gov.co::d6204182-b1b1-4876-9d61-6b4cea7aba13" providerId="AD" clId="Web-{448AB4AC-9889-2FA6-D856-30E0AC327E04}" dt="2024-10-19T21:43:46.738" v="102" actId="1076"/>
          <ac:graphicFrameMkLst>
            <pc:docMk/>
            <pc:sldMk cId="1900971729" sldId="337"/>
            <ac:graphicFrameMk id="7" creationId="{BD9BC8FA-048C-4578-8F34-B6DC75B50A31}"/>
          </ac:graphicFrameMkLst>
        </pc:graphicFrameChg>
        <pc:picChg chg="del">
          <ac:chgData name="Elquin Alexis Huertas Ramirez" userId="S::ehuertas@fogafin.gov.co::d6204182-b1b1-4876-9d61-6b4cea7aba13" providerId="AD" clId="Web-{448AB4AC-9889-2FA6-D856-30E0AC327E04}" dt="2024-10-19T21:41:03.218" v="77"/>
          <ac:picMkLst>
            <pc:docMk/>
            <pc:sldMk cId="1900971729" sldId="337"/>
            <ac:picMk id="4" creationId="{0DA28A63-2CEC-AC16-4096-D4F14291F5BC}"/>
          </ac:picMkLst>
        </pc:picChg>
        <pc:picChg chg="del">
          <ac:chgData name="Elquin Alexis Huertas Ramirez" userId="S::ehuertas@fogafin.gov.co::d6204182-b1b1-4876-9d61-6b4cea7aba13" providerId="AD" clId="Web-{448AB4AC-9889-2FA6-D856-30E0AC327E04}" dt="2024-10-19T21:41:14.578" v="80"/>
          <ac:picMkLst>
            <pc:docMk/>
            <pc:sldMk cId="1900971729" sldId="337"/>
            <ac:picMk id="8" creationId="{BF17EA4F-71A0-5E13-AAB1-DF16B339A2E7}"/>
          </ac:picMkLst>
        </pc:picChg>
      </pc:sldChg>
      <pc:sldChg chg="addSp delSp modSp">
        <pc:chgData name="Elquin Alexis Huertas Ramirez" userId="S::ehuertas@fogafin.gov.co::d6204182-b1b1-4876-9d61-6b4cea7aba13" providerId="AD" clId="Web-{448AB4AC-9889-2FA6-D856-30E0AC327E04}" dt="2024-10-19T22:01:55.308" v="319"/>
        <pc:sldMkLst>
          <pc:docMk/>
          <pc:sldMk cId="3034365911" sldId="340"/>
        </pc:sldMkLst>
        <pc:spChg chg="mod">
          <ac:chgData name="Elquin Alexis Huertas Ramirez" userId="S::ehuertas@fogafin.gov.co::d6204182-b1b1-4876-9d61-6b4cea7aba13" providerId="AD" clId="Web-{448AB4AC-9889-2FA6-D856-30E0AC327E04}" dt="2024-10-19T17:55:09.269" v="76" actId="20577"/>
          <ac:spMkLst>
            <pc:docMk/>
            <pc:sldMk cId="3034365911" sldId="340"/>
            <ac:spMk id="3" creationId="{45DA64FB-A44E-486E-AFA3-146DB65AAAE7}"/>
          </ac:spMkLst>
        </pc:spChg>
        <pc:spChg chg="add del mod">
          <ac:chgData name="Elquin Alexis Huertas Ramirez" userId="S::ehuertas@fogafin.gov.co::d6204182-b1b1-4876-9d61-6b4cea7aba13" providerId="AD" clId="Web-{448AB4AC-9889-2FA6-D856-30E0AC327E04}" dt="2024-10-19T22:01:06.620" v="303"/>
          <ac:spMkLst>
            <pc:docMk/>
            <pc:sldMk cId="3034365911" sldId="340"/>
            <ac:spMk id="4" creationId="{6B4AB132-9790-B2E2-CEF2-316C6BB76860}"/>
          </ac:spMkLst>
        </pc:spChg>
        <pc:spChg chg="add mod">
          <ac:chgData name="Elquin Alexis Huertas Ramirez" userId="S::ehuertas@fogafin.gov.co::d6204182-b1b1-4876-9d61-6b4cea7aba13" providerId="AD" clId="Web-{448AB4AC-9889-2FA6-D856-30E0AC327E04}" dt="2024-10-19T22:01:55.308" v="319"/>
          <ac:spMkLst>
            <pc:docMk/>
            <pc:sldMk cId="3034365911" sldId="340"/>
            <ac:spMk id="5" creationId="{8695B581-44D2-72EF-5F74-64286B34A60C}"/>
          </ac:spMkLst>
        </pc:spChg>
        <pc:graphicFrameChg chg="add del">
          <ac:chgData name="Elquin Alexis Huertas Ramirez" userId="S::ehuertas@fogafin.gov.co::d6204182-b1b1-4876-9d61-6b4cea7aba13" providerId="AD" clId="Web-{448AB4AC-9889-2FA6-D856-30E0AC327E04}" dt="2024-10-19T17:53:32.564" v="68"/>
          <ac:graphicFrameMkLst>
            <pc:docMk/>
            <pc:sldMk cId="3034365911" sldId="340"/>
            <ac:graphicFrameMk id="4" creationId="{5E3842DD-08DC-4B6D-9CA6-096387E85452}"/>
          </ac:graphicFrameMkLst>
        </pc:graphicFrameChg>
        <pc:graphicFrameChg chg="add del">
          <ac:chgData name="Elquin Alexis Huertas Ramirez" userId="S::ehuertas@fogafin.gov.co::d6204182-b1b1-4876-9d61-6b4cea7aba13" providerId="AD" clId="Web-{448AB4AC-9889-2FA6-D856-30E0AC327E04}" dt="2024-10-19T17:53:55.970" v="70"/>
          <ac:graphicFrameMkLst>
            <pc:docMk/>
            <pc:sldMk cId="3034365911" sldId="340"/>
            <ac:graphicFrameMk id="6" creationId="{5E3842DD-08DC-4B6D-9CA6-096387E85452}"/>
          </ac:graphicFrameMkLst>
        </pc:graphicFrameChg>
        <pc:picChg chg="del">
          <ac:chgData name="Elquin Alexis Huertas Ramirez" userId="S::ehuertas@fogafin.gov.co::d6204182-b1b1-4876-9d61-6b4cea7aba13" providerId="AD" clId="Web-{448AB4AC-9889-2FA6-D856-30E0AC327E04}" dt="2024-10-19T17:53:26.142" v="66"/>
          <ac:picMkLst>
            <pc:docMk/>
            <pc:sldMk cId="3034365911" sldId="340"/>
            <ac:picMk id="5" creationId="{4889B051-3F58-C9FB-C4D4-9842CE7A8D0F}"/>
          </ac:picMkLst>
        </pc:picChg>
      </pc:sldChg>
      <pc:sldChg chg="addSp modSp">
        <pc:chgData name="Elquin Alexis Huertas Ramirez" userId="S::ehuertas@fogafin.gov.co::d6204182-b1b1-4876-9d61-6b4cea7aba13" providerId="AD" clId="Web-{448AB4AC-9889-2FA6-D856-30E0AC327E04}" dt="2024-10-19T22:03:45.561" v="378" actId="1076"/>
        <pc:sldMkLst>
          <pc:docMk/>
          <pc:sldMk cId="2452300284" sldId="341"/>
        </pc:sldMkLst>
        <pc:spChg chg="mod">
          <ac:chgData name="Elquin Alexis Huertas Ramirez" userId="S::ehuertas@fogafin.gov.co::d6204182-b1b1-4876-9d61-6b4cea7aba13" providerId="AD" clId="Web-{448AB4AC-9889-2FA6-D856-30E0AC327E04}" dt="2024-10-19T21:57:45.391" v="295" actId="20577"/>
          <ac:spMkLst>
            <pc:docMk/>
            <pc:sldMk cId="2452300284" sldId="341"/>
            <ac:spMk id="3" creationId="{45DA64FB-A44E-486E-AFA3-146DB65AAAE7}"/>
          </ac:spMkLst>
        </pc:spChg>
        <pc:spChg chg="add mod">
          <ac:chgData name="Elquin Alexis Huertas Ramirez" userId="S::ehuertas@fogafin.gov.co::d6204182-b1b1-4876-9d61-6b4cea7aba13" providerId="AD" clId="Web-{448AB4AC-9889-2FA6-D856-30E0AC327E04}" dt="2024-10-19T22:03:45.561" v="378" actId="1076"/>
          <ac:spMkLst>
            <pc:docMk/>
            <pc:sldMk cId="2452300284" sldId="341"/>
            <ac:spMk id="5" creationId="{0435AE05-AF0B-46D2-A7A9-B551FA674770}"/>
          </ac:spMkLst>
        </pc:spChg>
      </pc:sldChg>
      <pc:sldChg chg="addSp delSp modSp">
        <pc:chgData name="Elquin Alexis Huertas Ramirez" userId="S::ehuertas@fogafin.gov.co::d6204182-b1b1-4876-9d61-6b4cea7aba13" providerId="AD" clId="Web-{448AB4AC-9889-2FA6-D856-30E0AC327E04}" dt="2024-10-19T22:02:21.106" v="323"/>
        <pc:sldMkLst>
          <pc:docMk/>
          <pc:sldMk cId="417726469" sldId="342"/>
        </pc:sldMkLst>
        <pc:spChg chg="add del mod">
          <ac:chgData name="Elquin Alexis Huertas Ramirez" userId="S::ehuertas@fogafin.gov.co::d6204182-b1b1-4876-9d61-6b4cea7aba13" providerId="AD" clId="Web-{448AB4AC-9889-2FA6-D856-30E0AC327E04}" dt="2024-10-19T22:02:21.106" v="323"/>
          <ac:spMkLst>
            <pc:docMk/>
            <pc:sldMk cId="417726469" sldId="342"/>
            <ac:spMk id="3" creationId="{71CA5493-0664-349D-1FE4-7FCD30C48F95}"/>
          </ac:spMkLst>
        </pc:spChg>
        <pc:spChg chg="mod">
          <ac:chgData name="Elquin Alexis Huertas Ramirez" userId="S::ehuertas@fogafin.gov.co::d6204182-b1b1-4876-9d61-6b4cea7aba13" providerId="AD" clId="Web-{448AB4AC-9889-2FA6-D856-30E0AC327E04}" dt="2024-10-19T21:55:57.920" v="282" actId="20577"/>
          <ac:spMkLst>
            <pc:docMk/>
            <pc:sldMk cId="417726469" sldId="342"/>
            <ac:spMk id="7" creationId="{1FA5655E-9256-8C6F-97D8-0DDDE956E4AA}"/>
          </ac:spMkLst>
        </pc:spChg>
        <pc:graphicFrameChg chg="mod modGraphic">
          <ac:chgData name="Elquin Alexis Huertas Ramirez" userId="S::ehuertas@fogafin.gov.co::d6204182-b1b1-4876-9d61-6b4cea7aba13" providerId="AD" clId="Web-{448AB4AC-9889-2FA6-D856-30E0AC327E04}" dt="2024-10-19T21:55:25.419" v="275"/>
          <ac:graphicFrameMkLst>
            <pc:docMk/>
            <pc:sldMk cId="417726469" sldId="342"/>
            <ac:graphicFrameMk id="9" creationId="{A7C94B62-9107-EEC6-7EAE-3C2D323DF01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gafin.sharepoint.com/sites/DRC/Documentos%20compartidos/General/007_ReportesExternos/001_MensualPQSDA/000_2024_DRC/PlantillaInformeMensualPQRSDTablas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ogafin.sharepoint.com/sites/DRC/Documentos%20compartidos/General/007_ReportesExternos/001_MensualPQSDA/000_2024_DRC/PlantillaInformeMensualPQRSDTablas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'https://fogafin.sharepoint.com/sites/DRC/Documentos compartidos/General/007_ReportesExternos/001_MensualPQSDA/000_2024_DRC/[PlantillaInformeMensualPQRSDTablasGraficas.xlsx]Hoja2'!$F$82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0"/>
            <c:bubble3D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766-47C7-BBC0-47D2F2783092}"/>
              </c:ext>
            </c:extLst>
          </c:dPt>
          <c:dPt>
            <c:idx val="1"/>
            <c:bubble3D val="0"/>
            <c:spPr>
              <a:solidFill>
                <a:srgbClr val="77933C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766-47C7-BBC0-47D2F2783092}"/>
              </c:ext>
            </c:extLst>
          </c:dPt>
          <c:dLbls>
            <c:dLbl>
              <c:idx val="0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66-47C7-BBC0-47D2F2783092}"/>
                </c:ext>
              </c:extLst>
            </c:dLbl>
            <c:dLbl>
              <c:idx val="1"/>
              <c:layout>
                <c:manualLayout>
                  <c:x val="6.5882932097602598E-2"/>
                  <c:y val="8.973912377473720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19413027916965"/>
                      <c:h val="0.15958874709437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766-47C7-BBC0-47D2F278309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'https://fogafin.sharepoint.com/sites/DRC/Documentos compartidos/General/007_ReportesExternos/001_MensualPQSDA/000_2024_DRC/[PlantillaInformeMensualPQRSDTablasGraficas.xlsx]Hoja2'!$E$83:$E$84</c:f>
              <c:strCache>
                <c:ptCount val="2"/>
                <c:pt idx="0">
                  <c:v>PERSONA NATURAL</c:v>
                </c:pt>
                <c:pt idx="1">
                  <c:v>PERSONA JURÍDICA</c:v>
                </c:pt>
              </c:strCache>
            </c:strRef>
          </c:cat>
          <c:val>
            <c:numRef>
              <c:f>'https://fogafin.sharepoint.com/sites/DRC/Documentos compartidos/General/007_ReportesExternos/001_MensualPQSDA/000_2024_DRC/[PlantillaInformeMensualPQRSDTablasGraficas.xlsx]Hoja2'!$F$83:$F$84</c:f>
              <c:numCache>
                <c:formatCode>0.0%</c:formatCode>
                <c:ptCount val="2"/>
                <c:pt idx="0">
                  <c:v>0.97734627831715215</c:v>
                </c:pt>
                <c:pt idx="1">
                  <c:v>2.2653721682847898E-2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66-47C7-BBC0-47D2F2783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1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B4A-4CDE-8D19-734CA8E123F4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B4A-4CDE-8D19-734CA8E123F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'https://fogafin.sharepoint.com/sites/DRC/Documentos compartidos/General/007_ReportesExternos/001_MensualPQSDA/000_2024_DRC/[PlantillaInformeMensualPQRSDTablasGraficas.xlsx]Hoja2'!$E$102:$E$103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'https://fogafin.sharepoint.com/sites/DRC/Documentos compartidos/General/007_ReportesExternos/001_MensualPQSDA/000_2024_DRC/[PlantillaInformeMensualPQRSDTablasGraficas.xlsx]Hoja2'!$F$102:$F$103</c:f>
              <c:numCache>
                <c:formatCode>0.0%</c:formatCode>
                <c:ptCount val="2"/>
                <c:pt idx="0">
                  <c:v>0.50420168067226889</c:v>
                </c:pt>
                <c:pt idx="1">
                  <c:v>0.49579831932773111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4A-4CDE-8D19-734CA8E12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0649CE-BC5D-8C6E-7D63-AD9711E9A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F9EF7F-5906-D27F-980D-2F6A0FAADC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239B-201E-4510-B1F0-E4545A75E318}" type="datetimeFigureOut">
              <a:rPr lang="es-CO" smtClean="0"/>
              <a:t>21/10/2024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54D7FB-3B92-12EC-A8D0-B5E446421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53B842-5050-FCCB-89F9-CCBD69B1E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3A92-20C0-4F1B-9DD8-0427CCD3E9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690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4BED5-E088-4A0A-8899-ECCB6DF8FC44}" type="datetimeFigureOut">
              <a:rPr lang="es-CO" smtClean="0"/>
              <a:t>21/10/2024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0AF9-3B7D-44C7-86C4-60912A4DED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59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0AF9-3B7D-44C7-86C4-60912A4DEDB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74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0AF9-3B7D-44C7-86C4-60912A4DEDBA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851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áfico 37">
            <a:extLst>
              <a:ext uri="{FF2B5EF4-FFF2-40B4-BE49-F238E27FC236}">
                <a16:creationId xmlns:a16="http://schemas.microsoft.com/office/drawing/2014/main" id="{687C773C-8896-4FC8-A6E7-C2FD42289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23AAA3-D37E-496D-85B0-EDD69EC18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84" y="2025198"/>
            <a:ext cx="3759427" cy="37196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E3064D-9FCB-4A15-81ED-1FAB407F2C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74" y="2317829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s-ES"/>
              <a:t>Haga clic para agregar el título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BB77F-8F40-4734-87E0-9C204D9F07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817" y="5063431"/>
            <a:ext cx="5682081" cy="5035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Nombre de quien realiza la presentación</a:t>
            </a:r>
            <a:endParaRPr lang="es-CO"/>
          </a:p>
        </p:txBody>
      </p:sp>
      <p:pic>
        <p:nvPicPr>
          <p:cNvPr id="21" name="Picture 24">
            <a:extLst>
              <a:ext uri="{FF2B5EF4-FFF2-40B4-BE49-F238E27FC236}">
                <a16:creationId xmlns:a16="http://schemas.microsoft.com/office/drawing/2014/main" id="{2B541E0B-9735-450A-A740-6A90F73D9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72" y="444676"/>
            <a:ext cx="2235791" cy="812330"/>
          </a:xfrm>
          <a:prstGeom prst="rect">
            <a:avLst/>
          </a:prstGeom>
        </p:spPr>
      </p:pic>
      <p:sp>
        <p:nvSpPr>
          <p:cNvPr id="43" name="Diagrama de flujo: conector 42">
            <a:extLst>
              <a:ext uri="{FF2B5EF4-FFF2-40B4-BE49-F238E27FC236}">
                <a16:creationId xmlns:a16="http://schemas.microsoft.com/office/drawing/2014/main" id="{4E46BACF-B2DF-4DBE-A86F-AFF94A9E106A}"/>
              </a:ext>
            </a:extLst>
          </p:cNvPr>
          <p:cNvSpPr/>
          <p:nvPr userDrawn="1"/>
        </p:nvSpPr>
        <p:spPr>
          <a:xfrm>
            <a:off x="7574546" y="-958156"/>
            <a:ext cx="5682081" cy="5682081"/>
          </a:xfrm>
          <a:prstGeom prst="flowChartConnector">
            <a:avLst/>
          </a:prstGeom>
          <a:solidFill>
            <a:srgbClr val="61A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927332A7-D9BA-4428-8FC3-88C655EE4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5095" y="-664391"/>
            <a:ext cx="5040474" cy="5040473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88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8BD2EC0-66ED-4CA5-849D-62E3C0DAA541}"/>
              </a:ext>
            </a:extLst>
          </p:cNvPr>
          <p:cNvSpPr/>
          <p:nvPr/>
        </p:nvSpPr>
        <p:spPr>
          <a:xfrm>
            <a:off x="-33853" y="-49489"/>
            <a:ext cx="12225853" cy="6907489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23F58A1-55CD-4FEA-891E-B423A270D92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7DD7D021-760B-4779-9D3C-D4F7C584B16A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8B02AD50-F9FE-4478-A8E7-98B91BC8A089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0C330B65-976F-4A80-95E9-0BD784DB46A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083D1DB8-0479-474D-970B-B0880CCF98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4FEB047-3D84-4271-80A3-EA2B14F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263140A-76BC-45F0-9C16-420B7605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5" r="-146" b="15113"/>
          <a:stretch/>
        </p:blipFill>
        <p:spPr>
          <a:xfrm>
            <a:off x="0" y="770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33853" y="35348"/>
            <a:ext cx="12225853" cy="6871301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E5B1B5-1FB4-4D37-A94F-16B71C157F61}"/>
              </a:ext>
            </a:extLst>
          </p:cNvPr>
          <p:cNvSpPr/>
          <p:nvPr userDrawn="1"/>
        </p:nvSpPr>
        <p:spPr>
          <a:xfrm>
            <a:off x="-25350" y="22047"/>
            <a:ext cx="12225853" cy="6871301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F4989FF-B779-4A3F-BAF6-3BAB68728209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345CA1B9-BC54-4566-B245-FBD69A36F37B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C1E9DA4E-746C-4861-8117-A0D689A22747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38EDB20-B5F3-454A-978A-B5E52F9E5228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Subtítulo 2">
            <a:extLst>
              <a:ext uri="{FF2B5EF4-FFF2-40B4-BE49-F238E27FC236}">
                <a16:creationId xmlns:a16="http://schemas.microsoft.com/office/drawing/2014/main" id="{69840785-F164-4134-8DD5-B1C745441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89816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F09609-A76E-43A7-8AA2-0E0C2D573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963"/>
          <a:stretch/>
        </p:blipFill>
        <p:spPr>
          <a:xfrm>
            <a:off x="-8300" y="0"/>
            <a:ext cx="12208598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12880" y="-9971"/>
            <a:ext cx="12217759" cy="6867972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0" y="-19943"/>
            <a:ext cx="12225853" cy="6887916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3" name="Subtítulo 2">
            <a:extLst>
              <a:ext uri="{FF2B5EF4-FFF2-40B4-BE49-F238E27FC236}">
                <a16:creationId xmlns:a16="http://schemas.microsoft.com/office/drawing/2014/main" id="{00D452DC-FB5A-4C46-94DF-B796329E2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6566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570738-087D-496C-9815-D657FA0C9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 flipH="1">
            <a:off x="-3" y="0"/>
            <a:ext cx="12210629" cy="68942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7133" y="0"/>
            <a:ext cx="12199133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7130" y="18144"/>
            <a:ext cx="12210626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1CB7787B-6B95-4724-AC09-B4E84E75F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70915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7D90E-AB92-42F7-8A04-B74DAB75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163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956" y="18013"/>
            <a:ext cx="12191044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7C1719E6-D514-438E-8364-542235D6C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76287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F5EBE7B2-5CA1-464E-AEB3-B61CB03AC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737457B-429B-4768-8566-5F6C6B6BC2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1" name="Subtítulo 2">
            <a:extLst>
              <a:ext uri="{FF2B5EF4-FFF2-40B4-BE49-F238E27FC236}">
                <a16:creationId xmlns:a16="http://schemas.microsoft.com/office/drawing/2014/main" id="{045C7FC2-44E9-41FA-AE95-C64AABD100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Agregar texto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/>
              <a:t>Haga clic para agregar el título</a:t>
            </a:r>
            <a:endParaRPr lang="es-CO"/>
          </a:p>
        </p:txBody>
      </p:sp>
      <p:sp>
        <p:nvSpPr>
          <p:cNvPr id="35" name="Marcador de texto 25">
            <a:extLst>
              <a:ext uri="{FF2B5EF4-FFF2-40B4-BE49-F238E27FC236}">
                <a16:creationId xmlns:a16="http://schemas.microsoft.com/office/drawing/2014/main" id="{AD9C7315-95E9-4969-9DF2-A6EB21A700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88782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D2133B57-43C7-4BF3-BB2D-EE4C29EFE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548" y="28571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MX"/>
              <a:t>Haga clic para agregar el 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01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389A823-9DB3-49A3-B83C-990C85481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248" y="269521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61A60E"/>
                </a:solidFill>
              </a:defRPr>
            </a:lvl1pPr>
          </a:lstStyle>
          <a:p>
            <a:r>
              <a:rPr lang="es-MX"/>
              <a:t>Haga clic para agregar el 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28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9F74A478-78E9-4693-8DAD-EFCD98289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851F3ACA-3EAA-4420-A4C4-F69538D8E6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91" y="119388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/>
              <a:t>Haga clic para agregar el título</a:t>
            </a:r>
            <a:endParaRPr lang="es-CO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A9F05120-99B7-4519-9F10-19CDFCB9C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Agregar texto</a:t>
            </a:r>
          </a:p>
        </p:txBody>
      </p:sp>
      <p:sp>
        <p:nvSpPr>
          <p:cNvPr id="16" name="Marcador de texto 25">
            <a:extLst>
              <a:ext uri="{FF2B5EF4-FFF2-40B4-BE49-F238E27FC236}">
                <a16:creationId xmlns:a16="http://schemas.microsoft.com/office/drawing/2014/main" id="{E901A54D-34FB-47B6-BC76-016E177B0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18286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B35F40-01EF-4C0E-B66A-396C8C88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1E6924-3C49-49D9-BBAB-3ECA883FE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76515" y="2377368"/>
            <a:ext cx="2287155" cy="22871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66568C-8437-4022-819A-3887BBE91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596" y="435520"/>
            <a:ext cx="2077862" cy="72390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60E889-82AD-47E8-8CEC-A07F03A88E83}"/>
              </a:ext>
            </a:extLst>
          </p:cNvPr>
          <p:cNvCxnSpPr>
            <a:cxnSpLocks/>
          </p:cNvCxnSpPr>
          <p:nvPr userDrawn="1"/>
        </p:nvCxnSpPr>
        <p:spPr>
          <a:xfrm>
            <a:off x="11335657" y="2377368"/>
            <a:ext cx="0" cy="2287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1FB2DE6-BED1-4DF1-B7C0-C550E6E44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7" name="Imagen 5">
            <a:extLst>
              <a:ext uri="{FF2B5EF4-FFF2-40B4-BE49-F238E27FC236}">
                <a16:creationId xmlns:a16="http://schemas.microsoft.com/office/drawing/2014/main" id="{6813156C-50FC-4B43-B0A3-05D02D0C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898" y="306387"/>
            <a:ext cx="2280577" cy="93899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4700B0E-09D7-45BE-BE1B-5348FC01D7C7}"/>
              </a:ext>
            </a:extLst>
          </p:cNvPr>
          <p:cNvSpPr txBox="1"/>
          <p:nvPr userDrawn="1"/>
        </p:nvSpPr>
        <p:spPr>
          <a:xfrm>
            <a:off x="5883973" y="77588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>
                <a:solidFill>
                  <a:srgbClr val="61A60E"/>
                </a:solidFill>
                <a:latin typeface="+mj-lt"/>
              </a:rPr>
              <a:t>Agenda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C222626E-4A3B-4A9D-8B6A-05280BA55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0981" y="211085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/>
              <a:t>Agregar tema 1</a:t>
            </a:r>
          </a:p>
        </p:txBody>
      </p:sp>
      <p:sp>
        <p:nvSpPr>
          <p:cNvPr id="67" name="Marcador de texto 47">
            <a:extLst>
              <a:ext uri="{FF2B5EF4-FFF2-40B4-BE49-F238E27FC236}">
                <a16:creationId xmlns:a16="http://schemas.microsoft.com/office/drawing/2014/main" id="{E91B10AF-D709-4B8C-BB88-5EAA1FACC9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0981" y="2753723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/>
              <a:t>Agregar tema 2</a:t>
            </a:r>
          </a:p>
        </p:txBody>
      </p:sp>
      <p:sp>
        <p:nvSpPr>
          <p:cNvPr id="68" name="Marcador de texto 47">
            <a:extLst>
              <a:ext uri="{FF2B5EF4-FFF2-40B4-BE49-F238E27FC236}">
                <a16:creationId xmlns:a16="http://schemas.microsoft.com/office/drawing/2014/main" id="{919546D7-0D18-405C-A960-AB2BE4B0B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981" y="3396587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/>
              <a:t>Agregar tema 3</a:t>
            </a:r>
          </a:p>
        </p:txBody>
      </p:sp>
      <p:sp>
        <p:nvSpPr>
          <p:cNvPr id="69" name="Marcador de texto 47">
            <a:extLst>
              <a:ext uri="{FF2B5EF4-FFF2-40B4-BE49-F238E27FC236}">
                <a16:creationId xmlns:a16="http://schemas.microsoft.com/office/drawing/2014/main" id="{DE4F1E44-CB34-4845-BB59-188BC3061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981" y="4039451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/>
              <a:t>Agregar tema 4</a:t>
            </a:r>
          </a:p>
        </p:txBody>
      </p:sp>
      <p:sp>
        <p:nvSpPr>
          <p:cNvPr id="70" name="Marcador de texto 47">
            <a:extLst>
              <a:ext uri="{FF2B5EF4-FFF2-40B4-BE49-F238E27FC236}">
                <a16:creationId xmlns:a16="http://schemas.microsoft.com/office/drawing/2014/main" id="{DF837285-7D1F-4D1D-A01E-D0971B9CAD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981" y="4682315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/>
              <a:t>Agregar tema 5</a:t>
            </a:r>
          </a:p>
        </p:txBody>
      </p:sp>
      <p:sp>
        <p:nvSpPr>
          <p:cNvPr id="71" name="Marcador de texto 47">
            <a:extLst>
              <a:ext uri="{FF2B5EF4-FFF2-40B4-BE49-F238E27FC236}">
                <a16:creationId xmlns:a16="http://schemas.microsoft.com/office/drawing/2014/main" id="{F88BD3E9-6D06-4068-B9D6-D6139D3FA6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981" y="532517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/>
              <a:t>Agregar tema 6</a:t>
            </a:r>
          </a:p>
        </p:txBody>
      </p:sp>
      <p:sp>
        <p:nvSpPr>
          <p:cNvPr id="72" name="Marcador de texto 47">
            <a:extLst>
              <a:ext uri="{FF2B5EF4-FFF2-40B4-BE49-F238E27FC236}">
                <a16:creationId xmlns:a16="http://schemas.microsoft.com/office/drawing/2014/main" id="{72F7A06A-3AEC-4431-9516-E1C3B42E06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981" y="5968042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/>
              <a:t>Agregar tema 7</a:t>
            </a:r>
          </a:p>
        </p:txBody>
      </p:sp>
    </p:spTree>
    <p:extLst>
      <p:ext uri="{BB962C8B-B14F-4D97-AF65-F5344CB8AC3E}">
        <p14:creationId xmlns:p14="http://schemas.microsoft.com/office/powerpoint/2010/main" val="331766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FCE34F-6BF3-4764-8789-47B6C389F3FF}"/>
              </a:ext>
            </a:extLst>
          </p:cNvPr>
          <p:cNvSpPr/>
          <p:nvPr userDrawn="1"/>
        </p:nvSpPr>
        <p:spPr>
          <a:xfrm>
            <a:off x="3701143" y="-13301"/>
            <a:ext cx="8490857" cy="6871301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0DBC29F-FDD8-4262-A661-D2A204ECC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AC2E00B-E60E-4069-92F4-EB872EB92F3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F6380732-4C47-4A03-A9F5-0B5CA51EFF2E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83A5059C-785A-4AF1-9379-1CEE17505A23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24C4EA42-2420-4BC6-BC55-E10B70511DA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8B101BEA-7D42-463B-9FB0-8B10C17888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/>
              <a:t>Clic para agregar imagen </a:t>
            </a:r>
          </a:p>
          <a:p>
            <a:endParaRPr lang="es-CO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6E345C3-31AF-4479-9FAC-72E89C792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/>
              <a:t>Haga clic para agregar el título</a:t>
            </a:r>
            <a:endParaRPr lang="es-CO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B6D0740-FC4A-49DB-A8C9-26BAD93A6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54133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A49185A6-CDAE-440D-83E0-BF958704A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314" y="1673"/>
            <a:ext cx="10348685" cy="6854653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26B147D-B013-4380-8C0B-4192E85A322B}"/>
              </a:ext>
            </a:extLst>
          </p:cNvPr>
          <p:cNvSpPr/>
          <p:nvPr userDrawn="1"/>
        </p:nvSpPr>
        <p:spPr>
          <a:xfrm rot="1782081">
            <a:off x="11770469" y="6355309"/>
            <a:ext cx="882226" cy="954225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E98E6932-D36A-48F5-BBE8-AE517EB4A1A8}"/>
              </a:ext>
            </a:extLst>
          </p:cNvPr>
          <p:cNvSpPr/>
          <p:nvPr userDrawn="1"/>
        </p:nvSpPr>
        <p:spPr>
          <a:xfrm rot="1302439">
            <a:off x="11563700" y="6181871"/>
            <a:ext cx="1100273" cy="1206856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94096D01-6A7E-471F-94BD-59BA36838BED}"/>
              </a:ext>
            </a:extLst>
          </p:cNvPr>
          <p:cNvSpPr/>
          <p:nvPr userDrawn="1"/>
        </p:nvSpPr>
        <p:spPr>
          <a:xfrm rot="1593727">
            <a:off x="11418137" y="6038724"/>
            <a:ext cx="1373710" cy="1421771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posición de imagen 13">
            <a:extLst>
              <a:ext uri="{FF2B5EF4-FFF2-40B4-BE49-F238E27FC236}">
                <a16:creationId xmlns:a16="http://schemas.microsoft.com/office/drawing/2014/main" id="{77E30F23-55B6-428F-9227-F232CD08F0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/>
              <a:t>Clic para agregar imagen </a:t>
            </a:r>
          </a:p>
          <a:p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AF62C57-6322-48E6-B7C3-C5D8FA767E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/>
              <a:t>Haga clic para agregar el título</a:t>
            </a:r>
            <a:endParaRPr lang="es-CO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58BC7E2-D076-4746-9040-34BA54D024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Agregar texto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D494DC29-92EE-457F-9EBB-44731C62C7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áfico 35">
            <a:extLst>
              <a:ext uri="{FF2B5EF4-FFF2-40B4-BE49-F238E27FC236}">
                <a16:creationId xmlns:a16="http://schemas.microsoft.com/office/drawing/2014/main" id="{7C9E6EB4-460D-4814-B93C-3BB7CC1E8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06328CC-7BB2-4E01-8B22-50FC8A384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302" y="1426500"/>
            <a:ext cx="3484273" cy="458834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4E950776-C092-4776-8B58-334C807EE7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8958" y="26797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Agregar texto</a:t>
            </a:r>
            <a:endParaRPr lang="es-CO"/>
          </a:p>
        </p:txBody>
      </p:sp>
      <p:sp>
        <p:nvSpPr>
          <p:cNvPr id="21" name="Marcador de posición de imagen 17">
            <a:extLst>
              <a:ext uri="{FF2B5EF4-FFF2-40B4-BE49-F238E27FC236}">
                <a16:creationId xmlns:a16="http://schemas.microsoft.com/office/drawing/2014/main" id="{32AAA1BD-BA21-4464-BCCF-367095C0D1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/>
              <a:t>Clic para agregar imagen </a:t>
            </a:r>
          </a:p>
          <a:p>
            <a:endParaRPr lang="es-CO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agregar el título</a:t>
            </a:r>
            <a:endParaRPr lang="es-CO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7561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BDAAED9-9552-4382-AF1E-3B2997217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A1176F5-B27D-40A0-970D-69D936F4DF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5501" y="1934727"/>
            <a:ext cx="3772631" cy="371964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3DC1546-907C-4A44-83E2-6651F6C9A307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9" name="Diagrama de flujo: conector 8">
              <a:extLst>
                <a:ext uri="{FF2B5EF4-FFF2-40B4-BE49-F238E27FC236}">
                  <a16:creationId xmlns:a16="http://schemas.microsoft.com/office/drawing/2014/main" id="{9F9F79C2-2B13-4122-9701-BF39258ECFB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616259B8-E890-4E1C-8919-79ECDF5DC666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67AD1398-7E1B-4A97-AB0E-C82CBFBC3DC2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5AD679D0-7C4E-4970-B1E0-DAE6A001A1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Agregar texto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71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id="{B8B4B1D3-2105-4FC8-B2BB-C0E5C6079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030DB23-E52B-429F-A167-8DF1D76424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039" y="1363236"/>
            <a:ext cx="3558313" cy="468584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F7EA8D4-B7AD-476E-83AB-22ED14BE14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30130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Agregar texto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C14694C8-3746-4CE0-873E-9E49E201A2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/>
              <a:t>Clic para agregar imagen </a:t>
            </a:r>
          </a:p>
          <a:p>
            <a:endParaRPr lang="es-CO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/>
              <a:t>Haga clic para agregar el título</a:t>
            </a:r>
            <a:endParaRPr lang="es-CO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2261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72355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CC63A33B-4138-4B8E-8144-0E7E43BB1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68343B8-3C5C-4553-AAFB-78BEDFF33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4"/>
            <a:ext cx="4181382" cy="39904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D2B21A71-A631-4F40-AF62-43FEC1D48F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358" y="26416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Agregar texto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/>
              <a:t>Haga clic para agregar el título</a:t>
            </a:r>
            <a:endParaRPr lang="es-CO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358" y="1880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/>
              <a:t>Agregar subtítulo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5FFE1380-83CA-4F97-9F84-DBD7499162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9714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CO"/>
              <a:t>Clic para agregar imagen </a:t>
            </a:r>
          </a:p>
        </p:txBody>
      </p:sp>
    </p:spTree>
    <p:extLst>
      <p:ext uri="{BB962C8B-B14F-4D97-AF65-F5344CB8AC3E}">
        <p14:creationId xmlns:p14="http://schemas.microsoft.com/office/powerpoint/2010/main" val="181410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49DDE18A-35FE-4894-8C39-58F5CC92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0F8930C-0D98-42B2-AAFE-A7A3D3095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5"/>
            <a:ext cx="4147836" cy="395847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BED44654-51B5-4F31-8306-C77B79DA9C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674" y="27082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Colocar texto</a:t>
            </a:r>
            <a:endParaRPr lang="es-CO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/>
              <a:t>Haga clic para agregar el título</a:t>
            </a:r>
            <a:endParaRPr lang="es-CO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802" y="19567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/>
              <a:t>Agregar subtítulo</a:t>
            </a:r>
          </a:p>
        </p:txBody>
      </p:sp>
      <p:sp>
        <p:nvSpPr>
          <p:cNvPr id="22" name="Marcador de posición de imagen 2">
            <a:extLst>
              <a:ext uri="{FF2B5EF4-FFF2-40B4-BE49-F238E27FC236}">
                <a16:creationId xmlns:a16="http://schemas.microsoft.com/office/drawing/2014/main" id="{7425ABFE-D9CA-4633-835A-163E886A84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0686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s-CO"/>
              <a:t>Clic para agregar imagen </a:t>
            </a:r>
          </a:p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26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7" r:id="rId9"/>
    <p:sldLayoutId id="2147483656" r:id="rId10"/>
    <p:sldLayoutId id="2147483657" r:id="rId11"/>
    <p:sldLayoutId id="2147483660" r:id="rId12"/>
    <p:sldLayoutId id="2147483661" r:id="rId13"/>
    <p:sldLayoutId id="2147483662" r:id="rId14"/>
    <p:sldLayoutId id="2147483649" r:id="rId15"/>
    <p:sldLayoutId id="2147483669" r:id="rId16"/>
    <p:sldLayoutId id="2147483664" r:id="rId17"/>
    <p:sldLayoutId id="2147483671" r:id="rId18"/>
    <p:sldLayoutId id="2147483659" r:id="rId19"/>
    <p:sldLayoutId id="214748365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709E7-8ED9-493E-9878-0883B112E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altLang="es-CO" sz="4000"/>
              <a:t>Informe Estadístico de Peticiones, Quejas, Sugerencias y Denuncias (PQSD) integrado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1C297-1D6A-499C-A2DB-6BCDEE743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Septiembre de 2024</a:t>
            </a:r>
          </a:p>
          <a:p>
            <a:endParaRPr lang="es-CO" dirty="0"/>
          </a:p>
        </p:txBody>
      </p:sp>
      <p:pic>
        <p:nvPicPr>
          <p:cNvPr id="10" name="Marcador de posición de 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1B7C6663-9EF0-743F-A41B-E1C75B80AF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5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09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48" y="173922"/>
            <a:ext cx="10172863" cy="501288"/>
          </a:xfrm>
        </p:spPr>
        <p:txBody>
          <a:bodyPr/>
          <a:lstStyle/>
          <a:p>
            <a:r>
              <a:rPr lang="es-CO" sz="2800"/>
              <a:t>Conclusiones - </a:t>
            </a:r>
            <a:r>
              <a:rPr lang="es-MX" sz="2800"/>
              <a:t>Aplicación Decreto 0103 de 2015</a:t>
            </a:r>
            <a:endParaRPr lang="es-CO" sz="28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A5655E-9256-8C6F-97D8-0DDDE956E4AA}"/>
              </a:ext>
            </a:extLst>
          </p:cNvPr>
          <p:cNvSpPr txBox="1"/>
          <p:nvPr/>
        </p:nvSpPr>
        <p:spPr>
          <a:xfrm>
            <a:off x="1773071" y="5864848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 2024\CIRCULARES 2024\9. SEPTIEMBRE</a:t>
            </a:r>
            <a:endParaRPr lang="es-MX" sz="1200" dirty="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7C94B62-9107-EEC6-7EAE-3C2D323DF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258370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PQSD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2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12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3600"/>
              <a:t>Evolución de las PQSD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86" y="4554867"/>
            <a:ext cx="10923324" cy="2114142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En septiembre de 2024 se recibieron </a:t>
            </a:r>
            <a:r>
              <a:rPr lang="es-CO" altLang="es-CO" sz="1600" dirty="0">
                <a:solidFill>
                  <a:srgbClr val="00609C"/>
                </a:solidFill>
                <a:ea typeface="Verdana" panose="020B0604030504040204" pitchFamily="34" charset="0"/>
              </a:rPr>
              <a:t>309 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PQRSD (</a:t>
            </a:r>
            <a:r>
              <a:rPr lang="es-CO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52% 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más que en septiembre de 2023 y </a:t>
            </a:r>
            <a:r>
              <a:rPr lang="es-CO" altLang="es-CO" sz="1600" dirty="0">
                <a:solidFill>
                  <a:srgbClr val="7030A0"/>
                </a:solidFill>
                <a:ea typeface="Verdana" panose="020B0604030504040204" pitchFamily="34" charset="0"/>
              </a:rPr>
              <a:t>28% 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más que el promedio del último año).</a:t>
            </a:r>
          </a:p>
          <a:p>
            <a:pPr algn="just" eaLnBrk="0" hangingPunct="0">
              <a:defRPr/>
            </a:pPr>
            <a:r>
              <a:rPr lang="es-CO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99.7% 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(308) de las PQRSD recibidas correspondieron a derechos de petición y el </a:t>
            </a:r>
            <a:r>
              <a:rPr lang="es-CO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0.3% 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correspondió a una (1) denuncia.</a:t>
            </a:r>
          </a:p>
          <a:p>
            <a:pPr algn="just" eaLnBrk="0" hangingPunct="0">
              <a:defRPr/>
            </a:pP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Durante este periodo se recibió una denuncia, se identificó un ciudadano con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El promedio de tiempo de respuesta fue de menos de </a:t>
            </a:r>
            <a:r>
              <a:rPr lang="es-CO" altLang="es-CO" sz="1600" dirty="0">
                <a:solidFill>
                  <a:srgbClr val="00609C"/>
                </a:solidFill>
                <a:ea typeface="Verdana" panose="020B0604030504040204" pitchFamily="34" charset="0"/>
              </a:rPr>
              <a:t>1 día hábil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. Todas las peticiones se atendieron en los términos legales.</a:t>
            </a:r>
            <a:endParaRPr lang="es-CO" sz="1600" dirty="0">
              <a:ea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E5B9A3-5718-D8A9-EB05-ECFD17C44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1637403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8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71" y="212431"/>
            <a:ext cx="10126484" cy="501288"/>
          </a:xfrm>
        </p:spPr>
        <p:txBody>
          <a:bodyPr/>
          <a:lstStyle/>
          <a:p>
            <a:r>
              <a:rPr lang="es-MX" sz="3300"/>
              <a:t>Canales utilizados de atención al ciudadano</a:t>
            </a:r>
            <a:endParaRPr lang="es-CO" sz="33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406" y="4530947"/>
            <a:ext cx="11150255" cy="2114622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Correo electrónico con </a:t>
            </a:r>
            <a:r>
              <a:rPr lang="es-MX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49,5%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(153), atención telefónica con el </a:t>
            </a:r>
            <a:r>
              <a:rPr lang="es-MX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32,4%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(100), chat con el </a:t>
            </a:r>
            <a:r>
              <a:rPr lang="es-MX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12,6%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(39), atención presencial con el </a:t>
            </a:r>
            <a:r>
              <a:rPr lang="es-MX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4,2%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(13), carta con el </a:t>
            </a:r>
            <a:r>
              <a:rPr lang="es-MX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0,6%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(2) y buzón PQSD del portal WEB con el </a:t>
            </a:r>
            <a:r>
              <a:rPr lang="es-MX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0,6%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(2).</a:t>
            </a:r>
          </a:p>
          <a:p>
            <a:pPr algn="just" eaLnBrk="0" hangingPunct="0">
              <a:defRPr/>
            </a:pP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600" dirty="0">
                <a:solidFill>
                  <a:schemeClr val="bg2"/>
                </a:solidFill>
                <a:ea typeface="Verdana" panose="020B0604030504040204" pitchFamily="34" charset="0"/>
              </a:rPr>
              <a:t>50,8% 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correspondió a atenciones hechas a través de correo electrónico, portal WEB y cartas física y el </a:t>
            </a:r>
            <a:r>
              <a:rPr lang="es-MX" sz="1600" dirty="0">
                <a:solidFill>
                  <a:schemeClr val="bg2"/>
                </a:solidFill>
                <a:ea typeface="Verdana" panose="020B0604030504040204" pitchFamily="34" charset="0"/>
              </a:rPr>
              <a:t>49,2% 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fueron atenciones por los canales telefónico, presencial y chat.</a:t>
            </a:r>
            <a:endParaRPr lang="es-MX" altLang="es-CO" sz="16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defRPr/>
            </a:pPr>
            <a:endParaRPr lang="es-MX" altLang="es-CO" sz="16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defRPr/>
            </a:pPr>
            <a:r>
              <a:rPr lang="es-CO" altLang="es-CO" sz="1400" i="1" dirty="0">
                <a:solidFill>
                  <a:srgbClr val="00609C"/>
                </a:solidFill>
              </a:rPr>
              <a:t>Nota: </a:t>
            </a:r>
            <a:r>
              <a:rPr lang="es-CO" altLang="es-CO" sz="1400" i="1" dirty="0">
                <a:solidFill>
                  <a:prstClr val="white">
                    <a:lumMod val="50000"/>
                  </a:prstClr>
                </a:solidFill>
              </a:rPr>
              <a:t>la página web www.fogafin.gov.co cuenta con una opción que permite a las personas con baja visión aumentar hasta 16 veces el tamaño de las letras de la pantalla y cambiar sus contrastes</a:t>
            </a: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E02D10-B8F0-9C5A-0AA7-DEF35394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447" y="1158613"/>
            <a:ext cx="6340390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6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31" y="208009"/>
            <a:ext cx="8904251" cy="501288"/>
          </a:xfrm>
        </p:spPr>
        <p:txBody>
          <a:bodyPr/>
          <a:lstStyle/>
          <a:p>
            <a:r>
              <a:rPr lang="es-MX" sz="3300"/>
              <a:t>Temas consultados en los canales</a:t>
            </a:r>
            <a:endParaRPr lang="es-CO" sz="330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7D835D4-5C41-71E0-C57F-264B5BFFD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4562" y="1166497"/>
            <a:ext cx="6875583" cy="4885491"/>
          </a:xfrm>
        </p:spPr>
        <p:txBody>
          <a:bodyPr/>
          <a:lstStyle/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</a:rPr>
              <a:t>En el </a:t>
            </a:r>
            <a:r>
              <a:rPr lang="es-ES_tradnl" altLang="es-CO" sz="1400" dirty="0">
                <a:solidFill>
                  <a:schemeClr val="bg2"/>
                </a:solidFill>
              </a:rPr>
              <a:t>28,5%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(88) de las PQSD </a:t>
            </a:r>
            <a:r>
              <a:rPr lang="es-ES_tradnl" altLang="es-CO" sz="1400" u="sng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 no era la entidad competente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, seguidas por el </a:t>
            </a:r>
            <a:r>
              <a:rPr lang="es-ES_tradnl" altLang="es-CO" sz="1400" dirty="0">
                <a:solidFill>
                  <a:schemeClr val="bg2"/>
                </a:solidFill>
              </a:rPr>
              <a:t>23,6%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(73) fueron 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peticiones incompletas,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ES_tradnl" altLang="es-CO" sz="1400" dirty="0">
                <a:solidFill>
                  <a:schemeClr val="bg2"/>
                </a:solidFill>
              </a:rPr>
              <a:t>12,3%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(38)</a:t>
            </a:r>
            <a:r>
              <a:rPr lang="es-ES_tradnl" altLang="es-CO" sz="1400" dirty="0">
                <a:solidFill>
                  <a:schemeClr val="bg2"/>
                </a:solidFill>
              </a:rPr>
              <a:t>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corresponde a temas del 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Seguro de Depósitos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, seguido por el 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levantamiento de gravámenes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400" dirty="0">
                <a:solidFill>
                  <a:schemeClr val="bg2"/>
                </a:solidFill>
              </a:rPr>
              <a:t>11,7%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(36), 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información general de </a:t>
            </a:r>
            <a:r>
              <a:rPr lang="es-ES_tradnl" altLang="es-CO" sz="1400" u="sng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400" dirty="0">
                <a:solidFill>
                  <a:schemeClr val="bg2"/>
                </a:solidFill>
              </a:rPr>
              <a:t>9,1%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(28), luego el 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pago de acreencias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400" dirty="0">
                <a:solidFill>
                  <a:schemeClr val="bg2"/>
                </a:solidFill>
              </a:rPr>
              <a:t>8,1%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(25) y por último 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información de procesos </a:t>
            </a:r>
            <a:r>
              <a:rPr lang="es-ES_tradnl" altLang="es-CO" sz="1400" u="sng" dirty="0" err="1">
                <a:solidFill>
                  <a:prstClr val="white">
                    <a:lumMod val="50000"/>
                  </a:prstClr>
                </a:solidFill>
              </a:rPr>
              <a:t>liquidatorios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400" dirty="0">
                <a:solidFill>
                  <a:schemeClr val="bg2"/>
                </a:solidFill>
              </a:rPr>
              <a:t>6,8%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(21).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4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4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4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4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400" dirty="0">
                <a:solidFill>
                  <a:srgbClr val="92D050"/>
                </a:solidFill>
              </a:rPr>
              <a:t>57,9% 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de las atenciones </a:t>
            </a:r>
            <a:r>
              <a:rPr lang="es-MX" sz="1400" dirty="0">
                <a:solidFill>
                  <a:schemeClr val="tx2"/>
                </a:solidFill>
              </a:rPr>
              <a:t>realizadas por teléfono, chat y presenciales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 correspondieron a consultas de competencia de </a:t>
            </a:r>
            <a:r>
              <a:rPr lang="es-MX" sz="14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, principalmente relacionadas con el Seguro de Depósitos.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sz="14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En las atenciones </a:t>
            </a:r>
            <a:r>
              <a:rPr lang="es-MX" sz="1400" dirty="0">
                <a:solidFill>
                  <a:schemeClr val="tx2"/>
                </a:solidFill>
              </a:rPr>
              <a:t>realizadas por correo electrónico, página web y carta,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MX" sz="1400" dirty="0">
                <a:solidFill>
                  <a:srgbClr val="92D050"/>
                </a:solidFill>
              </a:rPr>
              <a:t>47,1% 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de las PQRS estaban incompletas, el </a:t>
            </a:r>
            <a:r>
              <a:rPr lang="es-MX" sz="1400" dirty="0">
                <a:solidFill>
                  <a:srgbClr val="92D050"/>
                </a:solidFill>
              </a:rPr>
              <a:t>14,8% 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corresponde a temas que no eran competencia de </a:t>
            </a:r>
            <a:r>
              <a:rPr lang="es-MX" sz="14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 y el restante </a:t>
            </a:r>
            <a:r>
              <a:rPr lang="es-MX" sz="1400" dirty="0">
                <a:solidFill>
                  <a:srgbClr val="92D050"/>
                </a:solidFill>
              </a:rPr>
              <a:t>38,1% 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de temas de competencia de </a:t>
            </a:r>
            <a:r>
              <a:rPr lang="es-MX" sz="14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marL="177800" indent="-177800" algn="just" eaLnBrk="0" hangingPunct="0">
              <a:buClr>
                <a:srgbClr val="00609C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endParaRPr lang="es-ES_tradnl" altLang="es-CO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8B47E4-5E23-8CE3-4D3D-CA4AD09AF60A}"/>
              </a:ext>
            </a:extLst>
          </p:cNvPr>
          <p:cNvSpPr txBox="1"/>
          <p:nvPr/>
        </p:nvSpPr>
        <p:spPr>
          <a:xfrm>
            <a:off x="0" y="6304002"/>
            <a:ext cx="1130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1000" i="1">
                <a:solidFill>
                  <a:prstClr val="white">
                    <a:lumMod val="50000"/>
                  </a:prstClr>
                </a:solidFill>
              </a:rPr>
              <a:t>El tema de “</a:t>
            </a:r>
            <a:r>
              <a:rPr lang="es-ES_tradnl" altLang="es-CO" sz="1000" i="1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000" i="1">
                <a:solidFill>
                  <a:prstClr val="white">
                    <a:lumMod val="50000"/>
                  </a:prstClr>
                </a:solidFill>
              </a:rPr>
              <a:t> no competente” hace referencia a aquellas solicitudes donde el Fondo no tiene injerencia, sin embargo, se les da el trámite pertinente.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1000" i="1">
                <a:solidFill>
                  <a:prstClr val="white">
                    <a:lumMod val="50000"/>
                  </a:prstClr>
                </a:solidFill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1000" i="1">
                <a:solidFill>
                  <a:prstClr val="white">
                    <a:lumMod val="50000"/>
                  </a:prstClr>
                </a:solidFill>
              </a:rPr>
              <a:t>El tema “</a:t>
            </a:r>
            <a:r>
              <a:rPr lang="es-ES_tradnl" altLang="es-CO" sz="1000" i="1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000" i="1">
                <a:solidFill>
                  <a:prstClr val="white">
                    <a:lumMod val="50000"/>
                  </a:prstClr>
                </a:solidFill>
              </a:rPr>
              <a:t>” corresponde a las solicitudes de información sobre alivios de cartera, cobertura, información general de la entidad, entre otros. </a:t>
            </a:r>
            <a:endParaRPr lang="es-CO" sz="1400" i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7F6396-9859-53DA-C155-ECFBFE64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119394"/>
            <a:ext cx="3791667" cy="23096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0CDBA5-2F14-0182-4F2C-F013F8D3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" y="3551559"/>
            <a:ext cx="4273933" cy="27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0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2007"/>
            <a:ext cx="10920045" cy="501288"/>
          </a:xfrm>
        </p:spPr>
        <p:txBody>
          <a:bodyPr/>
          <a:lstStyle/>
          <a:p>
            <a:r>
              <a:rPr lang="es-CO" sz="2400"/>
              <a:t>Entidades asociadas a </a:t>
            </a:r>
            <a:r>
              <a:rPr lang="es-CO" sz="2400" err="1"/>
              <a:t>Fogafín</a:t>
            </a:r>
            <a:r>
              <a:rPr lang="es-CO" sz="2400"/>
              <a:t> no competente</a:t>
            </a:r>
            <a:endParaRPr lang="es-MX" sz="24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3AC535-21CC-80E0-4A18-4B20E8F9D1BE}"/>
              </a:ext>
            </a:extLst>
          </p:cNvPr>
          <p:cNvSpPr txBox="1"/>
          <p:nvPr/>
        </p:nvSpPr>
        <p:spPr>
          <a:xfrm>
            <a:off x="457200" y="5304707"/>
            <a:ext cx="1112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La clasificación “</a:t>
            </a:r>
            <a:r>
              <a:rPr lang="es-MX" sz="16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 no competente” representa el </a:t>
            </a:r>
            <a:r>
              <a:rPr lang="es-MX" sz="1600" dirty="0">
                <a:solidFill>
                  <a:schemeClr val="bg2"/>
                </a:solidFill>
              </a:rPr>
              <a:t>28,5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% del total de las PQSD del mes, dentro de ellas, el </a:t>
            </a:r>
            <a:r>
              <a:rPr lang="es-MX" sz="1600" dirty="0">
                <a:solidFill>
                  <a:schemeClr val="bg2"/>
                </a:solidFill>
              </a:rPr>
              <a:t>47% 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están asociadas a entidades financieras, mencionando transacciones no reconocidas, principalmente. El </a:t>
            </a:r>
            <a:r>
              <a:rPr lang="es-MX" sz="1600" dirty="0">
                <a:solidFill>
                  <a:schemeClr val="bg2"/>
                </a:solidFill>
              </a:rPr>
              <a:t>6% 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son confusiones del nombre de </a:t>
            </a:r>
            <a:r>
              <a:rPr lang="es-MX" sz="16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 con otras entidades con nombre similar.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 (por ejemplo, Fondo Nacional de Garantías, Fondo de Garantías, </a:t>
            </a:r>
            <a:r>
              <a:rPr lang="es-CO" sz="1600" dirty="0" err="1">
                <a:solidFill>
                  <a:prstClr val="white">
                    <a:lumMod val="50000"/>
                  </a:prstClr>
                </a:solidFill>
              </a:rPr>
              <a:t>Fosyga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 -hoy Adres-, entre otros).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C6F91B-C0C9-2617-4155-69A7E7ED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632" y="1322343"/>
            <a:ext cx="548077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121707"/>
            <a:ext cx="8904251" cy="501288"/>
          </a:xfrm>
        </p:spPr>
        <p:txBody>
          <a:bodyPr/>
          <a:lstStyle/>
          <a:p>
            <a:r>
              <a:rPr lang="es-CO" sz="3600"/>
              <a:t>Entidades más consultadas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43" y="5481995"/>
            <a:ext cx="10923324" cy="1765784"/>
          </a:xfrm>
        </p:spPr>
        <p:txBody>
          <a:bodyPr lIns="91440" tIns="45720" rIns="91440" bIns="45720" anchor="t"/>
          <a:lstStyle/>
          <a:p>
            <a:pPr algn="just" eaLnBrk="0" hangingPunct="0">
              <a:defRPr/>
            </a:pP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De las 309 PQSD recibidas, </a:t>
            </a:r>
            <a:r>
              <a:rPr lang="es-CO" sz="1600" dirty="0" err="1">
                <a:solidFill>
                  <a:srgbClr val="00609C"/>
                </a:solidFill>
              </a:rPr>
              <a:t>Fogafín</a:t>
            </a:r>
            <a:r>
              <a:rPr lang="es-CO" sz="1600" dirty="0">
                <a:solidFill>
                  <a:srgbClr val="00609C"/>
                </a:solidFill>
              </a:rPr>
              <a:t> es la entidad más consultada con el </a:t>
            </a:r>
            <a:r>
              <a:rPr lang="es-CO" sz="1600" dirty="0">
                <a:solidFill>
                  <a:schemeClr val="bg2"/>
                </a:solidFill>
              </a:rPr>
              <a:t>10,4%</a:t>
            </a:r>
            <a:r>
              <a:rPr lang="es-CO" sz="1600" dirty="0">
                <a:solidFill>
                  <a:srgbClr val="00609C"/>
                </a:solidFill>
              </a:rPr>
              <a:t> 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(32), seguida Banco Central Hipotecario (hoy liquidado) con el </a:t>
            </a:r>
            <a:r>
              <a:rPr lang="es-CO" sz="1600" dirty="0">
                <a:solidFill>
                  <a:schemeClr val="bg2"/>
                </a:solidFill>
              </a:rPr>
              <a:t>5,5% 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(17), el extinto Banco del Estado </a:t>
            </a:r>
            <a:r>
              <a:rPr lang="es-CO" sz="1600" dirty="0">
                <a:solidFill>
                  <a:schemeClr val="bg2"/>
                </a:solidFill>
              </a:rPr>
              <a:t>4,9% 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(15), luego el por  Banco Davivienda </a:t>
            </a:r>
            <a:r>
              <a:rPr lang="es-CO" sz="1600" dirty="0">
                <a:solidFill>
                  <a:schemeClr val="bg2"/>
                </a:solidFill>
              </a:rPr>
              <a:t>4,9% 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(15), posteriormente el Banco Cafetero (hoy liquidado) </a:t>
            </a:r>
            <a:r>
              <a:rPr lang="es-CO" sz="1600" dirty="0">
                <a:solidFill>
                  <a:schemeClr val="bg2"/>
                </a:solidFill>
              </a:rPr>
              <a:t>4,9% 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(15), Bancolombia con </a:t>
            </a:r>
            <a:r>
              <a:rPr lang="es-CO" sz="1600" dirty="0">
                <a:solidFill>
                  <a:srgbClr val="61A60E"/>
                </a:solidFill>
              </a:rPr>
              <a:t>4,2%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 (13), </a:t>
            </a:r>
            <a:r>
              <a:rPr lang="es-CO" sz="1600" dirty="0" err="1">
                <a:solidFill>
                  <a:prstClr val="white">
                    <a:lumMod val="50000"/>
                  </a:prstClr>
                </a:solidFill>
              </a:rPr>
              <a:t>Nu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. Compañía de Financiamiento 2</a:t>
            </a:r>
            <a:r>
              <a:rPr lang="es-CO" sz="1600" dirty="0">
                <a:solidFill>
                  <a:schemeClr val="bg2"/>
                </a:solidFill>
              </a:rPr>
              <a:t>,3% 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(7), el extinto Banco Andino con 1,9% (6), Banco Pichincha 1,8</a:t>
            </a:r>
            <a:r>
              <a:rPr lang="es-CO" sz="1600" dirty="0">
                <a:solidFill>
                  <a:schemeClr val="bg2"/>
                </a:solidFill>
              </a:rPr>
              <a:t>% 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(5)  y cerca de 60 entidades o empresas del sector real acumulan el 59</a:t>
            </a:r>
            <a:r>
              <a:rPr lang="es-CO" sz="1600" dirty="0">
                <a:solidFill>
                  <a:schemeClr val="bg2"/>
                </a:solidFill>
              </a:rPr>
              <a:t>,5% 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(184), las cuales se agrupan en el conjunto “otras entidades”.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1835D0-BD61-0D8C-2D5E-836E1C6B8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13" y="901776"/>
            <a:ext cx="8108383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6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03" y="202844"/>
            <a:ext cx="8904251" cy="501288"/>
          </a:xfrm>
        </p:spPr>
        <p:txBody>
          <a:bodyPr/>
          <a:lstStyle/>
          <a:p>
            <a:r>
              <a:rPr lang="es-MX" sz="3600"/>
              <a:t>PQSD por ciudades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748" y="5580982"/>
            <a:ext cx="10923324" cy="107417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De las 309 PQSD atendidas durante el mes de septiembre de 2024, el </a:t>
            </a:r>
            <a:r>
              <a:rPr lang="es-MX" altLang="es-CO" sz="1600" dirty="0">
                <a:solidFill>
                  <a:schemeClr val="bg2"/>
                </a:solidFill>
              </a:rPr>
              <a:t>31,1%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(96)</a:t>
            </a:r>
            <a:r>
              <a:rPr lang="es-MX" altLang="es-CO" sz="1600" dirty="0">
                <a:solidFill>
                  <a:schemeClr val="bg2"/>
                </a:solidFill>
              </a:rPr>
              <a:t>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provienen de la ciudad de Bogotá D.C, seguidas por Cali con el </a:t>
            </a:r>
            <a:r>
              <a:rPr lang="es-MX" altLang="es-CO" sz="1600" dirty="0">
                <a:solidFill>
                  <a:schemeClr val="bg2"/>
                </a:solidFill>
              </a:rPr>
              <a:t>5,2%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(16), Medellín que acumula el </a:t>
            </a:r>
            <a:r>
              <a:rPr lang="es-MX" altLang="es-CO" sz="1600" dirty="0">
                <a:solidFill>
                  <a:schemeClr val="bg2"/>
                </a:solidFill>
              </a:rPr>
              <a:t>5,2%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(16), Barranquilla con el </a:t>
            </a:r>
            <a:r>
              <a:rPr lang="es-MX" altLang="es-CO" sz="1600" dirty="0">
                <a:solidFill>
                  <a:schemeClr val="bg2"/>
                </a:solidFill>
              </a:rPr>
              <a:t>1,9%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(6,) y Pereira con el </a:t>
            </a:r>
            <a:r>
              <a:rPr lang="es-MX" altLang="es-CO" sz="1600" dirty="0">
                <a:solidFill>
                  <a:schemeClr val="bg2"/>
                </a:solidFill>
              </a:rPr>
              <a:t>1,3%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(4). Las demás PQSD agrupan el </a:t>
            </a:r>
            <a:r>
              <a:rPr lang="es-MX" altLang="es-CO" sz="1600" dirty="0">
                <a:solidFill>
                  <a:schemeClr val="bg2"/>
                </a:solidFill>
              </a:rPr>
              <a:t>52,8%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(163), que provienen de </a:t>
            </a:r>
            <a:r>
              <a:rPr lang="es-MX" altLang="es-CO" sz="1600" i="1" dirty="0">
                <a:solidFill>
                  <a:prstClr val="white">
                    <a:lumMod val="50000"/>
                  </a:prstClr>
                </a:solidFill>
              </a:rPr>
              <a:t>otras ciudades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o de peticionarios que no indican la ciudad donde residen. </a:t>
            </a:r>
            <a:endParaRPr lang="es-MX" altLang="es-CO" sz="20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059B86-C4BA-5769-62FD-0C2BCC45A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1043243"/>
            <a:ext cx="6005080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7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05175"/>
            <a:ext cx="10086979" cy="501288"/>
          </a:xfrm>
        </p:spPr>
        <p:txBody>
          <a:bodyPr/>
          <a:lstStyle/>
          <a:p>
            <a:r>
              <a:rPr lang="es-MX" sz="3200"/>
              <a:t>Análisis de PQSD por tipo persona  y género</a:t>
            </a:r>
            <a:endParaRPr lang="es-CO" sz="32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589" y="5667041"/>
            <a:ext cx="10923324" cy="1190959"/>
          </a:xfrm>
        </p:spPr>
        <p:txBody>
          <a:bodyPr lIns="91440" tIns="45720" rIns="91440" bIns="45720" anchor="t"/>
          <a:lstStyle/>
          <a:p>
            <a:pPr algn="just" eaLnBrk="0" hangingPunct="0">
              <a:defRPr/>
            </a:pP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</a:rPr>
              <a:t>Del total de las 309 PQSD recibidas durante septiembre de 2024,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 se observa que el </a:t>
            </a:r>
            <a:r>
              <a:rPr lang="es-CO" sz="1600" dirty="0">
                <a:solidFill>
                  <a:schemeClr val="bg2"/>
                </a:solidFill>
              </a:rPr>
              <a:t>97,7% 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</a:rPr>
              <a:t>(302) proviene de personas naturales y el </a:t>
            </a:r>
            <a:r>
              <a:rPr lang="es-CO" altLang="es-CO" sz="1600" dirty="0">
                <a:solidFill>
                  <a:schemeClr val="bg2"/>
                </a:solidFill>
              </a:rPr>
              <a:t>2,3% 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</a:rPr>
              <a:t>(7) está asociado a personas jurídicas.  </a:t>
            </a:r>
          </a:p>
          <a:p>
            <a:pPr algn="just" eaLnBrk="0" hangingPunct="0">
              <a:defRPr/>
            </a:pP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</a:rPr>
              <a:t>Dentro de las personas naturales, la participación de hombres y mujeres es prácticamente igual.</a:t>
            </a: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D041CE1-5BAF-4D33-95C3-B733190705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84656"/>
              </p:ext>
            </p:extLst>
          </p:nvPr>
        </p:nvGraphicFramePr>
        <p:xfrm>
          <a:off x="31181" y="932642"/>
          <a:ext cx="5343525" cy="473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D9BC8FA-048C-4578-8F34-B6DC75B50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673822"/>
              </p:ext>
            </p:extLst>
          </p:nvPr>
        </p:nvGraphicFramePr>
        <p:xfrm>
          <a:off x="6817296" y="819790"/>
          <a:ext cx="4905375" cy="473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097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67481"/>
            <a:ext cx="8904251" cy="501288"/>
          </a:xfrm>
        </p:spPr>
        <p:txBody>
          <a:bodyPr/>
          <a:lstStyle/>
          <a:p>
            <a:r>
              <a:rPr lang="es-CO" sz="3600"/>
              <a:t>Recomendaciones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302" y="1016106"/>
            <a:ext cx="11259049" cy="6091520"/>
          </a:xfrm>
        </p:spPr>
        <p:txBody>
          <a:bodyPr lIns="91440" tIns="45720" rIns="91440" bIns="45720" anchor="t"/>
          <a:lstStyle/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 err="1">
                <a:latin typeface="Montserrat Medium"/>
              </a:rPr>
              <a:t>Fogafín</a:t>
            </a:r>
            <a:r>
              <a:rPr lang="es-CO" sz="1400" dirty="0">
                <a:latin typeface="Montserrat Medium"/>
              </a:rPr>
              <a:t>, cumplió con los términos establecidos en la Ley 1437 de 2011, Ley 1755 de 2015 y con la Resolución 001 de 2017 expedida por </a:t>
            </a:r>
            <a:r>
              <a:rPr lang="es-CO" sz="1400" dirty="0" err="1">
                <a:latin typeface="Montserrat Medium"/>
              </a:rPr>
              <a:t>Fogafín</a:t>
            </a:r>
            <a:r>
              <a:rPr lang="es-CO" sz="1400" dirty="0">
                <a:latin typeface="Montserrat Medium"/>
              </a:rPr>
              <a:t>, para la atención de las </a:t>
            </a:r>
            <a:r>
              <a:rPr lang="es-ES_tradnl" altLang="es-CO" sz="1400" dirty="0">
                <a:latin typeface="Montserrat Medium"/>
              </a:rPr>
              <a:t>Peticiones, Quejas, Sugerencias, Denuncias y Agradecimientos (PQSDA), así como de las consultas</a:t>
            </a:r>
            <a:r>
              <a:rPr lang="es-CO" sz="1400" dirty="0">
                <a:latin typeface="Montserrat Medium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400" dirty="0"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latin typeface="Montserrat Medium"/>
              </a:rPr>
              <a:t>En el siguiente link la página web de </a:t>
            </a:r>
            <a:r>
              <a:rPr lang="es-CO" sz="1400" dirty="0" err="1">
                <a:latin typeface="Montserrat Medium"/>
              </a:rPr>
              <a:t>Fogafín</a:t>
            </a:r>
            <a:r>
              <a:rPr lang="es-CO" sz="1400" dirty="0">
                <a:latin typeface="Montserrat Medium"/>
              </a:rPr>
              <a:t> </a:t>
            </a:r>
            <a:r>
              <a:rPr lang="es-CO" sz="1400" dirty="0"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400" dirty="0">
                <a:latin typeface="Montserrat Medium"/>
              </a:rPr>
              <a:t>, se presenta el informe de PQSD, establecido en el numeral 3 de la Circular Externa No. 01 de 2011 emitida por el Consejo Asesor del Gobierno Nacional en materia de control interno.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400" dirty="0">
              <a:latin typeface="Montserrat Medium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latin typeface="Montserrat Medium"/>
              </a:rPr>
              <a:t>Los canales de atención más utilizados fueron </a:t>
            </a:r>
            <a:r>
              <a:rPr lang="es-CO" altLang="es-CO" sz="1400" dirty="0">
                <a:ea typeface="+mn-lt"/>
                <a:cs typeface="+mn-lt"/>
              </a:rPr>
              <a:t>c</a:t>
            </a:r>
            <a:r>
              <a:rPr lang="es-MX" sz="1400" dirty="0" err="1">
                <a:ea typeface="+mn-lt"/>
                <a:cs typeface="+mn-lt"/>
              </a:rPr>
              <a:t>orreo</a:t>
            </a:r>
            <a:r>
              <a:rPr lang="es-MX" sz="1400" dirty="0">
                <a:ea typeface="+mn-lt"/>
                <a:cs typeface="+mn-lt"/>
              </a:rPr>
              <a:t> electrónico con 49,5% (153), atención telefónica con el 32,4% (100), chat con el 12,6% (39), atención presencial con el 4,2% (13), carta con el 0,6% (2) y buzón PQSD del portal WEB con el 0,6% (2).</a:t>
            </a:r>
            <a:endParaRPr lang="es-MX" altLang="es-CO" sz="1400" dirty="0">
              <a:ea typeface="+mn-lt"/>
              <a:cs typeface="+mn-lt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sz="1400" dirty="0">
              <a:ea typeface="+mn-lt"/>
              <a:cs typeface="+mn-lt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sz="1400" dirty="0">
                <a:ea typeface="+mn-lt"/>
                <a:cs typeface="+mn-lt"/>
              </a:rPr>
              <a:t>De las 309 PQSD atendidas durante el mes de septiembre de 2024, el 31,1% (96) provienen de la ciudad de Bogotá D.C, seguidas por Cali con el 5,2% (16), Medellín que acumula el 5,2% (16), Barranquilla con el 1,9% (6,) y Pereira con el 1,3% (4). Las demás PQSD agrupan el 52,8% (163), que provienen de </a:t>
            </a:r>
            <a:r>
              <a:rPr lang="es-MX" sz="1400" i="1" dirty="0">
                <a:ea typeface="+mn-lt"/>
                <a:cs typeface="+mn-lt"/>
              </a:rPr>
              <a:t>otras ciudades </a:t>
            </a:r>
            <a:r>
              <a:rPr lang="es-MX" sz="1400" dirty="0">
                <a:ea typeface="+mn-lt"/>
                <a:cs typeface="+mn-lt"/>
              </a:rPr>
              <a:t>o de peticionarios que no indican la ciudad donde residen. </a:t>
            </a:r>
            <a:endParaRPr lang="en-US" sz="1400" dirty="0">
              <a:latin typeface="Montserrat Medium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400" dirty="0">
              <a:latin typeface="Montserrat Medium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latin typeface="Montserrat Medium"/>
              </a:rPr>
              <a:t>En septiembre de 2024, del total de las PQSD recibidas en los diferentes canales de comunicación, e</a:t>
            </a:r>
            <a:r>
              <a:rPr lang="es-MX" sz="1400" dirty="0">
                <a:latin typeface="Montserrat Medium"/>
              </a:rPr>
              <a:t>l </a:t>
            </a:r>
            <a:r>
              <a:rPr lang="es-ES" sz="1400" dirty="0">
                <a:latin typeface="Montserrat Medium"/>
              </a:rPr>
              <a:t>28,5% (88) de las PQSD </a:t>
            </a:r>
            <a:r>
              <a:rPr lang="es-ES" sz="1400" u="sng" dirty="0" err="1">
                <a:latin typeface="Montserrat Medium"/>
              </a:rPr>
              <a:t>Fogafín</a:t>
            </a:r>
            <a:r>
              <a:rPr lang="es-ES" sz="1400" u="sng" dirty="0">
                <a:latin typeface="Montserrat Medium"/>
              </a:rPr>
              <a:t> no era la entidad competente</a:t>
            </a:r>
            <a:r>
              <a:rPr lang="es-ES" sz="1400" dirty="0">
                <a:latin typeface="Montserrat Medium"/>
              </a:rPr>
              <a:t>, seguidas por el 23,6% (73) fueron </a:t>
            </a:r>
            <a:r>
              <a:rPr lang="es-ES" sz="1400" u="sng" dirty="0">
                <a:latin typeface="Montserrat Medium"/>
              </a:rPr>
              <a:t>peticiones incompletas,</a:t>
            </a:r>
            <a:r>
              <a:rPr lang="es-ES" sz="1400" dirty="0">
                <a:latin typeface="Montserrat Medium"/>
              </a:rPr>
              <a:t> el 12,3% (38) corresponde a temas del </a:t>
            </a:r>
            <a:r>
              <a:rPr lang="es-ES" sz="1400" u="sng" dirty="0">
                <a:latin typeface="Montserrat Medium"/>
              </a:rPr>
              <a:t>Seguro de Depósitos</a:t>
            </a:r>
            <a:r>
              <a:rPr lang="es-ES" sz="1400" dirty="0">
                <a:latin typeface="Montserrat Medium"/>
              </a:rPr>
              <a:t>, seguido por el </a:t>
            </a:r>
            <a:r>
              <a:rPr lang="es-ES" sz="1400" u="sng" dirty="0">
                <a:latin typeface="Montserrat Medium"/>
              </a:rPr>
              <a:t>levantamiento de gravámenes</a:t>
            </a:r>
            <a:r>
              <a:rPr lang="es-ES" sz="1400" dirty="0">
                <a:latin typeface="Montserrat Medium"/>
              </a:rPr>
              <a:t> con el 11,7% (36), </a:t>
            </a:r>
            <a:r>
              <a:rPr lang="es-ES" sz="1400" u="sng" dirty="0">
                <a:latin typeface="Montserrat Medium"/>
              </a:rPr>
              <a:t>información general de </a:t>
            </a:r>
            <a:r>
              <a:rPr lang="es-ES" sz="1400" u="sng" dirty="0" err="1">
                <a:latin typeface="Montserrat Medium"/>
              </a:rPr>
              <a:t>Fogafín</a:t>
            </a:r>
            <a:r>
              <a:rPr lang="es-ES" sz="1400" dirty="0">
                <a:latin typeface="Montserrat Medium"/>
              </a:rPr>
              <a:t> con el 9,1% (28), luego el </a:t>
            </a:r>
            <a:r>
              <a:rPr lang="es-ES" sz="1400" u="sng" dirty="0">
                <a:latin typeface="Montserrat Medium"/>
              </a:rPr>
              <a:t>pago de acreencias </a:t>
            </a:r>
            <a:r>
              <a:rPr lang="es-ES" sz="1400" dirty="0">
                <a:latin typeface="Montserrat Medium"/>
              </a:rPr>
              <a:t>con el 8,1% (25) y por último </a:t>
            </a:r>
            <a:r>
              <a:rPr lang="es-ES" sz="1400" u="sng" dirty="0">
                <a:latin typeface="Montserrat Medium"/>
              </a:rPr>
              <a:t>información de procesos </a:t>
            </a:r>
            <a:r>
              <a:rPr lang="es-ES" sz="1400" u="sng" dirty="0" err="1">
                <a:latin typeface="Montserrat Medium"/>
              </a:rPr>
              <a:t>liquidatorios</a:t>
            </a:r>
            <a:r>
              <a:rPr lang="es-ES" sz="1400" dirty="0">
                <a:latin typeface="Montserrat Medium"/>
              </a:rPr>
              <a:t> con el 6,8% (21).</a:t>
            </a:r>
            <a:endParaRPr lang="es-CO" altLang="es-CO" sz="1400" dirty="0">
              <a:latin typeface="Montserrat Medium" panose="00000600000000000000" pitchFamily="2" charset="0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400" dirty="0"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latin typeface="Montserrat Medium"/>
              </a:rPr>
              <a:t>Durante este periodo no se recibió ninguna denuncia por temas de corrupción, asimismo, se identificó un ciudadano que presentara algún tipo de discapacidad (movilidad/física, auditiva, visual).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400" dirty="0">
              <a:solidFill>
                <a:prstClr val="white">
                  <a:lumMod val="50000"/>
                </a:prstClr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00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in">
      <a:dk1>
        <a:srgbClr val="F2F2F2"/>
      </a:dk1>
      <a:lt1>
        <a:srgbClr val="F2F2F2"/>
      </a:lt1>
      <a:dk2>
        <a:srgbClr val="00609C"/>
      </a:dk2>
      <a:lt2>
        <a:srgbClr val="61A60E"/>
      </a:lt2>
      <a:accent1>
        <a:srgbClr val="FF9300"/>
      </a:accent1>
      <a:accent2>
        <a:srgbClr val="901440"/>
      </a:accent2>
      <a:accent3>
        <a:srgbClr val="41678C"/>
      </a:accent3>
      <a:accent4>
        <a:srgbClr val="26B2A8"/>
      </a:accent4>
      <a:accent5>
        <a:srgbClr val="5B9BD5"/>
      </a:accent5>
      <a:accent6>
        <a:srgbClr val="EA593B"/>
      </a:accent6>
      <a:hlink>
        <a:srgbClr val="2AADFF"/>
      </a:hlink>
      <a:folHlink>
        <a:srgbClr val="FFC000"/>
      </a:folHlink>
    </a:clrScheme>
    <a:fontScheme name="Personalizado 3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2" ma:contentTypeDescription="Crear nuevo documento." ma:contentTypeScope="" ma:versionID="506893a0b492487a5d4249e4b45d2d15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57ed86ecc3d20e652e0bef751b577bb0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5D42CB-D87D-4956-A27B-57D744BF146F}">
  <ds:schemaRefs>
    <ds:schemaRef ds:uri="59566f82-f342-460b-a36f-7f2067fae10e"/>
    <ds:schemaRef ds:uri="df5c9daf-8ab9-4342-943d-bf1a0c64ba8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64FDD4-541D-46C9-9A11-A5CE7DB72489}">
  <ds:schemaRefs>
    <ds:schemaRef ds:uri="59566f82-f342-460b-a36f-7f2067fae10e"/>
    <ds:schemaRef ds:uri="df5c9daf-8ab9-4342-943d-bf1a0c64ba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047EE1-C600-4B8B-896C-42E45CA77F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1397</Words>
  <Application>Microsoft Office PowerPoint</Application>
  <PresentationFormat>Panorámica</PresentationFormat>
  <Paragraphs>61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Montserrat Medium</vt:lpstr>
      <vt:lpstr>Myanmar Text</vt:lpstr>
      <vt:lpstr>Myriad Pro</vt:lpstr>
      <vt:lpstr>Verdana</vt:lpstr>
      <vt:lpstr>Wingdings</vt:lpstr>
      <vt:lpstr>Tema de Office</vt:lpstr>
      <vt:lpstr>Informe Estadístico de Peticiones, Quejas, Sugerencias y Denuncias (PQSD) integrado</vt:lpstr>
      <vt:lpstr>Evolución de las PQSD</vt:lpstr>
      <vt:lpstr>Canales utilizados de atención al ciudadano</vt:lpstr>
      <vt:lpstr>Temas consultados en los canales</vt:lpstr>
      <vt:lpstr>Entidades asociadas a Fogafín no competente</vt:lpstr>
      <vt:lpstr>Entidades más consultadas</vt:lpstr>
      <vt:lpstr>PQSD por ciudades</vt:lpstr>
      <vt:lpstr>Análisis de PQSD por tipo persona  y género</vt:lpstr>
      <vt:lpstr>Recomendaciones</vt:lpstr>
      <vt:lpstr>Conclusiones - Aplicación Decreto 0103 de 2015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Posso Fernandez</dc:creator>
  <cp:lastModifiedBy>Elquin Alexis Huertas Ramirez</cp:lastModifiedBy>
  <cp:revision>118</cp:revision>
  <dcterms:created xsi:type="dcterms:W3CDTF">2023-06-20T14:02:19Z</dcterms:created>
  <dcterms:modified xsi:type="dcterms:W3CDTF">2024-10-21T14:04:34Z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