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5"/>
  </p:notesMasterIdLst>
  <p:handoutMasterIdLst>
    <p:handoutMasterId r:id="rId16"/>
  </p:handoutMasterIdLst>
  <p:sldIdLst>
    <p:sldId id="334" r:id="rId4"/>
    <p:sldId id="331" r:id="rId5"/>
    <p:sldId id="335" r:id="rId6"/>
    <p:sldId id="338" r:id="rId7"/>
    <p:sldId id="339" r:id="rId8"/>
    <p:sldId id="340" r:id="rId9"/>
    <p:sldId id="336" r:id="rId10"/>
    <p:sldId id="337" r:id="rId11"/>
    <p:sldId id="341" r:id="rId12"/>
    <p:sldId id="342" r:id="rId13"/>
    <p:sldId id="323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01B7"/>
    <a:srgbClr val="41678C"/>
    <a:srgbClr val="00609C"/>
    <a:srgbClr val="FFA224"/>
    <a:srgbClr val="B3B3B3"/>
    <a:srgbClr val="61A60E"/>
    <a:srgbClr val="5B9BD5"/>
    <a:srgbClr val="901440"/>
    <a:srgbClr val="EA593B"/>
    <a:srgbClr val="26B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42382D-3420-407E-B016-3FC90103C1AD}" v="25" dt="2024-07-16T21:26:37.7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89209" autoAdjust="0"/>
  </p:normalViewPr>
  <p:slideViewPr>
    <p:cSldViewPr snapToGrid="0">
      <p:cViewPr varScale="1">
        <p:scale>
          <a:sx n="100" d="100"/>
          <a:sy n="100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quin Alexis Huertas Ramirez" userId="d6204182-b1b1-4876-9d61-6b4cea7aba13" providerId="ADAL" clId="{8842382D-3420-407E-B016-3FC90103C1AD}"/>
    <pc:docChg chg="undo custSel delSld modSld">
      <pc:chgData name="Elquin Alexis Huertas Ramirez" userId="d6204182-b1b1-4876-9d61-6b4cea7aba13" providerId="ADAL" clId="{8842382D-3420-407E-B016-3FC90103C1AD}" dt="2024-07-19T16:21:22.731" v="1348" actId="20577"/>
      <pc:docMkLst>
        <pc:docMk/>
      </pc:docMkLst>
      <pc:sldChg chg="addSp delSp modSp mod">
        <pc:chgData name="Elquin Alexis Huertas Ramirez" userId="d6204182-b1b1-4876-9d61-6b4cea7aba13" providerId="ADAL" clId="{8842382D-3420-407E-B016-3FC90103C1AD}" dt="2024-07-16T21:26:51.918" v="1098" actId="14100"/>
        <pc:sldMkLst>
          <pc:docMk/>
          <pc:sldMk cId="2320189563" sldId="331"/>
        </pc:sldMkLst>
        <pc:spChg chg="mod">
          <ac:chgData name="Elquin Alexis Huertas Ramirez" userId="d6204182-b1b1-4876-9d61-6b4cea7aba13" providerId="ADAL" clId="{8842382D-3420-407E-B016-3FC90103C1AD}" dt="2024-07-12T19:49:01.086" v="84" actId="6549"/>
          <ac:spMkLst>
            <pc:docMk/>
            <pc:sldMk cId="2320189563" sldId="331"/>
            <ac:spMk id="3" creationId="{45DA64FB-A44E-486E-AFA3-146DB65AAAE7}"/>
          </ac:spMkLst>
        </pc:spChg>
        <pc:picChg chg="add del mod">
          <ac:chgData name="Elquin Alexis Huertas Ramirez" userId="d6204182-b1b1-4876-9d61-6b4cea7aba13" providerId="ADAL" clId="{8842382D-3420-407E-B016-3FC90103C1AD}" dt="2024-07-16T21:26:35.592" v="1094" actId="478"/>
          <ac:picMkLst>
            <pc:docMk/>
            <pc:sldMk cId="2320189563" sldId="331"/>
            <ac:picMk id="4" creationId="{DED8CEED-D78B-D366-DFD2-4CC78539FA79}"/>
          </ac:picMkLst>
        </pc:picChg>
        <pc:picChg chg="add mod">
          <ac:chgData name="Elquin Alexis Huertas Ramirez" userId="d6204182-b1b1-4876-9d61-6b4cea7aba13" providerId="ADAL" clId="{8842382D-3420-407E-B016-3FC90103C1AD}" dt="2024-07-16T21:26:51.918" v="1098" actId="14100"/>
          <ac:picMkLst>
            <pc:docMk/>
            <pc:sldMk cId="2320189563" sldId="331"/>
            <ac:picMk id="5" creationId="{B7BE5B18-52CD-DA27-F2D6-514DA9424D26}"/>
          </ac:picMkLst>
        </pc:picChg>
        <pc:picChg chg="del">
          <ac:chgData name="Elquin Alexis Huertas Ramirez" userId="d6204182-b1b1-4876-9d61-6b4cea7aba13" providerId="ADAL" clId="{8842382D-3420-407E-B016-3FC90103C1AD}" dt="2024-07-12T19:34:55.529" v="0" actId="478"/>
          <ac:picMkLst>
            <pc:docMk/>
            <pc:sldMk cId="2320189563" sldId="331"/>
            <ac:picMk id="8" creationId="{B215C0F5-9A89-E5F1-F146-F73DE7268B41}"/>
          </ac:picMkLst>
        </pc:picChg>
      </pc:sldChg>
      <pc:sldChg chg="modSp mod">
        <pc:chgData name="Elquin Alexis Huertas Ramirez" userId="d6204182-b1b1-4876-9d61-6b4cea7aba13" providerId="ADAL" clId="{8842382D-3420-407E-B016-3FC90103C1AD}" dt="2024-07-12T19:35:54.391" v="15" actId="20577"/>
        <pc:sldMkLst>
          <pc:docMk/>
          <pc:sldMk cId="2482095758" sldId="334"/>
        </pc:sldMkLst>
        <pc:spChg chg="mod">
          <ac:chgData name="Elquin Alexis Huertas Ramirez" userId="d6204182-b1b1-4876-9d61-6b4cea7aba13" providerId="ADAL" clId="{8842382D-3420-407E-B016-3FC90103C1AD}" dt="2024-07-12T19:35:54.391" v="15" actId="20577"/>
          <ac:spMkLst>
            <pc:docMk/>
            <pc:sldMk cId="2482095758" sldId="334"/>
            <ac:spMk id="3" creationId="{6A81C297-1D6A-499C-A2DB-6BCDEE743987}"/>
          </ac:spMkLst>
        </pc:spChg>
      </pc:sldChg>
      <pc:sldChg chg="addSp delSp modSp mod">
        <pc:chgData name="Elquin Alexis Huertas Ramirez" userId="d6204182-b1b1-4876-9d61-6b4cea7aba13" providerId="ADAL" clId="{8842382D-3420-407E-B016-3FC90103C1AD}" dt="2024-07-19T16:02:13.024" v="1100" actId="20577"/>
        <pc:sldMkLst>
          <pc:docMk/>
          <pc:sldMk cId="2619363426" sldId="335"/>
        </pc:sldMkLst>
        <pc:spChg chg="mod">
          <ac:chgData name="Elquin Alexis Huertas Ramirez" userId="d6204182-b1b1-4876-9d61-6b4cea7aba13" providerId="ADAL" clId="{8842382D-3420-407E-B016-3FC90103C1AD}" dt="2024-07-19T16:02:13.024" v="1100" actId="20577"/>
          <ac:spMkLst>
            <pc:docMk/>
            <pc:sldMk cId="2619363426" sldId="335"/>
            <ac:spMk id="3" creationId="{45DA64FB-A44E-486E-AFA3-146DB65AAAE7}"/>
          </ac:spMkLst>
        </pc:spChg>
        <pc:spChg chg="mod">
          <ac:chgData name="Elquin Alexis Huertas Ramirez" userId="d6204182-b1b1-4876-9d61-6b4cea7aba13" providerId="ADAL" clId="{8842382D-3420-407E-B016-3FC90103C1AD}" dt="2024-07-12T19:51:36.052" v="93" actId="1076"/>
          <ac:spMkLst>
            <pc:docMk/>
            <pc:sldMk cId="2619363426" sldId="335"/>
            <ac:spMk id="5" creationId="{66E29360-1B46-576A-C319-FE3891398506}"/>
          </ac:spMkLst>
        </pc:spChg>
        <pc:picChg chg="del">
          <ac:chgData name="Elquin Alexis Huertas Ramirez" userId="d6204182-b1b1-4876-9d61-6b4cea7aba13" providerId="ADAL" clId="{8842382D-3420-407E-B016-3FC90103C1AD}" dt="2024-07-12T19:51:19.491" v="88" actId="478"/>
          <ac:picMkLst>
            <pc:docMk/>
            <pc:sldMk cId="2619363426" sldId="335"/>
            <ac:picMk id="4" creationId="{D430E20D-3820-ACE4-1D23-42CE5018DEFA}"/>
          </ac:picMkLst>
        </pc:picChg>
        <pc:picChg chg="del">
          <ac:chgData name="Elquin Alexis Huertas Ramirez" userId="d6204182-b1b1-4876-9d61-6b4cea7aba13" providerId="ADAL" clId="{8842382D-3420-407E-B016-3FC90103C1AD}" dt="2024-07-12T19:50:40.625" v="85" actId="478"/>
          <ac:picMkLst>
            <pc:docMk/>
            <pc:sldMk cId="2619363426" sldId="335"/>
            <ac:picMk id="6" creationId="{7B945492-4475-417C-C5F2-2D125407F5D5}"/>
          </ac:picMkLst>
        </pc:picChg>
        <pc:picChg chg="add mod">
          <ac:chgData name="Elquin Alexis Huertas Ramirez" userId="d6204182-b1b1-4876-9d61-6b4cea7aba13" providerId="ADAL" clId="{8842382D-3420-407E-B016-3FC90103C1AD}" dt="2024-07-12T19:51:33.443" v="92" actId="14100"/>
          <ac:picMkLst>
            <pc:docMk/>
            <pc:sldMk cId="2619363426" sldId="335"/>
            <ac:picMk id="7" creationId="{C2EBDA14-EA5C-0ECE-2C0C-8E313D20FFC5}"/>
          </ac:picMkLst>
        </pc:picChg>
        <pc:picChg chg="add mod">
          <ac:chgData name="Elquin Alexis Huertas Ramirez" userId="d6204182-b1b1-4876-9d61-6b4cea7aba13" providerId="ADAL" clId="{8842382D-3420-407E-B016-3FC90103C1AD}" dt="2024-07-12T19:51:40.932" v="95" actId="1076"/>
          <ac:picMkLst>
            <pc:docMk/>
            <pc:sldMk cId="2619363426" sldId="335"/>
            <ac:picMk id="8" creationId="{188CFF25-BD48-A8FD-0EF7-9B39250BCBCE}"/>
          </ac:picMkLst>
        </pc:picChg>
      </pc:sldChg>
      <pc:sldChg chg="addSp delSp modSp mod">
        <pc:chgData name="Elquin Alexis Huertas Ramirez" userId="d6204182-b1b1-4876-9d61-6b4cea7aba13" providerId="ADAL" clId="{8842382D-3420-407E-B016-3FC90103C1AD}" dt="2024-07-12T21:30:40.507" v="653" actId="20577"/>
        <pc:sldMkLst>
          <pc:docMk/>
          <pc:sldMk cId="2933673404" sldId="336"/>
        </pc:sldMkLst>
        <pc:spChg chg="mod">
          <ac:chgData name="Elquin Alexis Huertas Ramirez" userId="d6204182-b1b1-4876-9d61-6b4cea7aba13" providerId="ADAL" clId="{8842382D-3420-407E-B016-3FC90103C1AD}" dt="2024-07-12T21:30:40.507" v="653" actId="20577"/>
          <ac:spMkLst>
            <pc:docMk/>
            <pc:sldMk cId="2933673404" sldId="336"/>
            <ac:spMk id="3" creationId="{45DA64FB-A44E-486E-AFA3-146DB65AAAE7}"/>
          </ac:spMkLst>
        </pc:spChg>
        <pc:graphicFrameChg chg="add mod">
          <ac:chgData name="Elquin Alexis Huertas Ramirez" userId="d6204182-b1b1-4876-9d61-6b4cea7aba13" providerId="ADAL" clId="{8842382D-3420-407E-B016-3FC90103C1AD}" dt="2024-07-12T21:28:02.191" v="605"/>
          <ac:graphicFrameMkLst>
            <pc:docMk/>
            <pc:sldMk cId="2933673404" sldId="336"/>
            <ac:graphicFrameMk id="4" creationId="{6F014328-845E-43AD-7871-B49633BC957B}"/>
          </ac:graphicFrameMkLst>
        </pc:graphicFrameChg>
        <pc:picChg chg="add del mod">
          <ac:chgData name="Elquin Alexis Huertas Ramirez" userId="d6204182-b1b1-4876-9d61-6b4cea7aba13" providerId="ADAL" clId="{8842382D-3420-407E-B016-3FC90103C1AD}" dt="2024-07-12T21:28:18.150" v="610" actId="478"/>
          <ac:picMkLst>
            <pc:docMk/>
            <pc:sldMk cId="2933673404" sldId="336"/>
            <ac:picMk id="5" creationId="{0F4F4F93-874E-543C-A018-DF46C4550449}"/>
          </ac:picMkLst>
        </pc:picChg>
        <pc:picChg chg="add del">
          <ac:chgData name="Elquin Alexis Huertas Ramirez" userId="d6204182-b1b1-4876-9d61-6b4cea7aba13" providerId="ADAL" clId="{8842382D-3420-407E-B016-3FC90103C1AD}" dt="2024-07-12T21:29:02.132" v="612" actId="478"/>
          <ac:picMkLst>
            <pc:docMk/>
            <pc:sldMk cId="2933673404" sldId="336"/>
            <ac:picMk id="6" creationId="{F9649E30-AC01-ABDE-001E-64143513C93A}"/>
          </ac:picMkLst>
        </pc:picChg>
        <pc:picChg chg="add mod">
          <ac:chgData name="Elquin Alexis Huertas Ramirez" userId="d6204182-b1b1-4876-9d61-6b4cea7aba13" providerId="ADAL" clId="{8842382D-3420-407E-B016-3FC90103C1AD}" dt="2024-07-12T21:29:17.107" v="619" actId="1076"/>
          <ac:picMkLst>
            <pc:docMk/>
            <pc:sldMk cId="2933673404" sldId="336"/>
            <ac:picMk id="7" creationId="{B82721E7-5459-68CD-DFB1-4BE2A6AE7181}"/>
          </ac:picMkLst>
        </pc:picChg>
      </pc:sldChg>
      <pc:sldChg chg="addSp delSp modSp mod">
        <pc:chgData name="Elquin Alexis Huertas Ramirez" userId="d6204182-b1b1-4876-9d61-6b4cea7aba13" providerId="ADAL" clId="{8842382D-3420-407E-B016-3FC90103C1AD}" dt="2024-07-12T21:51:32.131" v="689" actId="20577"/>
        <pc:sldMkLst>
          <pc:docMk/>
          <pc:sldMk cId="1900971729" sldId="337"/>
        </pc:sldMkLst>
        <pc:spChg chg="mod">
          <ac:chgData name="Elquin Alexis Huertas Ramirez" userId="d6204182-b1b1-4876-9d61-6b4cea7aba13" providerId="ADAL" clId="{8842382D-3420-407E-B016-3FC90103C1AD}" dt="2024-07-12T21:51:32.131" v="689" actId="20577"/>
          <ac:spMkLst>
            <pc:docMk/>
            <pc:sldMk cId="1900971729" sldId="337"/>
            <ac:spMk id="3" creationId="{45DA64FB-A44E-486E-AFA3-146DB65AAAE7}"/>
          </ac:spMkLst>
        </pc:spChg>
        <pc:picChg chg="add mod">
          <ac:chgData name="Elquin Alexis Huertas Ramirez" userId="d6204182-b1b1-4876-9d61-6b4cea7aba13" providerId="ADAL" clId="{8842382D-3420-407E-B016-3FC90103C1AD}" dt="2024-07-12T21:31:22.731" v="656" actId="1076"/>
          <ac:picMkLst>
            <pc:docMk/>
            <pc:sldMk cId="1900971729" sldId="337"/>
            <ac:picMk id="4" creationId="{09A4E712-6E00-625D-88BE-842B481EA1F2}"/>
          </ac:picMkLst>
        </pc:picChg>
        <pc:picChg chg="add del">
          <ac:chgData name="Elquin Alexis Huertas Ramirez" userId="d6204182-b1b1-4876-9d61-6b4cea7aba13" providerId="ADAL" clId="{8842382D-3420-407E-B016-3FC90103C1AD}" dt="2024-07-12T21:48:49.696" v="660" actId="478"/>
          <ac:picMkLst>
            <pc:docMk/>
            <pc:sldMk cId="1900971729" sldId="337"/>
            <ac:picMk id="5" creationId="{75F26A64-98EC-FB7B-17AC-F8CE117C8835}"/>
          </ac:picMkLst>
        </pc:picChg>
        <pc:picChg chg="del">
          <ac:chgData name="Elquin Alexis Huertas Ramirez" userId="d6204182-b1b1-4876-9d61-6b4cea7aba13" providerId="ADAL" clId="{8842382D-3420-407E-B016-3FC90103C1AD}" dt="2024-07-12T21:31:16.843" v="654" actId="478"/>
          <ac:picMkLst>
            <pc:docMk/>
            <pc:sldMk cId="1900971729" sldId="337"/>
            <ac:picMk id="6" creationId="{65D6863D-CDE2-38CD-8903-6A9AB4F791D3}"/>
          </ac:picMkLst>
        </pc:picChg>
        <pc:picChg chg="del mod">
          <ac:chgData name="Elquin Alexis Huertas Ramirez" userId="d6204182-b1b1-4876-9d61-6b4cea7aba13" providerId="ADAL" clId="{8842382D-3420-407E-B016-3FC90103C1AD}" dt="2024-07-12T21:31:25.218" v="658" actId="478"/>
          <ac:picMkLst>
            <pc:docMk/>
            <pc:sldMk cId="1900971729" sldId="337"/>
            <ac:picMk id="7" creationId="{57D8435C-EF46-620C-21F2-272FC05EEB82}"/>
          </ac:picMkLst>
        </pc:picChg>
        <pc:picChg chg="add del mod">
          <ac:chgData name="Elquin Alexis Huertas Ramirez" userId="d6204182-b1b1-4876-9d61-6b4cea7aba13" providerId="ADAL" clId="{8842382D-3420-407E-B016-3FC90103C1AD}" dt="2024-07-12T21:50:20.968" v="663" actId="478"/>
          <ac:picMkLst>
            <pc:docMk/>
            <pc:sldMk cId="1900971729" sldId="337"/>
            <ac:picMk id="8" creationId="{94D47CD8-91AC-BDA2-05FA-682733737142}"/>
          </ac:picMkLst>
        </pc:picChg>
        <pc:picChg chg="add mod">
          <ac:chgData name="Elquin Alexis Huertas Ramirez" userId="d6204182-b1b1-4876-9d61-6b4cea7aba13" providerId="ADAL" clId="{8842382D-3420-407E-B016-3FC90103C1AD}" dt="2024-07-12T21:50:52.594" v="678" actId="1076"/>
          <ac:picMkLst>
            <pc:docMk/>
            <pc:sldMk cId="1900971729" sldId="337"/>
            <ac:picMk id="9" creationId="{853F851E-5BBC-F2FB-509F-F4052C2E4B64}"/>
          </ac:picMkLst>
        </pc:picChg>
      </pc:sldChg>
      <pc:sldChg chg="addSp delSp modSp mod">
        <pc:chgData name="Elquin Alexis Huertas Ramirez" userId="d6204182-b1b1-4876-9d61-6b4cea7aba13" providerId="ADAL" clId="{8842382D-3420-407E-B016-3FC90103C1AD}" dt="2024-07-19T16:08:12.069" v="1186" actId="108"/>
        <pc:sldMkLst>
          <pc:docMk/>
          <pc:sldMk cId="4251402689" sldId="338"/>
        </pc:sldMkLst>
        <pc:spChg chg="mod">
          <ac:chgData name="Elquin Alexis Huertas Ramirez" userId="d6204182-b1b1-4876-9d61-6b4cea7aba13" providerId="ADAL" clId="{8842382D-3420-407E-B016-3FC90103C1AD}" dt="2024-07-19T16:08:12.069" v="1186" actId="108"/>
          <ac:spMkLst>
            <pc:docMk/>
            <pc:sldMk cId="4251402689" sldId="338"/>
            <ac:spMk id="6" creationId="{97D835D4-5C41-71E0-C57F-264B5BFFDEEE}"/>
          </ac:spMkLst>
        </pc:spChg>
        <pc:graphicFrameChg chg="del mod">
          <ac:chgData name="Elquin Alexis Huertas Ramirez" userId="d6204182-b1b1-4876-9d61-6b4cea7aba13" providerId="ADAL" clId="{8842382D-3420-407E-B016-3FC90103C1AD}" dt="2024-07-12T20:49:22.817" v="298" actId="478"/>
          <ac:graphicFrameMkLst>
            <pc:docMk/>
            <pc:sldMk cId="4251402689" sldId="338"/>
            <ac:graphicFrameMk id="7" creationId="{F6121359-AF23-3075-30CE-B60CB6D96034}"/>
          </ac:graphicFrameMkLst>
        </pc:graphicFrameChg>
        <pc:picChg chg="add del mod">
          <ac:chgData name="Elquin Alexis Huertas Ramirez" userId="d6204182-b1b1-4876-9d61-6b4cea7aba13" providerId="ADAL" clId="{8842382D-3420-407E-B016-3FC90103C1AD}" dt="2024-07-12T20:16:52.666" v="177" actId="478"/>
          <ac:picMkLst>
            <pc:docMk/>
            <pc:sldMk cId="4251402689" sldId="338"/>
            <ac:picMk id="4" creationId="{E253FEAF-0A2B-76AF-B5F7-E55C32955862}"/>
          </ac:picMkLst>
        </pc:picChg>
        <pc:picChg chg="add mod">
          <ac:chgData name="Elquin Alexis Huertas Ramirez" userId="d6204182-b1b1-4876-9d61-6b4cea7aba13" providerId="ADAL" clId="{8842382D-3420-407E-B016-3FC90103C1AD}" dt="2024-07-12T20:49:48.970" v="305" actId="14100"/>
          <ac:picMkLst>
            <pc:docMk/>
            <pc:sldMk cId="4251402689" sldId="338"/>
            <ac:picMk id="5" creationId="{BCAA2FD1-38EB-25C4-17C3-4B3D82ED2112}"/>
          </ac:picMkLst>
        </pc:picChg>
        <pc:picChg chg="add mod">
          <ac:chgData name="Elquin Alexis Huertas Ramirez" userId="d6204182-b1b1-4876-9d61-6b4cea7aba13" providerId="ADAL" clId="{8842382D-3420-407E-B016-3FC90103C1AD}" dt="2024-07-12T20:49:41.034" v="304" actId="14100"/>
          <ac:picMkLst>
            <pc:docMk/>
            <pc:sldMk cId="4251402689" sldId="338"/>
            <ac:picMk id="8" creationId="{E5C081B5-8671-691A-0450-DF8F5E728F1B}"/>
          </ac:picMkLst>
        </pc:picChg>
        <pc:picChg chg="del">
          <ac:chgData name="Elquin Alexis Huertas Ramirez" userId="d6204182-b1b1-4876-9d61-6b4cea7aba13" providerId="ADAL" clId="{8842382D-3420-407E-B016-3FC90103C1AD}" dt="2024-07-12T20:16:45.843" v="173" actId="478"/>
          <ac:picMkLst>
            <pc:docMk/>
            <pc:sldMk cId="4251402689" sldId="338"/>
            <ac:picMk id="9" creationId="{31EE8EBD-34D7-A602-BEE9-8BBDAC0A603D}"/>
          </ac:picMkLst>
        </pc:picChg>
      </pc:sldChg>
      <pc:sldChg chg="addSp delSp modSp mod">
        <pc:chgData name="Elquin Alexis Huertas Ramirez" userId="d6204182-b1b1-4876-9d61-6b4cea7aba13" providerId="ADAL" clId="{8842382D-3420-407E-B016-3FC90103C1AD}" dt="2024-07-19T16:12:46.381" v="1299" actId="6549"/>
        <pc:sldMkLst>
          <pc:docMk/>
          <pc:sldMk cId="397735311" sldId="339"/>
        </pc:sldMkLst>
        <pc:spChg chg="mod">
          <ac:chgData name="Elquin Alexis Huertas Ramirez" userId="d6204182-b1b1-4876-9d61-6b4cea7aba13" providerId="ADAL" clId="{8842382D-3420-407E-B016-3FC90103C1AD}" dt="2024-07-12T22:03:43.435" v="763" actId="20577"/>
          <ac:spMkLst>
            <pc:docMk/>
            <pc:sldMk cId="397735311" sldId="339"/>
            <ac:spMk id="2" creationId="{4164B188-A697-4A32-9863-F36ACA112B83}"/>
          </ac:spMkLst>
        </pc:spChg>
        <pc:spChg chg="del mod">
          <ac:chgData name="Elquin Alexis Huertas Ramirez" userId="d6204182-b1b1-4876-9d61-6b4cea7aba13" providerId="ADAL" clId="{8842382D-3420-407E-B016-3FC90103C1AD}" dt="2024-07-12T22:03:17.394" v="732" actId="478"/>
          <ac:spMkLst>
            <pc:docMk/>
            <pc:sldMk cId="397735311" sldId="339"/>
            <ac:spMk id="9" creationId="{A70F6F0B-96F7-93F4-8549-3E4C29C7666F}"/>
          </ac:spMkLst>
        </pc:spChg>
        <pc:spChg chg="mod">
          <ac:chgData name="Elquin Alexis Huertas Ramirez" userId="d6204182-b1b1-4876-9d61-6b4cea7aba13" providerId="ADAL" clId="{8842382D-3420-407E-B016-3FC90103C1AD}" dt="2024-07-12T22:04:03.842" v="770" actId="20577"/>
          <ac:spMkLst>
            <pc:docMk/>
            <pc:sldMk cId="397735311" sldId="339"/>
            <ac:spMk id="11" creationId="{B9AAE9C8-7787-1A3E-792E-9CA17F4B4514}"/>
          </ac:spMkLst>
        </pc:spChg>
        <pc:spChg chg="del">
          <ac:chgData name="Elquin Alexis Huertas Ramirez" userId="d6204182-b1b1-4876-9d61-6b4cea7aba13" providerId="ADAL" clId="{8842382D-3420-407E-B016-3FC90103C1AD}" dt="2024-07-12T22:03:17.394" v="732" actId="478"/>
          <ac:spMkLst>
            <pc:docMk/>
            <pc:sldMk cId="397735311" sldId="339"/>
            <ac:spMk id="12" creationId="{77F9EB12-7F3C-41A5-1E44-ECCD3C7F4948}"/>
          </ac:spMkLst>
        </pc:spChg>
        <pc:spChg chg="mod">
          <ac:chgData name="Elquin Alexis Huertas Ramirez" userId="d6204182-b1b1-4876-9d61-6b4cea7aba13" providerId="ADAL" clId="{8842382D-3420-407E-B016-3FC90103C1AD}" dt="2024-07-19T16:12:46.381" v="1299" actId="6549"/>
          <ac:spMkLst>
            <pc:docMk/>
            <pc:sldMk cId="397735311" sldId="339"/>
            <ac:spMk id="13" creationId="{013AC535-21CC-80E0-4A18-4B20E8F9D1BE}"/>
          </ac:spMkLst>
        </pc:spChg>
        <pc:graphicFrameChg chg="del mod">
          <ac:chgData name="Elquin Alexis Huertas Ramirez" userId="d6204182-b1b1-4876-9d61-6b4cea7aba13" providerId="ADAL" clId="{8842382D-3420-407E-B016-3FC90103C1AD}" dt="2024-07-12T22:03:17.394" v="732" actId="478"/>
          <ac:graphicFrameMkLst>
            <pc:docMk/>
            <pc:sldMk cId="397735311" sldId="339"/>
            <ac:graphicFrameMk id="7" creationId="{E56ADB69-4AF3-5E8F-2445-1045884AF0D4}"/>
          </ac:graphicFrameMkLst>
        </pc:graphicFrameChg>
        <pc:graphicFrameChg chg="del">
          <ac:chgData name="Elquin Alexis Huertas Ramirez" userId="d6204182-b1b1-4876-9d61-6b4cea7aba13" providerId="ADAL" clId="{8842382D-3420-407E-B016-3FC90103C1AD}" dt="2024-07-12T22:00:55.784" v="728" actId="478"/>
          <ac:graphicFrameMkLst>
            <pc:docMk/>
            <pc:sldMk cId="397735311" sldId="339"/>
            <ac:graphicFrameMk id="10" creationId="{33C2AC0B-2C2E-8B5F-9B1D-660E5B86124F}"/>
          </ac:graphicFrameMkLst>
        </pc:graphicFrameChg>
        <pc:picChg chg="add mod">
          <ac:chgData name="Elquin Alexis Huertas Ramirez" userId="d6204182-b1b1-4876-9d61-6b4cea7aba13" providerId="ADAL" clId="{8842382D-3420-407E-B016-3FC90103C1AD}" dt="2024-07-12T22:03:48.185" v="766" actId="1076"/>
          <ac:picMkLst>
            <pc:docMk/>
            <pc:sldMk cId="397735311" sldId="339"/>
            <ac:picMk id="3" creationId="{7B8A213D-C951-D84B-0823-E2DA17853719}"/>
          </ac:picMkLst>
        </pc:picChg>
      </pc:sldChg>
      <pc:sldChg chg="addSp delSp modSp mod">
        <pc:chgData name="Elquin Alexis Huertas Ramirez" userId="d6204182-b1b1-4876-9d61-6b4cea7aba13" providerId="ADAL" clId="{8842382D-3420-407E-B016-3FC90103C1AD}" dt="2024-07-12T21:22:27.637" v="601" actId="20577"/>
        <pc:sldMkLst>
          <pc:docMk/>
          <pc:sldMk cId="3034365911" sldId="340"/>
        </pc:sldMkLst>
        <pc:spChg chg="mod">
          <ac:chgData name="Elquin Alexis Huertas Ramirez" userId="d6204182-b1b1-4876-9d61-6b4cea7aba13" providerId="ADAL" clId="{8842382D-3420-407E-B016-3FC90103C1AD}" dt="2024-07-12T21:22:27.637" v="601" actId="20577"/>
          <ac:spMkLst>
            <pc:docMk/>
            <pc:sldMk cId="3034365911" sldId="340"/>
            <ac:spMk id="3" creationId="{45DA64FB-A44E-486E-AFA3-146DB65AAAE7}"/>
          </ac:spMkLst>
        </pc:spChg>
        <pc:picChg chg="add del mod">
          <ac:chgData name="Elquin Alexis Huertas Ramirez" userId="d6204182-b1b1-4876-9d61-6b4cea7aba13" providerId="ADAL" clId="{8842382D-3420-407E-B016-3FC90103C1AD}" dt="2024-07-12T21:21:03.419" v="536" actId="478"/>
          <ac:picMkLst>
            <pc:docMk/>
            <pc:sldMk cId="3034365911" sldId="340"/>
            <ac:picMk id="4" creationId="{2AB684B2-8E6B-A48B-D2C5-0D53A1871229}"/>
          </ac:picMkLst>
        </pc:picChg>
        <pc:picChg chg="add mod">
          <ac:chgData name="Elquin Alexis Huertas Ramirez" userId="d6204182-b1b1-4876-9d61-6b4cea7aba13" providerId="ADAL" clId="{8842382D-3420-407E-B016-3FC90103C1AD}" dt="2024-07-12T21:21:19.218" v="541" actId="14100"/>
          <ac:picMkLst>
            <pc:docMk/>
            <pc:sldMk cId="3034365911" sldId="340"/>
            <ac:picMk id="5" creationId="{121DC395-D8E6-490D-EE97-8B951EB09053}"/>
          </ac:picMkLst>
        </pc:picChg>
        <pc:picChg chg="del">
          <ac:chgData name="Elquin Alexis Huertas Ramirez" userId="d6204182-b1b1-4876-9d61-6b4cea7aba13" providerId="ADAL" clId="{8842382D-3420-407E-B016-3FC90103C1AD}" dt="2024-07-12T21:17:23.848" v="463" actId="478"/>
          <ac:picMkLst>
            <pc:docMk/>
            <pc:sldMk cId="3034365911" sldId="340"/>
            <ac:picMk id="7" creationId="{D2ECA012-B9DE-2591-676B-FAEA48BCD054}"/>
          </ac:picMkLst>
        </pc:picChg>
      </pc:sldChg>
      <pc:sldChg chg="modSp mod">
        <pc:chgData name="Elquin Alexis Huertas Ramirez" userId="d6204182-b1b1-4876-9d61-6b4cea7aba13" providerId="ADAL" clId="{8842382D-3420-407E-B016-3FC90103C1AD}" dt="2024-07-19T16:14:38.708" v="1339" actId="6549"/>
        <pc:sldMkLst>
          <pc:docMk/>
          <pc:sldMk cId="2452300284" sldId="341"/>
        </pc:sldMkLst>
        <pc:spChg chg="mod">
          <ac:chgData name="Elquin Alexis Huertas Ramirez" userId="d6204182-b1b1-4876-9d61-6b4cea7aba13" providerId="ADAL" clId="{8842382D-3420-407E-B016-3FC90103C1AD}" dt="2024-07-19T16:14:38.708" v="1339" actId="6549"/>
          <ac:spMkLst>
            <pc:docMk/>
            <pc:sldMk cId="2452300284" sldId="341"/>
            <ac:spMk id="3" creationId="{45DA64FB-A44E-486E-AFA3-146DB65AAAE7}"/>
          </ac:spMkLst>
        </pc:spChg>
      </pc:sldChg>
      <pc:sldChg chg="modSp mod">
        <pc:chgData name="Elquin Alexis Huertas Ramirez" userId="d6204182-b1b1-4876-9d61-6b4cea7aba13" providerId="ADAL" clId="{8842382D-3420-407E-B016-3FC90103C1AD}" dt="2024-07-19T16:21:22.731" v="1348" actId="20577"/>
        <pc:sldMkLst>
          <pc:docMk/>
          <pc:sldMk cId="417726469" sldId="342"/>
        </pc:sldMkLst>
        <pc:spChg chg="mod">
          <ac:chgData name="Elquin Alexis Huertas Ramirez" userId="d6204182-b1b1-4876-9d61-6b4cea7aba13" providerId="ADAL" clId="{8842382D-3420-407E-B016-3FC90103C1AD}" dt="2024-07-19T16:21:22.731" v="1348" actId="20577"/>
          <ac:spMkLst>
            <pc:docMk/>
            <pc:sldMk cId="417726469" sldId="342"/>
            <ac:spMk id="7" creationId="{1FA5655E-9256-8C6F-97D8-0DDDE956E4AA}"/>
          </ac:spMkLst>
        </pc:spChg>
        <pc:graphicFrameChg chg="modGraphic">
          <ac:chgData name="Elquin Alexis Huertas Ramirez" userId="d6204182-b1b1-4876-9d61-6b4cea7aba13" providerId="ADAL" clId="{8842382D-3420-407E-B016-3FC90103C1AD}" dt="2024-07-12T21:52:12.492" v="696" actId="20577"/>
          <ac:graphicFrameMkLst>
            <pc:docMk/>
            <pc:sldMk cId="417726469" sldId="342"/>
            <ac:graphicFrameMk id="9" creationId="{A7C94B62-9107-EEC6-7EAE-3C2D323DF019}"/>
          </ac:graphicFrameMkLst>
        </pc:graphicFrameChg>
      </pc:sldChg>
      <pc:sldChg chg="del">
        <pc:chgData name="Elquin Alexis Huertas Ramirez" userId="d6204182-b1b1-4876-9d61-6b4cea7aba13" providerId="ADAL" clId="{8842382D-3420-407E-B016-3FC90103C1AD}" dt="2024-07-12T21:52:36.612" v="697" actId="47"/>
        <pc:sldMkLst>
          <pc:docMk/>
          <pc:sldMk cId="3025874169" sldId="34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40649CE-BC5D-8C6E-7D63-AD9711E9AA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F9EF7F-5906-D27F-980D-2F6A0FAADC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7239B-201E-4510-B1F0-E4545A75E318}" type="datetimeFigureOut">
              <a:rPr lang="es-CO" smtClean="0"/>
              <a:t>19/07/2024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54D7FB-3B92-12EC-A8D0-B5E4464218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53B842-5050-FCCB-89F9-CCBD69B1EB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83A92-20C0-4F1B-9DD8-0427CCD3E9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0690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4BED5-E088-4A0A-8899-ECCB6DF8FC44}" type="datetimeFigureOut">
              <a:rPr lang="es-CO" smtClean="0"/>
              <a:t>19/07/2024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00AF9-3B7D-44C7-86C4-60912A4DED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359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00AF9-3B7D-44C7-86C4-60912A4DEDBA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1740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Info</a:t>
            </a:r>
            <a:r>
              <a:rPr lang="es-CO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CO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gral</a:t>
            </a:r>
            <a:r>
              <a:rPr lang="es-CO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CO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fogafín</a:t>
            </a:r>
            <a:r>
              <a:rPr lang="es-CO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: Mecanismos</a:t>
            </a:r>
            <a:r>
              <a:rPr lang="es-CO" b="0" i="0" spc="-5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CO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 resolución.</a:t>
            </a:r>
            <a:r>
              <a:rPr lang="es-CO" b="0" i="0" spc="-15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CO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2012., </a:t>
            </a:r>
            <a:r>
              <a:rPr lang="es-CO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SOLICITUD DE BECA CURSO COLOMBIA, M</a:t>
            </a:r>
            <a:r>
              <a:rPr lang="es-CO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ecanismo de resolución ha sido aplicado desde la entrada en vigencia de dicha norma, listado de entidades liquidadas, </a:t>
            </a:r>
            <a:r>
              <a:rPr lang="es-CO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Nit</a:t>
            </a:r>
            <a:r>
              <a:rPr lang="es-CO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de fogafin para solicitar certificado de existencia y representación legal de la entidad, Ley que regula un </a:t>
            </a:r>
            <a:r>
              <a:rPr lang="es-CO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proceso de liquidación en general,  Resolución No 002 de 3 de octubre de 1998; por medio del cual se intervino a </a:t>
            </a:r>
            <a:r>
              <a:rPr lang="es-CO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Granahorrar</a:t>
            </a:r>
            <a:r>
              <a:rPr lang="es-CO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, información de contacto de una peticionaria a la que se le dio traslado.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00AF9-3B7D-44C7-86C4-60912A4DEDBA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851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áfico 37">
            <a:extLst>
              <a:ext uri="{FF2B5EF4-FFF2-40B4-BE49-F238E27FC236}">
                <a16:creationId xmlns:a16="http://schemas.microsoft.com/office/drawing/2014/main" id="{687C773C-8896-4FC8-A6E7-C2FD422892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E823AAA3-D37E-496D-85B0-EDD69EC18C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84" y="2025198"/>
            <a:ext cx="3759427" cy="371964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E3064D-9FCB-4A15-81ED-1FAB407F2C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5274" y="2317829"/>
            <a:ext cx="5682082" cy="2387600"/>
          </a:xfrm>
          <a:prstGeom prst="rect">
            <a:avLst/>
          </a:prstGeom>
        </p:spPr>
        <p:txBody>
          <a:bodyPr anchor="b"/>
          <a:lstStyle>
            <a:lvl1pPr algn="l">
              <a:defRPr sz="4000"/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5BB77F-8F40-4734-87E0-9C204D9F07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5817" y="5063431"/>
            <a:ext cx="5682081" cy="5035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Nombre de quien realiza la presentación</a:t>
            </a:r>
            <a:endParaRPr lang="es-CO" dirty="0"/>
          </a:p>
        </p:txBody>
      </p:sp>
      <p:pic>
        <p:nvPicPr>
          <p:cNvPr id="21" name="Picture 24">
            <a:extLst>
              <a:ext uri="{FF2B5EF4-FFF2-40B4-BE49-F238E27FC236}">
                <a16:creationId xmlns:a16="http://schemas.microsoft.com/office/drawing/2014/main" id="{2B541E0B-9735-450A-A740-6A90F73D9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872" y="444676"/>
            <a:ext cx="2235791" cy="812330"/>
          </a:xfrm>
          <a:prstGeom prst="rect">
            <a:avLst/>
          </a:prstGeom>
        </p:spPr>
      </p:pic>
      <p:sp>
        <p:nvSpPr>
          <p:cNvPr id="43" name="Diagrama de flujo: conector 42">
            <a:extLst>
              <a:ext uri="{FF2B5EF4-FFF2-40B4-BE49-F238E27FC236}">
                <a16:creationId xmlns:a16="http://schemas.microsoft.com/office/drawing/2014/main" id="{4E46BACF-B2DF-4DBE-A86F-AFF94A9E106A}"/>
              </a:ext>
            </a:extLst>
          </p:cNvPr>
          <p:cNvSpPr/>
          <p:nvPr userDrawn="1"/>
        </p:nvSpPr>
        <p:spPr>
          <a:xfrm>
            <a:off x="7574546" y="-958156"/>
            <a:ext cx="5682081" cy="5682081"/>
          </a:xfrm>
          <a:prstGeom prst="flowChartConnector">
            <a:avLst/>
          </a:prstGeom>
          <a:solidFill>
            <a:srgbClr val="61A6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Marcador de posición de imagen 44">
            <a:extLst>
              <a:ext uri="{FF2B5EF4-FFF2-40B4-BE49-F238E27FC236}">
                <a16:creationId xmlns:a16="http://schemas.microsoft.com/office/drawing/2014/main" id="{927332A7-D9BA-4428-8FC3-88C655EE4B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5095" y="-664391"/>
            <a:ext cx="5040474" cy="5040473"/>
          </a:xfrm>
          <a:prstGeom prst="flowChartConnector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4886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8BD2EC0-66ED-4CA5-849D-62E3C0DAA541}"/>
              </a:ext>
            </a:extLst>
          </p:cNvPr>
          <p:cNvSpPr/>
          <p:nvPr/>
        </p:nvSpPr>
        <p:spPr>
          <a:xfrm>
            <a:off x="-33853" y="-49489"/>
            <a:ext cx="12225853" cy="6907489"/>
          </a:xfrm>
          <a:prstGeom prst="rect">
            <a:avLst/>
          </a:prstGeom>
          <a:gradFill flip="none" rotWithShape="1">
            <a:gsLst>
              <a:gs pos="0">
                <a:srgbClr val="026732"/>
              </a:gs>
              <a:gs pos="73000">
                <a:srgbClr val="408D2A"/>
              </a:gs>
              <a:gs pos="100000">
                <a:srgbClr val="90BE1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23F58A1-55CD-4FEA-891E-B423A270D92C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7DD7D021-760B-4779-9D3C-D4F7C584B16A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8B02AD50-F9FE-4478-A8E7-98B91BC8A089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0C330B65-976F-4A80-95E9-0BD784DB46A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083D1DB8-0479-474D-970B-B0880CCF98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24FEB047-3D84-4271-80A3-EA2B14F66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8705" y="1934728"/>
            <a:ext cx="3759427" cy="37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263140A-76BC-45F0-9C16-420B76054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5" r="-146" b="15113"/>
          <a:stretch/>
        </p:blipFill>
        <p:spPr>
          <a:xfrm>
            <a:off x="0" y="7701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-33853" y="35348"/>
            <a:ext cx="12225853" cy="6871301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9E5B1B5-1FB4-4D37-A94F-16B71C157F61}"/>
              </a:ext>
            </a:extLst>
          </p:cNvPr>
          <p:cNvSpPr/>
          <p:nvPr userDrawn="1"/>
        </p:nvSpPr>
        <p:spPr>
          <a:xfrm>
            <a:off x="-25350" y="22047"/>
            <a:ext cx="12225853" cy="6871301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F4989FF-B779-4A3F-BAF6-3BAB68728209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345CA1B9-BC54-4566-B245-FBD69A36F37B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C1E9DA4E-746C-4861-8117-A0D689A22747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38EDB20-B5F3-454A-978A-B5E52F9E5228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6" name="Subtítulo 2">
            <a:extLst>
              <a:ext uri="{FF2B5EF4-FFF2-40B4-BE49-F238E27FC236}">
                <a16:creationId xmlns:a16="http://schemas.microsoft.com/office/drawing/2014/main" id="{69840785-F164-4134-8DD5-B1C745441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898162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F09609-A76E-43A7-8AA2-0E0C2D5737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7963"/>
          <a:stretch/>
        </p:blipFill>
        <p:spPr>
          <a:xfrm>
            <a:off x="-8300" y="0"/>
            <a:ext cx="12208598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-12880" y="-9971"/>
            <a:ext cx="12217759" cy="6867972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FC4FE7D-3306-46B7-A048-035AF9F711E9}"/>
              </a:ext>
            </a:extLst>
          </p:cNvPr>
          <p:cNvSpPr/>
          <p:nvPr userDrawn="1"/>
        </p:nvSpPr>
        <p:spPr>
          <a:xfrm>
            <a:off x="0" y="-19943"/>
            <a:ext cx="12225853" cy="6887916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C001850-B119-413C-BF5D-31155A72C54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0" name="Diagrama de flujo: conector 19">
              <a:extLst>
                <a:ext uri="{FF2B5EF4-FFF2-40B4-BE49-F238E27FC236}">
                  <a16:creationId xmlns:a16="http://schemas.microsoft.com/office/drawing/2014/main" id="{E2BF6706-6FD4-47EE-9F7F-92485F7D4C1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Diagrama de flujo: conector 20">
              <a:extLst>
                <a:ext uri="{FF2B5EF4-FFF2-40B4-BE49-F238E27FC236}">
                  <a16:creationId xmlns:a16="http://schemas.microsoft.com/office/drawing/2014/main" id="{CD019BB4-94C4-426A-8423-888D9B342A2D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Diagrama de flujo: conector 21">
              <a:extLst>
                <a:ext uri="{FF2B5EF4-FFF2-40B4-BE49-F238E27FC236}">
                  <a16:creationId xmlns:a16="http://schemas.microsoft.com/office/drawing/2014/main" id="{2392BE84-C251-4C6F-9B79-5330D625AA8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3" name="Subtítulo 2">
            <a:extLst>
              <a:ext uri="{FF2B5EF4-FFF2-40B4-BE49-F238E27FC236}">
                <a16:creationId xmlns:a16="http://schemas.microsoft.com/office/drawing/2014/main" id="{00D452DC-FB5A-4C46-94DF-B796329E2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965669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1570738-087D-496C-9815-D657FA0C9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8"/>
          <a:stretch/>
        </p:blipFill>
        <p:spPr>
          <a:xfrm flipH="1">
            <a:off x="-3" y="0"/>
            <a:ext cx="12210629" cy="689428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-7133" y="0"/>
            <a:ext cx="12199133" cy="6858000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FC4FE7D-3306-46B7-A048-035AF9F711E9}"/>
              </a:ext>
            </a:extLst>
          </p:cNvPr>
          <p:cNvSpPr/>
          <p:nvPr userDrawn="1"/>
        </p:nvSpPr>
        <p:spPr>
          <a:xfrm>
            <a:off x="7130" y="18144"/>
            <a:ext cx="12210626" cy="6858000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C001850-B119-413C-BF5D-31155A72C54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0" name="Diagrama de flujo: conector 19">
              <a:extLst>
                <a:ext uri="{FF2B5EF4-FFF2-40B4-BE49-F238E27FC236}">
                  <a16:creationId xmlns:a16="http://schemas.microsoft.com/office/drawing/2014/main" id="{E2BF6706-6FD4-47EE-9F7F-92485F7D4C1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Diagrama de flujo: conector 20">
              <a:extLst>
                <a:ext uri="{FF2B5EF4-FFF2-40B4-BE49-F238E27FC236}">
                  <a16:creationId xmlns:a16="http://schemas.microsoft.com/office/drawing/2014/main" id="{CD019BB4-94C4-426A-8423-888D9B342A2D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Diagrama de flujo: conector 21">
              <a:extLst>
                <a:ext uri="{FF2B5EF4-FFF2-40B4-BE49-F238E27FC236}">
                  <a16:creationId xmlns:a16="http://schemas.microsoft.com/office/drawing/2014/main" id="{2392BE84-C251-4C6F-9B79-5330D625AA8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3" name="Subtítulo 2">
            <a:extLst>
              <a:ext uri="{FF2B5EF4-FFF2-40B4-BE49-F238E27FC236}">
                <a16:creationId xmlns:a16="http://schemas.microsoft.com/office/drawing/2014/main" id="{1CB7787B-6B95-4724-AC09-B4E84E75F1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709156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27D90E-AB92-42F7-8A04-B74DAB756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" t="163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FC4FE7D-3306-46B7-A048-035AF9F711E9}"/>
              </a:ext>
            </a:extLst>
          </p:cNvPr>
          <p:cNvSpPr/>
          <p:nvPr userDrawn="1"/>
        </p:nvSpPr>
        <p:spPr>
          <a:xfrm>
            <a:off x="956" y="18013"/>
            <a:ext cx="12191044" cy="6858000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C001850-B119-413C-BF5D-31155A72C54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0" name="Diagrama de flujo: conector 19">
              <a:extLst>
                <a:ext uri="{FF2B5EF4-FFF2-40B4-BE49-F238E27FC236}">
                  <a16:creationId xmlns:a16="http://schemas.microsoft.com/office/drawing/2014/main" id="{E2BF6706-6FD4-47EE-9F7F-92485F7D4C1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Diagrama de flujo: conector 20">
              <a:extLst>
                <a:ext uri="{FF2B5EF4-FFF2-40B4-BE49-F238E27FC236}">
                  <a16:creationId xmlns:a16="http://schemas.microsoft.com/office/drawing/2014/main" id="{CD019BB4-94C4-426A-8423-888D9B342A2D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Diagrama de flujo: conector 21">
              <a:extLst>
                <a:ext uri="{FF2B5EF4-FFF2-40B4-BE49-F238E27FC236}">
                  <a16:creationId xmlns:a16="http://schemas.microsoft.com/office/drawing/2014/main" id="{2392BE84-C251-4C6F-9B79-5330D625AA8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1" name="Subtítulo 2">
            <a:extLst>
              <a:ext uri="{FF2B5EF4-FFF2-40B4-BE49-F238E27FC236}">
                <a16:creationId xmlns:a16="http://schemas.microsoft.com/office/drawing/2014/main" id="{7C1719E6-D514-438E-8364-542235D6C0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762870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ilo libre-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áfico 12">
            <a:extLst>
              <a:ext uri="{FF2B5EF4-FFF2-40B4-BE49-F238E27FC236}">
                <a16:creationId xmlns:a16="http://schemas.microsoft.com/office/drawing/2014/main" id="{F5EBE7B2-5CA1-464E-AEB3-B61CB03AC1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4737457B-429B-4768-8566-5F6C6B6BC2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2489"/>
            <a:ext cx="10546818" cy="85791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F8D2700A-5DD6-4134-BF96-3E9444E6FCAD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8" name="Diagrama de flujo: conector 27">
              <a:extLst>
                <a:ext uri="{FF2B5EF4-FFF2-40B4-BE49-F238E27FC236}">
                  <a16:creationId xmlns:a16="http://schemas.microsoft.com/office/drawing/2014/main" id="{D026DB74-5E45-4D1D-8FBF-B2E5913777E2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9" name="Diagrama de flujo: conector 28">
              <a:extLst>
                <a:ext uri="{FF2B5EF4-FFF2-40B4-BE49-F238E27FC236}">
                  <a16:creationId xmlns:a16="http://schemas.microsoft.com/office/drawing/2014/main" id="{EB3BD3B2-56FD-4E6F-BA81-D91C826FEBBF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Diagrama de flujo: conector 29">
              <a:extLst>
                <a:ext uri="{FF2B5EF4-FFF2-40B4-BE49-F238E27FC236}">
                  <a16:creationId xmlns:a16="http://schemas.microsoft.com/office/drawing/2014/main" id="{7159BD3B-AF53-4A5C-A96B-6D20F08D7641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1" name="Subtítulo 2">
            <a:extLst>
              <a:ext uri="{FF2B5EF4-FFF2-40B4-BE49-F238E27FC236}">
                <a16:creationId xmlns:a16="http://schemas.microsoft.com/office/drawing/2014/main" id="{045C7FC2-44E9-41FA-AE95-C64AABD100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5830" y="2755900"/>
            <a:ext cx="5457655" cy="32652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3E4B6BD6-CE62-4CE4-88CB-628264D749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35" name="Marcador de texto 25">
            <a:extLst>
              <a:ext uri="{FF2B5EF4-FFF2-40B4-BE49-F238E27FC236}">
                <a16:creationId xmlns:a16="http://schemas.microsoft.com/office/drawing/2014/main" id="{AD9C7315-95E9-4969-9DF2-A6EB21A700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19694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609C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887821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tilo libre-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D2133B57-43C7-4BF3-BB2D-EE4C29EFE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F8D2700A-5DD6-4134-BF96-3E9444E6FCAD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8" name="Diagrama de flujo: conector 27">
              <a:extLst>
                <a:ext uri="{FF2B5EF4-FFF2-40B4-BE49-F238E27FC236}">
                  <a16:creationId xmlns:a16="http://schemas.microsoft.com/office/drawing/2014/main" id="{D026DB74-5E45-4D1D-8FBF-B2E5913777E2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9" name="Diagrama de flujo: conector 28">
              <a:extLst>
                <a:ext uri="{FF2B5EF4-FFF2-40B4-BE49-F238E27FC236}">
                  <a16:creationId xmlns:a16="http://schemas.microsoft.com/office/drawing/2014/main" id="{EB3BD3B2-56FD-4E6F-BA81-D91C826FEBBF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Diagrama de flujo: conector 29">
              <a:extLst>
                <a:ext uri="{FF2B5EF4-FFF2-40B4-BE49-F238E27FC236}">
                  <a16:creationId xmlns:a16="http://schemas.microsoft.com/office/drawing/2014/main" id="{7159BD3B-AF53-4A5C-A96B-6D20F08D7641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3" name="Título 1">
            <a:extLst>
              <a:ext uri="{FF2B5EF4-FFF2-40B4-BE49-F238E27FC236}">
                <a16:creationId xmlns:a16="http://schemas.microsoft.com/office/drawing/2014/main" id="{3E4B6BD6-CE62-4CE4-88CB-628264D749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1548" y="28571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58011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ilo libre-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5389A823-9DB3-49A3-B83C-990C85481C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248" y="269521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rgbClr val="61A60E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288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tilo libre-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9F74A478-78E9-4693-8DAD-EFCD98289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9" name="Gráfico 8">
            <a:extLst>
              <a:ext uri="{FF2B5EF4-FFF2-40B4-BE49-F238E27FC236}">
                <a16:creationId xmlns:a16="http://schemas.microsoft.com/office/drawing/2014/main" id="{851F3ACA-3EAA-4420-A4C4-F69538D8E6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723" y="2015"/>
            <a:ext cx="10527236" cy="856320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3191" y="119388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A9F05120-99B7-4519-9F10-19CDFCB9C1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5830" y="2755900"/>
            <a:ext cx="5457655" cy="32652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16" name="Marcador de texto 25">
            <a:extLst>
              <a:ext uri="{FF2B5EF4-FFF2-40B4-BE49-F238E27FC236}">
                <a16:creationId xmlns:a16="http://schemas.microsoft.com/office/drawing/2014/main" id="{E901A54D-34FB-47B6-BC76-016E177B08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19694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61A60E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1828660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CB35F40-01EF-4C0E-B66A-396C8C88E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673"/>
            <a:ext cx="12192000" cy="685465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E1E6924-3C49-49D9-BBAB-3ECA883FEA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76515" y="2377368"/>
            <a:ext cx="2287155" cy="228715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2F66568C-8437-4022-819A-3887BBE912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6596" y="435520"/>
            <a:ext cx="2077862" cy="723900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760E889-82AD-47E8-8CEC-A07F03A88E83}"/>
              </a:ext>
            </a:extLst>
          </p:cNvPr>
          <p:cNvCxnSpPr>
            <a:cxnSpLocks/>
          </p:cNvCxnSpPr>
          <p:nvPr userDrawn="1"/>
        </p:nvCxnSpPr>
        <p:spPr>
          <a:xfrm>
            <a:off x="11335657" y="2377368"/>
            <a:ext cx="0" cy="22871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51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01FB2DE6-BED1-4DF1-B7C0-C550E6E448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27" name="Imagen 5">
            <a:extLst>
              <a:ext uri="{FF2B5EF4-FFF2-40B4-BE49-F238E27FC236}">
                <a16:creationId xmlns:a16="http://schemas.microsoft.com/office/drawing/2014/main" id="{6813156C-50FC-4B43-B0A3-05D02D0C4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7898" y="306387"/>
            <a:ext cx="2280577" cy="938992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24700B0E-09D7-45BE-BE1B-5348FC01D7C7}"/>
              </a:ext>
            </a:extLst>
          </p:cNvPr>
          <p:cNvSpPr txBox="1"/>
          <p:nvPr userDrawn="1"/>
        </p:nvSpPr>
        <p:spPr>
          <a:xfrm>
            <a:off x="5883973" y="77588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rgbClr val="61A60E"/>
                </a:solidFill>
                <a:latin typeface="+mj-lt"/>
              </a:rPr>
              <a:t>Agenda</a:t>
            </a:r>
          </a:p>
        </p:txBody>
      </p:sp>
      <p:sp>
        <p:nvSpPr>
          <p:cNvPr id="48" name="Marcador de texto 47">
            <a:extLst>
              <a:ext uri="{FF2B5EF4-FFF2-40B4-BE49-F238E27FC236}">
                <a16:creationId xmlns:a16="http://schemas.microsoft.com/office/drawing/2014/main" id="{C222626E-4A3B-4A9D-8B6A-05280BA55F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10981" y="2110859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1</a:t>
            </a:r>
          </a:p>
        </p:txBody>
      </p:sp>
      <p:sp>
        <p:nvSpPr>
          <p:cNvPr id="67" name="Marcador de texto 47">
            <a:extLst>
              <a:ext uri="{FF2B5EF4-FFF2-40B4-BE49-F238E27FC236}">
                <a16:creationId xmlns:a16="http://schemas.microsoft.com/office/drawing/2014/main" id="{E91B10AF-D709-4B8C-BB88-5EAA1FACC9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0981" y="2753723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2</a:t>
            </a:r>
          </a:p>
        </p:txBody>
      </p:sp>
      <p:sp>
        <p:nvSpPr>
          <p:cNvPr id="68" name="Marcador de texto 47">
            <a:extLst>
              <a:ext uri="{FF2B5EF4-FFF2-40B4-BE49-F238E27FC236}">
                <a16:creationId xmlns:a16="http://schemas.microsoft.com/office/drawing/2014/main" id="{919546D7-0D18-405C-A960-AB2BE4B0B8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0981" y="3396587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3</a:t>
            </a:r>
          </a:p>
        </p:txBody>
      </p:sp>
      <p:sp>
        <p:nvSpPr>
          <p:cNvPr id="69" name="Marcador de texto 47">
            <a:extLst>
              <a:ext uri="{FF2B5EF4-FFF2-40B4-BE49-F238E27FC236}">
                <a16:creationId xmlns:a16="http://schemas.microsoft.com/office/drawing/2014/main" id="{DE4F1E44-CB34-4845-BB59-188BC3061F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981" y="4039451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4</a:t>
            </a:r>
          </a:p>
        </p:txBody>
      </p:sp>
      <p:sp>
        <p:nvSpPr>
          <p:cNvPr id="70" name="Marcador de texto 47">
            <a:extLst>
              <a:ext uri="{FF2B5EF4-FFF2-40B4-BE49-F238E27FC236}">
                <a16:creationId xmlns:a16="http://schemas.microsoft.com/office/drawing/2014/main" id="{DF837285-7D1F-4D1D-A01E-D0971B9CAD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0981" y="4682315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5</a:t>
            </a:r>
          </a:p>
        </p:txBody>
      </p:sp>
      <p:sp>
        <p:nvSpPr>
          <p:cNvPr id="71" name="Marcador de texto 47">
            <a:extLst>
              <a:ext uri="{FF2B5EF4-FFF2-40B4-BE49-F238E27FC236}">
                <a16:creationId xmlns:a16="http://schemas.microsoft.com/office/drawing/2014/main" id="{F88BD3E9-6D06-4068-B9D6-D6139D3FA6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0981" y="5325179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6</a:t>
            </a:r>
          </a:p>
        </p:txBody>
      </p:sp>
      <p:sp>
        <p:nvSpPr>
          <p:cNvPr id="72" name="Marcador de texto 47">
            <a:extLst>
              <a:ext uri="{FF2B5EF4-FFF2-40B4-BE49-F238E27FC236}">
                <a16:creationId xmlns:a16="http://schemas.microsoft.com/office/drawing/2014/main" id="{72F7A06A-3AEC-4431-9516-E1C3B42E06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0981" y="5968042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7</a:t>
            </a:r>
          </a:p>
        </p:txBody>
      </p:sp>
    </p:spTree>
    <p:extLst>
      <p:ext uri="{BB962C8B-B14F-4D97-AF65-F5344CB8AC3E}">
        <p14:creationId xmlns:p14="http://schemas.microsoft.com/office/powerpoint/2010/main" val="3317666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75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verde con imag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2FCE34F-6BF3-4764-8789-47B6C389F3FF}"/>
              </a:ext>
            </a:extLst>
          </p:cNvPr>
          <p:cNvSpPr/>
          <p:nvPr userDrawn="1"/>
        </p:nvSpPr>
        <p:spPr>
          <a:xfrm>
            <a:off x="3701143" y="-13301"/>
            <a:ext cx="8490857" cy="6871301"/>
          </a:xfrm>
          <a:prstGeom prst="rect">
            <a:avLst/>
          </a:prstGeom>
          <a:gradFill flip="none" rotWithShape="1">
            <a:gsLst>
              <a:gs pos="0">
                <a:srgbClr val="026732"/>
              </a:gs>
              <a:gs pos="73000">
                <a:srgbClr val="408D2A"/>
              </a:gs>
              <a:gs pos="100000">
                <a:srgbClr val="90BE1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10DBC29F-FDD8-4262-A661-D2A204ECC1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8705" y="1934728"/>
            <a:ext cx="3759427" cy="3719645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0AC2E00B-E60E-4069-92F4-EB872EB92F3C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0" name="Diagrama de flujo: conector 9">
              <a:extLst>
                <a:ext uri="{FF2B5EF4-FFF2-40B4-BE49-F238E27FC236}">
                  <a16:creationId xmlns:a16="http://schemas.microsoft.com/office/drawing/2014/main" id="{F6380732-4C47-4A03-A9F5-0B5CA51EFF2E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Diagrama de flujo: conector 10">
              <a:extLst>
                <a:ext uri="{FF2B5EF4-FFF2-40B4-BE49-F238E27FC236}">
                  <a16:creationId xmlns:a16="http://schemas.microsoft.com/office/drawing/2014/main" id="{83A5059C-785A-4AF1-9379-1CEE17505A23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24C4EA42-2420-4BC6-BC55-E10B70511DA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8B101BEA-7D42-463B-9FB0-8B10C17888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2700"/>
            <a:ext cx="4049713" cy="68707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/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6E345C3-31AF-4479-9FAC-72E89C7927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70190" y="-206893"/>
            <a:ext cx="5682082" cy="2387600"/>
          </a:xfrm>
          <a:prstGeom prst="rect">
            <a:avLst/>
          </a:prstGeom>
        </p:spPr>
        <p:txBody>
          <a:bodyPr anchor="b"/>
          <a:lstStyle>
            <a:lvl1pPr algn="l">
              <a:defRPr sz="4400"/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7B6D0740-FC4A-49DB-A8C9-26BAD93A6D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0191" y="2575966"/>
            <a:ext cx="5682081" cy="38974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54133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azul con imag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A49185A6-CDAE-440D-83E0-BF958704A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3314" y="1673"/>
            <a:ext cx="10348685" cy="6854653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826B147D-B013-4380-8C0B-4192E85A322B}"/>
              </a:ext>
            </a:extLst>
          </p:cNvPr>
          <p:cNvSpPr/>
          <p:nvPr userDrawn="1"/>
        </p:nvSpPr>
        <p:spPr>
          <a:xfrm rot="1782081">
            <a:off x="11770469" y="6355309"/>
            <a:ext cx="882226" cy="954225"/>
          </a:xfrm>
          <a:prstGeom prst="flowChartConnecto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Diagrama de flujo: conector 10">
            <a:extLst>
              <a:ext uri="{FF2B5EF4-FFF2-40B4-BE49-F238E27FC236}">
                <a16:creationId xmlns:a16="http://schemas.microsoft.com/office/drawing/2014/main" id="{E98E6932-D36A-48F5-BBE8-AE517EB4A1A8}"/>
              </a:ext>
            </a:extLst>
          </p:cNvPr>
          <p:cNvSpPr/>
          <p:nvPr userDrawn="1"/>
        </p:nvSpPr>
        <p:spPr>
          <a:xfrm rot="1302439">
            <a:off x="11563700" y="6181871"/>
            <a:ext cx="1100273" cy="1206856"/>
          </a:xfrm>
          <a:prstGeom prst="flowChartConnecto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94096D01-6A7E-471F-94BD-59BA36838BED}"/>
              </a:ext>
            </a:extLst>
          </p:cNvPr>
          <p:cNvSpPr/>
          <p:nvPr userDrawn="1"/>
        </p:nvSpPr>
        <p:spPr>
          <a:xfrm rot="1593727">
            <a:off x="11418137" y="6038724"/>
            <a:ext cx="1373710" cy="1421771"/>
          </a:xfrm>
          <a:prstGeom prst="flowChartConnecto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Marcador de posición de imagen 13">
            <a:extLst>
              <a:ext uri="{FF2B5EF4-FFF2-40B4-BE49-F238E27FC236}">
                <a16:creationId xmlns:a16="http://schemas.microsoft.com/office/drawing/2014/main" id="{77E30F23-55B6-428F-9227-F232CD08F0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2700"/>
            <a:ext cx="4049713" cy="68707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/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6AF62C57-6322-48E6-B7C3-C5D8FA767E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70190" y="-206893"/>
            <a:ext cx="5682082" cy="2387600"/>
          </a:xfrm>
          <a:prstGeom prst="rect">
            <a:avLst/>
          </a:prstGeom>
        </p:spPr>
        <p:txBody>
          <a:bodyPr anchor="b"/>
          <a:lstStyle>
            <a:lvl1pPr algn="l">
              <a:defRPr sz="4400"/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358BC7E2-D076-4746-9040-34BA54D024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0191" y="2575966"/>
            <a:ext cx="5682081" cy="38974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D494DC29-92EE-457F-9EBB-44731C62C7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8705" y="1934728"/>
            <a:ext cx="3759427" cy="37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2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ircular ton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áfico 35">
            <a:extLst>
              <a:ext uri="{FF2B5EF4-FFF2-40B4-BE49-F238E27FC236}">
                <a16:creationId xmlns:a16="http://schemas.microsoft.com/office/drawing/2014/main" id="{7C9E6EB4-460D-4814-B93C-3BB7CC1E82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1670" y="2057399"/>
            <a:ext cx="3607829" cy="3557157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06328CC-7BB2-4E01-8B22-50FC8A384C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302" y="1426500"/>
            <a:ext cx="3484273" cy="4588343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4E950776-C092-4776-8B58-334C807EE7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723" y="2015"/>
            <a:ext cx="10527236" cy="85632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0" name="Subtítulo 2">
            <a:extLst>
              <a:ext uri="{FF2B5EF4-FFF2-40B4-BE49-F238E27FC236}">
                <a16:creationId xmlns:a16="http://schemas.microsoft.com/office/drawing/2014/main" id="{4D15B939-34DA-43D6-BE57-2F5FA6CB53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8958" y="2679700"/>
            <a:ext cx="5457655" cy="30406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  <a:endParaRPr lang="es-CO" dirty="0"/>
          </a:p>
        </p:txBody>
      </p:sp>
      <p:sp>
        <p:nvSpPr>
          <p:cNvPr id="21" name="Marcador de posición de imagen 17">
            <a:extLst>
              <a:ext uri="{FF2B5EF4-FFF2-40B4-BE49-F238E27FC236}">
                <a16:creationId xmlns:a16="http://schemas.microsoft.com/office/drawing/2014/main" id="{32AAA1BD-BA21-4464-BCCF-367095C0D1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0878" y="1637871"/>
            <a:ext cx="4175691" cy="4252687"/>
          </a:xfrm>
          <a:prstGeom prst="flowChartConnector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F53F1D-B51F-4B2E-9CC5-843934180D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19694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61A60E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75615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7BDAAED9-9552-4382-AF1E-3B2997217A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A1176F5-B27D-40A0-970D-69D936F4DF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5501" y="1934727"/>
            <a:ext cx="3772631" cy="3719645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B3DC1546-907C-4A44-83E2-6651F6C9A307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9" name="Diagrama de flujo: conector 8">
              <a:extLst>
                <a:ext uri="{FF2B5EF4-FFF2-40B4-BE49-F238E27FC236}">
                  <a16:creationId xmlns:a16="http://schemas.microsoft.com/office/drawing/2014/main" id="{9F9F79C2-2B13-4122-9701-BF39258ECFB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" name="Diagrama de flujo: conector 9">
              <a:extLst>
                <a:ext uri="{FF2B5EF4-FFF2-40B4-BE49-F238E27FC236}">
                  <a16:creationId xmlns:a16="http://schemas.microsoft.com/office/drawing/2014/main" id="{616259B8-E890-4E1C-8919-79ECDF5DC666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Diagrama de flujo: conector 10">
              <a:extLst>
                <a:ext uri="{FF2B5EF4-FFF2-40B4-BE49-F238E27FC236}">
                  <a16:creationId xmlns:a16="http://schemas.microsoft.com/office/drawing/2014/main" id="{67AD1398-7E1B-4A97-AB0E-C82CBFBC3DC2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3" name="Subtítulo 2">
            <a:extLst>
              <a:ext uri="{FF2B5EF4-FFF2-40B4-BE49-F238E27FC236}">
                <a16:creationId xmlns:a16="http://schemas.microsoft.com/office/drawing/2014/main" id="{5AD679D0-7C4E-4970-B1E0-DAE6A001A1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717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ircular tono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áfico 22">
            <a:extLst>
              <a:ext uri="{FF2B5EF4-FFF2-40B4-BE49-F238E27FC236}">
                <a16:creationId xmlns:a16="http://schemas.microsoft.com/office/drawing/2014/main" id="{B8B4B1D3-2105-4FC8-B2BB-C0E5C60797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1670" y="2057399"/>
            <a:ext cx="3607829" cy="3557157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1030DB23-E52B-429F-A167-8DF1D76424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6039" y="1363236"/>
            <a:ext cx="3558313" cy="4685844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F7EA8D4-B7AD-476E-83AB-22ED14BE14A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2489"/>
            <a:ext cx="10546818" cy="857913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07531BA5-7B65-4CCE-B3E6-74A3BD228D51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E5DAFDD9-C0B3-4BC3-85F3-657139212D69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Diagrama de flujo: conector 14">
              <a:extLst>
                <a:ext uri="{FF2B5EF4-FFF2-40B4-BE49-F238E27FC236}">
                  <a16:creationId xmlns:a16="http://schemas.microsoft.com/office/drawing/2014/main" id="{5869A8EE-D297-4A02-8E04-302F04E8353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Diagrama de flujo: conector 15">
              <a:extLst>
                <a:ext uri="{FF2B5EF4-FFF2-40B4-BE49-F238E27FC236}">
                  <a16:creationId xmlns:a16="http://schemas.microsoft.com/office/drawing/2014/main" id="{021268A8-FD52-4B4A-A578-125CFCF2EC14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4FE91566-9D9B-465B-8B2C-F7F7C27D59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5830" y="3013094"/>
            <a:ext cx="5457655" cy="28556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C14694C8-3746-4CE0-873E-9E49E201A2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0878" y="1637871"/>
            <a:ext cx="4175691" cy="4252687"/>
          </a:xfrm>
          <a:prstGeom prst="flowChartConnector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BE6D859-11AA-42C3-AFAA-2A5A089966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21" name="Marcador de texto 25">
            <a:extLst>
              <a:ext uri="{FF2B5EF4-FFF2-40B4-BE49-F238E27FC236}">
                <a16:creationId xmlns:a16="http://schemas.microsoft.com/office/drawing/2014/main" id="{562549F8-E737-4988-8217-AEBB1FEDAD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22615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609C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72355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uadrada textura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áfico 20">
            <a:extLst>
              <a:ext uri="{FF2B5EF4-FFF2-40B4-BE49-F238E27FC236}">
                <a16:creationId xmlns:a16="http://schemas.microsoft.com/office/drawing/2014/main" id="{CC63A33B-4138-4B8E-8144-0E7E43BB1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43" y="2357561"/>
            <a:ext cx="3607829" cy="3557157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368343B8-3C5C-4553-AAFB-78BEDFF331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4914" y="1711344"/>
            <a:ext cx="4181382" cy="399049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D2B21A71-A631-4F40-AF62-43FEC1D48F6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723" y="2015"/>
            <a:ext cx="10527236" cy="85632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0" name="Subtítulo 2">
            <a:extLst>
              <a:ext uri="{FF2B5EF4-FFF2-40B4-BE49-F238E27FC236}">
                <a16:creationId xmlns:a16="http://schemas.microsoft.com/office/drawing/2014/main" id="{4D15B939-34DA-43D6-BE57-2F5FA6CB53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358" y="2641600"/>
            <a:ext cx="5457655" cy="30406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F53F1D-B51F-4B2E-9CC5-843934180D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8358" y="18805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61A60E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5FFE1380-83CA-4F97-9F84-DBD7499162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29714" y="1725859"/>
            <a:ext cx="3872063" cy="3673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s-CO" dirty="0"/>
              <a:t>Clic para agregar imagen </a:t>
            </a:r>
          </a:p>
        </p:txBody>
      </p:sp>
    </p:spTree>
    <p:extLst>
      <p:ext uri="{BB962C8B-B14F-4D97-AF65-F5344CB8AC3E}">
        <p14:creationId xmlns:p14="http://schemas.microsoft.com/office/powerpoint/2010/main" val="181410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uadrada textura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áfico 19">
            <a:extLst>
              <a:ext uri="{FF2B5EF4-FFF2-40B4-BE49-F238E27FC236}">
                <a16:creationId xmlns:a16="http://schemas.microsoft.com/office/drawing/2014/main" id="{49DDE18A-35FE-4894-8C39-58F5CC92C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43" y="2357561"/>
            <a:ext cx="3607829" cy="3557157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20F8930C-0D98-42B2-AAFE-A7A3D3095F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4914" y="1711345"/>
            <a:ext cx="4147836" cy="3958479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BED44654-51B5-4F31-8306-C77B79DA9C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2489"/>
            <a:ext cx="10546818" cy="857913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07531BA5-7B65-4CCE-B3E6-74A3BD228D51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E5DAFDD9-C0B3-4BC3-85F3-657139212D69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Diagrama de flujo: conector 14">
              <a:extLst>
                <a:ext uri="{FF2B5EF4-FFF2-40B4-BE49-F238E27FC236}">
                  <a16:creationId xmlns:a16="http://schemas.microsoft.com/office/drawing/2014/main" id="{5869A8EE-D297-4A02-8E04-302F04E8353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Diagrama de flujo: conector 15">
              <a:extLst>
                <a:ext uri="{FF2B5EF4-FFF2-40B4-BE49-F238E27FC236}">
                  <a16:creationId xmlns:a16="http://schemas.microsoft.com/office/drawing/2014/main" id="{021268A8-FD52-4B4A-A578-125CFCF2EC14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4FE91566-9D9B-465B-8B2C-F7F7C27D59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674" y="2708294"/>
            <a:ext cx="5457655" cy="28556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Colocar texto</a:t>
            </a:r>
            <a:endParaRPr lang="es-CO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BE6D859-11AA-42C3-AFAA-2A5A089966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21" name="Marcador de texto 25">
            <a:extLst>
              <a:ext uri="{FF2B5EF4-FFF2-40B4-BE49-F238E27FC236}">
                <a16:creationId xmlns:a16="http://schemas.microsoft.com/office/drawing/2014/main" id="{562549F8-E737-4988-8217-AEBB1FEDAD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802" y="19567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609C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  <p:sp>
        <p:nvSpPr>
          <p:cNvPr id="22" name="Marcador de posición de imagen 2">
            <a:extLst>
              <a:ext uri="{FF2B5EF4-FFF2-40B4-BE49-F238E27FC236}">
                <a16:creationId xmlns:a16="http://schemas.microsoft.com/office/drawing/2014/main" id="{7425ABFE-D9CA-4633-835A-163E886A84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00686" y="1725859"/>
            <a:ext cx="3872063" cy="3673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267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85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5" r:id="rId8"/>
    <p:sldLayoutId id="2147483667" r:id="rId9"/>
    <p:sldLayoutId id="2147483656" r:id="rId10"/>
    <p:sldLayoutId id="2147483657" r:id="rId11"/>
    <p:sldLayoutId id="2147483660" r:id="rId12"/>
    <p:sldLayoutId id="2147483661" r:id="rId13"/>
    <p:sldLayoutId id="2147483662" r:id="rId14"/>
    <p:sldLayoutId id="2147483649" r:id="rId15"/>
    <p:sldLayoutId id="2147483669" r:id="rId16"/>
    <p:sldLayoutId id="2147483664" r:id="rId17"/>
    <p:sldLayoutId id="2147483671" r:id="rId18"/>
    <p:sldLayoutId id="2147483659" r:id="rId19"/>
    <p:sldLayoutId id="214748365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gafin.gov.co/que-es-fogafin/informes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709E7-8ED9-493E-9878-0883B112E4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altLang="es-CO" sz="4000" dirty="0"/>
              <a:t>Informe Estadístico de Peticiones, Quejas, Sugerencias y Denuncias (PQSD) integrado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81C297-1D6A-499C-A2DB-6BCDEE7439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Junio de 2024</a:t>
            </a:r>
          </a:p>
          <a:p>
            <a:endParaRPr lang="es-CO" dirty="0"/>
          </a:p>
        </p:txBody>
      </p:sp>
      <p:pic>
        <p:nvPicPr>
          <p:cNvPr id="10" name="Marcador de posición de 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1B7C6663-9EF0-743F-A41B-E1C75B80AF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2" r="251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2095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048" y="173922"/>
            <a:ext cx="10172863" cy="501288"/>
          </a:xfrm>
        </p:spPr>
        <p:txBody>
          <a:bodyPr/>
          <a:lstStyle/>
          <a:p>
            <a:r>
              <a:rPr lang="es-CO" sz="2800" dirty="0"/>
              <a:t>Conclusiones - </a:t>
            </a:r>
            <a:r>
              <a:rPr lang="es-MX" sz="2800" dirty="0"/>
              <a:t>Aplicación Decreto 0103 de 2015</a:t>
            </a:r>
            <a:endParaRPr lang="es-CO" sz="28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A5655E-9256-8C6F-97D8-0DDDE956E4AA}"/>
              </a:ext>
            </a:extLst>
          </p:cNvPr>
          <p:cNvSpPr txBox="1"/>
          <p:nvPr/>
        </p:nvSpPr>
        <p:spPr>
          <a:xfrm>
            <a:off x="1773071" y="5864848"/>
            <a:ext cx="81886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bg1">
                    <a:lumMod val="10000"/>
                  </a:schemeClr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\\Hermes\doc_fogafin\SCR\DRC\DRC\INFORMES PQRSD 2024\CIRCULARES 2024\6. JUNIO</a:t>
            </a:r>
            <a:endParaRPr lang="es-MX" sz="1200" dirty="0">
              <a:solidFill>
                <a:schemeClr val="bg1">
                  <a:lumMod val="10000"/>
                </a:schemeClr>
              </a:solidFill>
              <a:latin typeface="Myriad Pro"/>
              <a:cs typeface="Myanmar Text" panose="020B0502040204020203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A7C94B62-9107-EEC6-7EAE-3C2D323DF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777838"/>
              </p:ext>
            </p:extLst>
          </p:nvPr>
        </p:nvGraphicFramePr>
        <p:xfrm>
          <a:off x="2895600" y="1425511"/>
          <a:ext cx="5943600" cy="4200525"/>
        </p:xfrm>
        <a:graphic>
          <a:graphicData uri="http://schemas.openxmlformats.org/drawingml/2006/table">
            <a:tbl>
              <a:tblPr/>
              <a:tblGrid>
                <a:gridCol w="2933700">
                  <a:extLst>
                    <a:ext uri="{9D8B030D-6E8A-4147-A177-3AD203B41FA5}">
                      <a16:colId xmlns:a16="http://schemas.microsoft.com/office/drawing/2014/main" val="225628624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176182009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Número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773095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PQSD recibidas por los diferentes canales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227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9703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solicitudes que fueron trasladas a otras instituciones por competencia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95294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Tiempo de respuesta promedio de las peticiones recibidas por carta, página web y correo electrónico.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2 días hábiles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2245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solicitudes en las que se negó el acceso a la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0 solicitudes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326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26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124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sz="3600" dirty="0"/>
              <a:t>Evolución de las PQSD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86" y="4554867"/>
            <a:ext cx="10923324" cy="2114142"/>
          </a:xfrm>
        </p:spPr>
        <p:txBody>
          <a:bodyPr/>
          <a:lstStyle/>
          <a:p>
            <a:pPr algn="just" eaLnBrk="0" hangingPunct="0">
              <a:defRPr/>
            </a:pPr>
            <a:r>
              <a:rPr lang="es-CO" altLang="es-CO" sz="16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En junio de 2024 se recibieron </a:t>
            </a:r>
            <a:r>
              <a:rPr lang="es-CO" altLang="es-CO" sz="1600" dirty="0">
                <a:solidFill>
                  <a:srgbClr val="00609C"/>
                </a:solidFill>
                <a:ea typeface="Verdana" panose="020B0604030504040204" pitchFamily="34" charset="0"/>
              </a:rPr>
              <a:t>227 </a:t>
            </a:r>
            <a:r>
              <a:rPr lang="es-CO" altLang="es-CO" sz="16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PQSD (</a:t>
            </a:r>
            <a:r>
              <a:rPr lang="es-CO" altLang="es-CO" sz="1600" dirty="0">
                <a:solidFill>
                  <a:schemeClr val="bg2"/>
                </a:solidFill>
                <a:ea typeface="Verdana" panose="020B0604030504040204" pitchFamily="34" charset="0"/>
              </a:rPr>
              <a:t>19% </a:t>
            </a:r>
            <a:r>
              <a:rPr lang="es-CO" altLang="es-CO" sz="16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más que en junio de 2023 y </a:t>
            </a:r>
            <a:r>
              <a:rPr lang="es-CO" altLang="es-CO" sz="1600" dirty="0">
                <a:solidFill>
                  <a:srgbClr val="7030A0"/>
                </a:solidFill>
                <a:ea typeface="Verdana" panose="020B0604030504040204" pitchFamily="34" charset="0"/>
              </a:rPr>
              <a:t>11% </a:t>
            </a:r>
            <a:r>
              <a:rPr lang="es-CO" altLang="es-CO" sz="16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más que el promedio de los últimos 18 meses).</a:t>
            </a:r>
          </a:p>
          <a:p>
            <a:pPr algn="just" eaLnBrk="0" hangingPunct="0">
              <a:defRPr/>
            </a:pPr>
            <a:r>
              <a:rPr lang="es-CO" altLang="es-CO" sz="1600" dirty="0">
                <a:solidFill>
                  <a:schemeClr val="bg2"/>
                </a:solidFill>
                <a:ea typeface="Verdana" panose="020B0604030504040204" pitchFamily="34" charset="0"/>
              </a:rPr>
              <a:t>99.6% </a:t>
            </a:r>
            <a:r>
              <a:rPr lang="es-CO" altLang="es-CO" sz="16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(226) correspondieron a derechos de petición y el </a:t>
            </a:r>
            <a:r>
              <a:rPr lang="es-CO" altLang="es-CO" sz="1600" dirty="0">
                <a:solidFill>
                  <a:schemeClr val="bg2"/>
                </a:solidFill>
                <a:ea typeface="Verdana" panose="020B0604030504040204" pitchFamily="34" charset="0"/>
              </a:rPr>
              <a:t>0.4% </a:t>
            </a:r>
            <a:r>
              <a:rPr lang="es-CO" altLang="es-CO" sz="16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correspondieron a una (1) consultas.</a:t>
            </a:r>
          </a:p>
          <a:p>
            <a:pPr algn="just" eaLnBrk="0" hangingPunct="0">
              <a:defRPr/>
            </a:pPr>
            <a:r>
              <a:rPr lang="es-CO" altLang="es-CO" sz="16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Durante este periodo no se recibió ninguna denuncia, se atendieron dos (2) ciudadanos que presentara algún tipo de discapacidad (movilidad/física, auditiva, visual).</a:t>
            </a:r>
          </a:p>
          <a:p>
            <a:pPr algn="just" eaLnBrk="0" hangingPunct="0">
              <a:defRPr/>
            </a:pPr>
            <a:r>
              <a:rPr lang="es-CO" altLang="es-CO" sz="16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El promedio de días de respuesta fue de </a:t>
            </a:r>
            <a:r>
              <a:rPr lang="es-CO" altLang="es-CO" sz="1600" dirty="0">
                <a:solidFill>
                  <a:srgbClr val="00609C"/>
                </a:solidFill>
                <a:ea typeface="Verdana" panose="020B0604030504040204" pitchFamily="34" charset="0"/>
              </a:rPr>
              <a:t>2 días hábiles</a:t>
            </a:r>
            <a:r>
              <a:rPr lang="es-CO" altLang="es-CO" sz="16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, todas las peticiones se atendieron en los términos legales.</a:t>
            </a:r>
            <a:endParaRPr lang="es-CO" sz="1600" dirty="0">
              <a:ea typeface="Verdana" panose="020B060403050404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7BE5B18-52CD-DA27-F2D6-514DA9424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1308734"/>
            <a:ext cx="5057775" cy="303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8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071" y="212431"/>
            <a:ext cx="10126484" cy="501288"/>
          </a:xfrm>
        </p:spPr>
        <p:txBody>
          <a:bodyPr/>
          <a:lstStyle/>
          <a:p>
            <a:r>
              <a:rPr lang="es-MX" sz="3300" dirty="0"/>
              <a:t>Canales utilizados de atención al ciudadano</a:t>
            </a:r>
            <a:endParaRPr lang="es-CO" sz="33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406" y="4530947"/>
            <a:ext cx="11150255" cy="2114622"/>
          </a:xfrm>
        </p:spPr>
        <p:txBody>
          <a:bodyPr/>
          <a:lstStyle/>
          <a:p>
            <a:pPr algn="just" eaLnBrk="0" hangingPunct="0">
              <a:defRPr/>
            </a:pPr>
            <a:r>
              <a:rPr lang="es-MX" altLang="es-CO" sz="1600" dirty="0">
                <a:solidFill>
                  <a:prstClr val="white">
                    <a:lumMod val="50000"/>
                  </a:prstClr>
                </a:solidFill>
              </a:rPr>
              <a:t>Correo electrónico con </a:t>
            </a:r>
            <a:r>
              <a:rPr lang="es-MX" altLang="es-CO" sz="1600" dirty="0">
                <a:solidFill>
                  <a:schemeClr val="bg2"/>
                </a:solidFill>
                <a:ea typeface="Verdana" panose="020B0604030504040204" pitchFamily="34" charset="0"/>
              </a:rPr>
              <a:t>42,7% </a:t>
            </a:r>
            <a:r>
              <a:rPr lang="es-MX" altLang="es-CO" sz="1600" dirty="0">
                <a:solidFill>
                  <a:prstClr val="white">
                    <a:lumMod val="50000"/>
                  </a:prstClr>
                </a:solidFill>
              </a:rPr>
              <a:t>(97), atención telefónica con el </a:t>
            </a:r>
            <a:r>
              <a:rPr lang="es-MX" altLang="es-CO" sz="1600" dirty="0">
                <a:solidFill>
                  <a:schemeClr val="bg2"/>
                </a:solidFill>
                <a:ea typeface="Verdana" panose="020B0604030504040204" pitchFamily="34" charset="0"/>
              </a:rPr>
              <a:t>35,2% </a:t>
            </a:r>
            <a:r>
              <a:rPr lang="es-MX" altLang="es-CO" sz="1600" dirty="0">
                <a:solidFill>
                  <a:prstClr val="white">
                    <a:lumMod val="50000"/>
                  </a:prstClr>
                </a:solidFill>
              </a:rPr>
              <a:t>(80), chat con el </a:t>
            </a:r>
            <a:r>
              <a:rPr lang="es-MX" altLang="es-CO" sz="1600" dirty="0">
                <a:solidFill>
                  <a:schemeClr val="bg2"/>
                </a:solidFill>
                <a:ea typeface="Verdana" panose="020B0604030504040204" pitchFamily="34" charset="0"/>
              </a:rPr>
              <a:t>12,8% </a:t>
            </a:r>
            <a:r>
              <a:rPr lang="es-MX" altLang="es-CO" sz="1600" dirty="0">
                <a:solidFill>
                  <a:prstClr val="white">
                    <a:lumMod val="50000"/>
                  </a:prstClr>
                </a:solidFill>
              </a:rPr>
              <a:t>(29), página web –Buzón PQSD- con el </a:t>
            </a:r>
            <a:r>
              <a:rPr lang="es-MX" altLang="es-CO" sz="1600" dirty="0">
                <a:solidFill>
                  <a:schemeClr val="bg2"/>
                </a:solidFill>
                <a:ea typeface="Verdana" panose="020B0604030504040204" pitchFamily="34" charset="0"/>
              </a:rPr>
              <a:t>4,8% </a:t>
            </a:r>
            <a:r>
              <a:rPr lang="es-MX" altLang="es-CO" sz="1600" dirty="0">
                <a:solidFill>
                  <a:prstClr val="white">
                    <a:lumMod val="50000"/>
                  </a:prstClr>
                </a:solidFill>
              </a:rPr>
              <a:t>(11), atención presencial con el </a:t>
            </a:r>
            <a:r>
              <a:rPr lang="es-MX" altLang="es-CO" sz="1600" dirty="0">
                <a:solidFill>
                  <a:schemeClr val="bg2"/>
                </a:solidFill>
                <a:ea typeface="Verdana" panose="020B0604030504040204" pitchFamily="34" charset="0"/>
              </a:rPr>
              <a:t>3,5% </a:t>
            </a:r>
            <a:r>
              <a:rPr lang="es-MX" altLang="es-CO" sz="1600" dirty="0">
                <a:solidFill>
                  <a:prstClr val="white">
                    <a:lumMod val="50000"/>
                  </a:prstClr>
                </a:solidFill>
              </a:rPr>
              <a:t>(8) y carta con el </a:t>
            </a:r>
            <a:r>
              <a:rPr lang="es-MX" altLang="es-CO" sz="1600" dirty="0">
                <a:solidFill>
                  <a:schemeClr val="bg2"/>
                </a:solidFill>
                <a:ea typeface="Verdana" panose="020B0604030504040204" pitchFamily="34" charset="0"/>
              </a:rPr>
              <a:t>0,9% </a:t>
            </a:r>
            <a:r>
              <a:rPr lang="es-MX" altLang="es-CO" sz="1600" dirty="0">
                <a:solidFill>
                  <a:prstClr val="white">
                    <a:lumMod val="50000"/>
                  </a:prstClr>
                </a:solidFill>
              </a:rPr>
              <a:t>(2). El mayor crecimiento se dio en las PQSD recibidas por </a:t>
            </a:r>
            <a:r>
              <a:rPr lang="es-MX" sz="1600" dirty="0">
                <a:solidFill>
                  <a:prstClr val="white">
                    <a:lumMod val="50000"/>
                  </a:prstClr>
                </a:solidFill>
              </a:rPr>
              <a:t>el canal telefónico y chat.</a:t>
            </a:r>
            <a:endParaRPr lang="es-MX" altLang="es-CO" sz="1600" dirty="0">
              <a:solidFill>
                <a:prstClr val="white">
                  <a:lumMod val="50000"/>
                </a:prstClr>
              </a:solidFill>
            </a:endParaRPr>
          </a:p>
          <a:p>
            <a:pPr algn="just" eaLnBrk="0" hangingPunct="0">
              <a:defRPr/>
            </a:pPr>
            <a:r>
              <a:rPr lang="es-MX" sz="1600" dirty="0">
                <a:solidFill>
                  <a:prstClr val="white">
                    <a:lumMod val="50000"/>
                  </a:prstClr>
                </a:solidFill>
              </a:rPr>
              <a:t>El </a:t>
            </a:r>
            <a:r>
              <a:rPr lang="es-MX" sz="1600" dirty="0">
                <a:solidFill>
                  <a:schemeClr val="bg2"/>
                </a:solidFill>
                <a:ea typeface="Verdana" panose="020B0604030504040204" pitchFamily="34" charset="0"/>
              </a:rPr>
              <a:t>48,5% </a:t>
            </a:r>
            <a:r>
              <a:rPr lang="es-MX" sz="1600" dirty="0">
                <a:solidFill>
                  <a:prstClr val="white">
                    <a:lumMod val="50000"/>
                  </a:prstClr>
                </a:solidFill>
              </a:rPr>
              <a:t>fueron atenciones hechas a través de canales escritos (correo electrónico, portal WEB y cartas físicas) y el </a:t>
            </a:r>
            <a:r>
              <a:rPr lang="es-MX" sz="1600" dirty="0">
                <a:solidFill>
                  <a:schemeClr val="bg2"/>
                </a:solidFill>
                <a:ea typeface="Verdana" panose="020B0604030504040204" pitchFamily="34" charset="0"/>
              </a:rPr>
              <a:t>51,5% </a:t>
            </a:r>
            <a:r>
              <a:rPr lang="es-MX" sz="1600" dirty="0">
                <a:solidFill>
                  <a:prstClr val="white">
                    <a:lumMod val="50000"/>
                  </a:prstClr>
                </a:solidFill>
              </a:rPr>
              <a:t>fueron atenciones por canales verbales (telefónico, presencial y chat).</a:t>
            </a:r>
            <a:endParaRPr lang="es-MX" altLang="es-CO" sz="1600" dirty="0">
              <a:solidFill>
                <a:prstClr val="white">
                  <a:lumMod val="50000"/>
                </a:prstClr>
              </a:solidFill>
            </a:endParaRPr>
          </a:p>
          <a:p>
            <a:pPr algn="just" eaLnBrk="0" hangingPunct="0">
              <a:defRPr/>
            </a:pPr>
            <a:endParaRPr lang="es-MX" altLang="es-CO" sz="1600" dirty="0">
              <a:solidFill>
                <a:prstClr val="white">
                  <a:lumMod val="50000"/>
                </a:prstClr>
              </a:solidFill>
            </a:endParaRPr>
          </a:p>
          <a:p>
            <a:pPr algn="just" eaLnBrk="0" hangingPunct="0">
              <a:defRPr/>
            </a:pPr>
            <a:r>
              <a:rPr lang="es-CO" altLang="es-CO" sz="1400" i="1" dirty="0">
                <a:solidFill>
                  <a:srgbClr val="00609C"/>
                </a:solidFill>
              </a:rPr>
              <a:t>Nota: </a:t>
            </a:r>
            <a:r>
              <a:rPr lang="es-CO" altLang="es-CO" sz="1400" i="1" dirty="0">
                <a:solidFill>
                  <a:prstClr val="white">
                    <a:lumMod val="50000"/>
                  </a:prstClr>
                </a:solidFill>
              </a:rPr>
              <a:t>la página web www.fogafin.gov.co cuenta con una opción que permite a las personas con baja visión aumentar hasta 16 veces el tamaño de las letras de la pantalla y cambiar sus contrastes</a:t>
            </a:r>
            <a:r>
              <a:rPr lang="es-CO" altLang="es-CO" sz="1400" dirty="0">
                <a:solidFill>
                  <a:prstClr val="white">
                    <a:lumMod val="50000"/>
                  </a:prstClr>
                </a:solidFill>
              </a:rPr>
              <a:t>.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66E29360-1B46-576A-C319-FE3891398506}"/>
              </a:ext>
            </a:extLst>
          </p:cNvPr>
          <p:cNvSpPr/>
          <p:nvPr/>
        </p:nvSpPr>
        <p:spPr>
          <a:xfrm>
            <a:off x="6466721" y="2720488"/>
            <a:ext cx="1195057" cy="535807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2EBDA14-EA5C-0ECE-2C0C-8E313D20F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4" y="1200391"/>
            <a:ext cx="6863056" cy="321896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88CFF25-BD48-A8FD-0EF7-9B39250BC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010" y="1021618"/>
            <a:ext cx="5219990" cy="339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6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231" y="208009"/>
            <a:ext cx="8904251" cy="501288"/>
          </a:xfrm>
        </p:spPr>
        <p:txBody>
          <a:bodyPr/>
          <a:lstStyle/>
          <a:p>
            <a:r>
              <a:rPr lang="es-MX" sz="3300" dirty="0"/>
              <a:t>Temas consultados en los canales</a:t>
            </a:r>
            <a:endParaRPr lang="es-CO" sz="3300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97D835D4-5C41-71E0-C57F-264B5BFFD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4562" y="1166497"/>
            <a:ext cx="6875583" cy="4885491"/>
          </a:xfrm>
        </p:spPr>
        <p:txBody>
          <a:bodyPr/>
          <a:lstStyle/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</a:rPr>
              <a:t>El </a:t>
            </a:r>
            <a:r>
              <a:rPr lang="es-ES_tradnl" altLang="es-CO" sz="1400" dirty="0">
                <a:solidFill>
                  <a:schemeClr val="bg2"/>
                </a:solidFill>
              </a:rPr>
              <a:t>30% 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</a:rPr>
              <a:t>(68) de las PQSD </a:t>
            </a:r>
            <a:r>
              <a:rPr lang="es-ES_tradnl" altLang="es-CO" sz="1400" u="sng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ES_tradnl" altLang="es-CO" sz="1400" u="sng" dirty="0">
                <a:solidFill>
                  <a:prstClr val="white">
                    <a:lumMod val="50000"/>
                  </a:prstClr>
                </a:solidFill>
              </a:rPr>
              <a:t> no era competente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</a:rPr>
              <a:t>, seguidas por el </a:t>
            </a:r>
            <a:r>
              <a:rPr lang="es-ES_tradnl" altLang="es-CO" sz="1400" dirty="0">
                <a:solidFill>
                  <a:schemeClr val="bg2"/>
                </a:solidFill>
              </a:rPr>
              <a:t>17,6% 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</a:rPr>
              <a:t>(40) que correspondieron a temas del </a:t>
            </a:r>
            <a:r>
              <a:rPr lang="es-ES_tradnl" altLang="es-CO" sz="1400" u="sng" dirty="0">
                <a:solidFill>
                  <a:prstClr val="white">
                    <a:lumMod val="50000"/>
                  </a:prstClr>
                </a:solidFill>
              </a:rPr>
              <a:t>Seguro de Depósitos, 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</a:rPr>
              <a:t>el 16,3% (37)</a:t>
            </a:r>
            <a:r>
              <a:rPr lang="es-ES_tradnl" altLang="es-CO" sz="1400" dirty="0">
                <a:solidFill>
                  <a:schemeClr val="bg2"/>
                </a:solidFill>
              </a:rPr>
              <a:t> 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</a:rPr>
              <a:t>fueron </a:t>
            </a:r>
            <a:r>
              <a:rPr lang="es-ES_tradnl" altLang="es-CO" sz="1400" u="sng" dirty="0">
                <a:solidFill>
                  <a:prstClr val="white">
                    <a:lumMod val="50000"/>
                  </a:prstClr>
                </a:solidFill>
              </a:rPr>
              <a:t>peticiones incompletas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</a:rPr>
              <a:t>, seguidas por </a:t>
            </a:r>
            <a:r>
              <a:rPr lang="es-ES_tradnl" altLang="es-CO" sz="1400" u="sng" dirty="0">
                <a:solidFill>
                  <a:prstClr val="white">
                    <a:lumMod val="50000"/>
                  </a:prstClr>
                </a:solidFill>
              </a:rPr>
              <a:t>levantamiento de gravámenes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</a:rPr>
              <a:t> con el </a:t>
            </a:r>
            <a:r>
              <a:rPr lang="es-ES_tradnl" altLang="es-CO" sz="1400" dirty="0">
                <a:solidFill>
                  <a:schemeClr val="bg2"/>
                </a:solidFill>
              </a:rPr>
              <a:t>15,9% 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</a:rPr>
              <a:t>(36), luego </a:t>
            </a:r>
            <a:r>
              <a:rPr lang="es-ES_tradnl" altLang="es-CO" sz="1400" u="sng" dirty="0">
                <a:solidFill>
                  <a:prstClr val="white">
                    <a:lumMod val="50000"/>
                  </a:prstClr>
                </a:solidFill>
              </a:rPr>
              <a:t>información procesos liquidatorios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</a:rPr>
              <a:t> con el </a:t>
            </a:r>
            <a:r>
              <a:rPr lang="es-ES_tradnl" altLang="es-CO" sz="1400" dirty="0">
                <a:solidFill>
                  <a:schemeClr val="bg2"/>
                </a:solidFill>
              </a:rPr>
              <a:t>10,6% 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</a:rPr>
              <a:t>(24), con el </a:t>
            </a:r>
            <a:r>
              <a:rPr lang="es-ES_tradnl" altLang="es-CO" sz="1400" dirty="0">
                <a:solidFill>
                  <a:schemeClr val="bg2"/>
                </a:solidFill>
              </a:rPr>
              <a:t>11,7% 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</a:rPr>
              <a:t>(33), </a:t>
            </a:r>
            <a:r>
              <a:rPr lang="es-ES_tradnl" altLang="es-CO" sz="1400" u="sng" dirty="0">
                <a:solidFill>
                  <a:prstClr val="white">
                    <a:lumMod val="50000"/>
                  </a:prstClr>
                </a:solidFill>
              </a:rPr>
              <a:t>información general de </a:t>
            </a:r>
            <a:r>
              <a:rPr lang="es-ES_tradnl" altLang="es-CO" sz="1400" u="sng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</a:rPr>
              <a:t> con el </a:t>
            </a:r>
            <a:r>
              <a:rPr lang="es-ES_tradnl" altLang="es-CO" sz="1400" dirty="0">
                <a:solidFill>
                  <a:schemeClr val="bg2"/>
                </a:solidFill>
              </a:rPr>
              <a:t>6,6% 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</a:rPr>
              <a:t>(15) y </a:t>
            </a:r>
            <a:r>
              <a:rPr lang="es-ES_tradnl" altLang="es-CO" sz="1400" u="sng" dirty="0">
                <a:solidFill>
                  <a:prstClr val="white">
                    <a:lumMod val="50000"/>
                  </a:prstClr>
                </a:solidFill>
              </a:rPr>
              <a:t>pago de acreencias 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</a:rPr>
              <a:t>con el </a:t>
            </a:r>
            <a:r>
              <a:rPr lang="es-ES_tradnl" altLang="es-CO" sz="1400" dirty="0">
                <a:solidFill>
                  <a:schemeClr val="bg2"/>
                </a:solidFill>
              </a:rPr>
              <a:t>3,1% 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</a:rPr>
              <a:t>(7).</a:t>
            </a: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ES_tradnl" altLang="es-CO" sz="14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ES_tradnl" altLang="es-CO" sz="14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sz="1400" dirty="0">
                <a:solidFill>
                  <a:prstClr val="white">
                    <a:lumMod val="50000"/>
                  </a:prstClr>
                </a:solidFill>
              </a:rPr>
              <a:t>El </a:t>
            </a:r>
            <a:r>
              <a:rPr lang="es-MX" sz="1400" dirty="0">
                <a:solidFill>
                  <a:srgbClr val="92D050"/>
                </a:solidFill>
              </a:rPr>
              <a:t>63% </a:t>
            </a:r>
            <a:r>
              <a:rPr lang="es-MX" sz="1400" dirty="0">
                <a:solidFill>
                  <a:prstClr val="white">
                    <a:lumMod val="50000"/>
                  </a:prstClr>
                </a:solidFill>
              </a:rPr>
              <a:t>de las atenciones </a:t>
            </a:r>
            <a:r>
              <a:rPr lang="es-MX" sz="1400" dirty="0">
                <a:solidFill>
                  <a:schemeClr val="tx2"/>
                </a:solidFill>
              </a:rPr>
              <a:t>verbales</a:t>
            </a:r>
            <a:r>
              <a:rPr lang="es-MX" sz="1400" dirty="0">
                <a:solidFill>
                  <a:prstClr val="white">
                    <a:lumMod val="50000"/>
                  </a:prstClr>
                </a:solidFill>
              </a:rPr>
              <a:t> son consultas de competencia de </a:t>
            </a:r>
            <a:r>
              <a:rPr lang="es-MX" sz="1400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MX" sz="1400" dirty="0">
                <a:solidFill>
                  <a:prstClr val="white">
                    <a:lumMod val="50000"/>
                  </a:prstClr>
                </a:solidFill>
              </a:rPr>
              <a:t>, principalmente relacionadas con consultas del Seguro de Depósitos; mientras que el </a:t>
            </a:r>
            <a:r>
              <a:rPr lang="es-MX" sz="1400" dirty="0">
                <a:solidFill>
                  <a:srgbClr val="92D050"/>
                </a:solidFill>
              </a:rPr>
              <a:t>37% </a:t>
            </a:r>
            <a:r>
              <a:rPr lang="es-MX" sz="1400" dirty="0">
                <a:solidFill>
                  <a:prstClr val="white">
                    <a:lumMod val="50000"/>
                  </a:prstClr>
                </a:solidFill>
              </a:rPr>
              <a:t>corresponde a temas donde </a:t>
            </a:r>
            <a:r>
              <a:rPr lang="es-MX" sz="1400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MX" sz="1400" dirty="0">
                <a:solidFill>
                  <a:prstClr val="white">
                    <a:lumMod val="50000"/>
                  </a:prstClr>
                </a:solidFill>
              </a:rPr>
              <a:t> no es competente, principalmente por temas de averiguaciones por tenencia o solicitud de productos financieros.</a:t>
            </a: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MX" sz="14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sz="1400" dirty="0">
                <a:solidFill>
                  <a:prstClr val="white">
                    <a:lumMod val="50000"/>
                  </a:prstClr>
                </a:solidFill>
              </a:rPr>
              <a:t>En las atenciones </a:t>
            </a:r>
            <a:r>
              <a:rPr lang="es-MX" sz="1400" dirty="0">
                <a:solidFill>
                  <a:schemeClr val="tx2"/>
                </a:solidFill>
              </a:rPr>
              <a:t>escritas</a:t>
            </a:r>
            <a:r>
              <a:rPr lang="es-MX" sz="1400" dirty="0">
                <a:solidFill>
                  <a:prstClr val="white">
                    <a:lumMod val="50000"/>
                  </a:prstClr>
                </a:solidFill>
              </a:rPr>
              <a:t> el </a:t>
            </a:r>
            <a:r>
              <a:rPr lang="es-MX" sz="1400" dirty="0">
                <a:solidFill>
                  <a:srgbClr val="92D050"/>
                </a:solidFill>
              </a:rPr>
              <a:t>33,6% </a:t>
            </a:r>
            <a:r>
              <a:rPr lang="es-MX" sz="1400" dirty="0">
                <a:solidFill>
                  <a:prstClr val="white">
                    <a:lumMod val="50000"/>
                  </a:prstClr>
                </a:solidFill>
              </a:rPr>
              <a:t>de las PQRS fueron incompletas, el </a:t>
            </a:r>
            <a:r>
              <a:rPr lang="es-MX" sz="1400" dirty="0">
                <a:solidFill>
                  <a:srgbClr val="92D050"/>
                </a:solidFill>
              </a:rPr>
              <a:t>22,7% </a:t>
            </a:r>
            <a:r>
              <a:rPr lang="es-MX" sz="1400" dirty="0">
                <a:solidFill>
                  <a:prstClr val="white">
                    <a:lumMod val="50000"/>
                  </a:prstClr>
                </a:solidFill>
              </a:rPr>
              <a:t>fueron no competencia de Fogafin y el restante </a:t>
            </a:r>
            <a:r>
              <a:rPr lang="es-MX" sz="1400" dirty="0">
                <a:solidFill>
                  <a:srgbClr val="92D050"/>
                </a:solidFill>
              </a:rPr>
              <a:t>43,6% </a:t>
            </a:r>
            <a:r>
              <a:rPr lang="es-MX" sz="1400" dirty="0">
                <a:solidFill>
                  <a:prstClr val="white">
                    <a:lumMod val="50000"/>
                  </a:prstClr>
                </a:solidFill>
              </a:rPr>
              <a:t>de temas de competencia de </a:t>
            </a:r>
            <a:r>
              <a:rPr lang="es-MX" sz="1400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MX" sz="1400" dirty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marL="177800" indent="-177800" algn="just" eaLnBrk="0" hangingPunct="0">
              <a:buClr>
                <a:srgbClr val="00609C"/>
              </a:buClr>
              <a:buFont typeface="Wingdings" panose="05000000000000000000" pitchFamily="2" charset="2"/>
              <a:buChar char="ü"/>
              <a:tabLst>
                <a:tab pos="177800" algn="l"/>
              </a:tabLst>
            </a:pPr>
            <a:endParaRPr lang="es-ES_tradnl" altLang="es-CO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8B47E4-5E23-8CE3-4D3D-CA4AD09AF60A}"/>
              </a:ext>
            </a:extLst>
          </p:cNvPr>
          <p:cNvSpPr txBox="1"/>
          <p:nvPr/>
        </p:nvSpPr>
        <p:spPr>
          <a:xfrm>
            <a:off x="0" y="6304002"/>
            <a:ext cx="11307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1000" i="1" dirty="0">
                <a:solidFill>
                  <a:prstClr val="white">
                    <a:lumMod val="50000"/>
                  </a:prstClr>
                </a:solidFill>
              </a:rPr>
              <a:t>El tema de “</a:t>
            </a:r>
            <a:r>
              <a:rPr lang="es-ES_tradnl" altLang="es-CO" sz="1000" i="1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ES_tradnl" altLang="es-CO" sz="1000" i="1" dirty="0">
                <a:solidFill>
                  <a:prstClr val="white">
                    <a:lumMod val="50000"/>
                  </a:prstClr>
                </a:solidFill>
              </a:rPr>
              <a:t> no competente” hace referencia a aquellas solicitudes donde el Fondo no tiene injerencia, sin embargo, se les da el trámite pertinente.</a:t>
            </a:r>
          </a:p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1000" i="1" dirty="0">
                <a:solidFill>
                  <a:prstClr val="white">
                    <a:lumMod val="50000"/>
                  </a:prstClr>
                </a:solidFill>
              </a:rPr>
              <a:t>El tema “Petición incompleta” hace referencia a aquellas solicitudes que se radicaron sin el contenido mínimo requerido para su atención (Arts. 16 y 17 Ley 1755 de 2015).</a:t>
            </a:r>
          </a:p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1000" i="1" dirty="0">
                <a:solidFill>
                  <a:prstClr val="white">
                    <a:lumMod val="50000"/>
                  </a:prstClr>
                </a:solidFill>
              </a:rPr>
              <a:t>El tema “</a:t>
            </a:r>
            <a:r>
              <a:rPr lang="es-ES_tradnl" altLang="es-CO" sz="1000" i="1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ES_tradnl" altLang="es-CO" sz="1000" i="1" dirty="0">
                <a:solidFill>
                  <a:prstClr val="white">
                    <a:lumMod val="50000"/>
                  </a:prstClr>
                </a:solidFill>
              </a:rPr>
              <a:t>” corresponde a las solicitudes de información sobre alivios de cartera, cobertura, información general de la entidad, entre otros. </a:t>
            </a:r>
            <a:endParaRPr lang="es-CO" sz="1400" i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CAA2FD1-38EB-25C4-17C3-4B3D82ED2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442"/>
            <a:ext cx="4933950" cy="286271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5C081B5-8671-691A-0450-DF8F5E728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63" y="3585947"/>
            <a:ext cx="3760462" cy="275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02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2007"/>
            <a:ext cx="10920045" cy="501288"/>
          </a:xfrm>
        </p:spPr>
        <p:txBody>
          <a:bodyPr/>
          <a:lstStyle/>
          <a:p>
            <a:r>
              <a:rPr lang="es-CO" sz="2400" dirty="0"/>
              <a:t>Entidades asociadas a </a:t>
            </a:r>
            <a:r>
              <a:rPr lang="es-CO" sz="2400" dirty="0" err="1"/>
              <a:t>Fogafín</a:t>
            </a:r>
            <a:r>
              <a:rPr lang="es-CO" sz="2400" dirty="0"/>
              <a:t> no competente</a:t>
            </a:r>
            <a:endParaRPr lang="es-MX" sz="2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9AAE9C8-7787-1A3E-792E-9CA17F4B4514}"/>
              </a:ext>
            </a:extLst>
          </p:cNvPr>
          <p:cNvSpPr txBox="1"/>
          <p:nvPr/>
        </p:nvSpPr>
        <p:spPr>
          <a:xfrm>
            <a:off x="8393484" y="2116141"/>
            <a:ext cx="2884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solidFill>
                  <a:prstClr val="white">
                    <a:lumMod val="50000"/>
                  </a:prstClr>
                </a:solidFill>
              </a:rPr>
              <a:t>Entidades del tema: </a:t>
            </a:r>
            <a:r>
              <a:rPr lang="es-MX" sz="1600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MX" sz="1600" dirty="0">
                <a:solidFill>
                  <a:prstClr val="white">
                    <a:lumMod val="50000"/>
                  </a:prstClr>
                </a:solidFill>
              </a:rPr>
              <a:t> no competente (</a:t>
            </a:r>
            <a:r>
              <a:rPr lang="es-MX" sz="1600" dirty="0">
                <a:solidFill>
                  <a:schemeClr val="bg2"/>
                </a:solidFill>
              </a:rPr>
              <a:t>30% </a:t>
            </a:r>
            <a:r>
              <a:rPr lang="es-MX" sz="1600" dirty="0">
                <a:solidFill>
                  <a:prstClr val="white">
                    <a:lumMod val="50000"/>
                  </a:prstClr>
                </a:solidFill>
              </a:rPr>
              <a:t>de las PQRSD)</a:t>
            </a:r>
            <a:endParaRPr lang="es-CO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13AC535-21CC-80E0-4A18-4B20E8F9D1BE}"/>
              </a:ext>
            </a:extLst>
          </p:cNvPr>
          <p:cNvSpPr txBox="1"/>
          <p:nvPr/>
        </p:nvSpPr>
        <p:spPr>
          <a:xfrm>
            <a:off x="457200" y="5304707"/>
            <a:ext cx="11124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solidFill>
                  <a:prstClr val="white">
                    <a:lumMod val="50000"/>
                  </a:prstClr>
                </a:solidFill>
              </a:rPr>
              <a:t>La tipología “</a:t>
            </a:r>
            <a:r>
              <a:rPr lang="es-MX" sz="1600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MX" sz="1600" dirty="0">
                <a:solidFill>
                  <a:prstClr val="white">
                    <a:lumMod val="50000"/>
                  </a:prstClr>
                </a:solidFill>
              </a:rPr>
              <a:t> no competente” representa el 30% del total de las PQSD del mes, dentro de ellas, el </a:t>
            </a:r>
            <a:r>
              <a:rPr lang="es-MX" sz="1600" dirty="0">
                <a:solidFill>
                  <a:schemeClr val="bg2"/>
                </a:solidFill>
              </a:rPr>
              <a:t>60% </a:t>
            </a:r>
            <a:r>
              <a:rPr lang="es-MX" sz="1600" dirty="0">
                <a:solidFill>
                  <a:prstClr val="white">
                    <a:lumMod val="50000"/>
                  </a:prstClr>
                </a:solidFill>
              </a:rPr>
              <a:t>están asociadas a entidades financieras, mencionando transacciones no reconocidas, principalmente. El </a:t>
            </a:r>
            <a:r>
              <a:rPr lang="es-MX" sz="1600" dirty="0">
                <a:solidFill>
                  <a:schemeClr val="bg2"/>
                </a:solidFill>
              </a:rPr>
              <a:t>12% </a:t>
            </a:r>
            <a:r>
              <a:rPr lang="es-MX" sz="1600" dirty="0">
                <a:solidFill>
                  <a:prstClr val="white">
                    <a:lumMod val="50000"/>
                  </a:prstClr>
                </a:solidFill>
              </a:rPr>
              <a:t>son confusiones del nombre de </a:t>
            </a:r>
            <a:r>
              <a:rPr lang="es-MX" sz="1600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MX" sz="1600" dirty="0">
                <a:solidFill>
                  <a:prstClr val="white">
                    <a:lumMod val="50000"/>
                  </a:prstClr>
                </a:solidFill>
              </a:rPr>
              <a:t> con otras entidades con nombre similar.</a:t>
            </a:r>
            <a:endParaRPr lang="es-CO" sz="16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B8A213D-C951-D84B-0823-E2DA17853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253" y="1261590"/>
            <a:ext cx="5899421" cy="337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5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1" y="121707"/>
            <a:ext cx="8904251" cy="501288"/>
          </a:xfrm>
        </p:spPr>
        <p:txBody>
          <a:bodyPr/>
          <a:lstStyle/>
          <a:p>
            <a:r>
              <a:rPr lang="es-CO" sz="3600" dirty="0"/>
              <a:t>Entidades más consultadas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743" y="5481995"/>
            <a:ext cx="10923324" cy="1765784"/>
          </a:xfrm>
        </p:spPr>
        <p:txBody>
          <a:bodyPr/>
          <a:lstStyle/>
          <a:p>
            <a:pPr algn="just" eaLnBrk="0" hangingPunct="0">
              <a:defRPr/>
            </a:pPr>
            <a:r>
              <a:rPr lang="es-CO" sz="1600" dirty="0">
                <a:solidFill>
                  <a:prstClr val="white">
                    <a:lumMod val="50000"/>
                  </a:prstClr>
                </a:solidFill>
              </a:rPr>
              <a:t>De las 227 PQSD recibidas, </a:t>
            </a:r>
            <a:r>
              <a:rPr lang="es-CO" sz="1600" dirty="0" err="1">
                <a:solidFill>
                  <a:srgbClr val="00609C"/>
                </a:solidFill>
              </a:rPr>
              <a:t>Fogafín</a:t>
            </a:r>
            <a:r>
              <a:rPr lang="es-CO" sz="1600" dirty="0">
                <a:solidFill>
                  <a:srgbClr val="00609C"/>
                </a:solidFill>
              </a:rPr>
              <a:t> es la entidad más consultada con el 14,1% </a:t>
            </a:r>
            <a:r>
              <a:rPr lang="es-CO" sz="1600" dirty="0">
                <a:solidFill>
                  <a:prstClr val="white">
                    <a:lumMod val="50000"/>
                  </a:prstClr>
                </a:solidFill>
              </a:rPr>
              <a:t>(32), seguida por  el Banco Central Hipotecario (hoy liquidado) con el 6,6% (15), el extinto Banco Cafetero con el 6,6% (15), el Banco Davivienda con el 6,2% (14), NU compañía de Financiamiento, el Fondo Nacional de Garantías 2,6% (6) y cerca de 40 entidades o empresas del sector real acumulan el 59% (140), las cuales se agrupan en el conjunto “otras entidades”.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21DC395-D8E6-490D-EE97-8B951EB09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672" y="1005794"/>
            <a:ext cx="6314352" cy="432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6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903" y="202844"/>
            <a:ext cx="8904251" cy="501288"/>
          </a:xfrm>
        </p:spPr>
        <p:txBody>
          <a:bodyPr/>
          <a:lstStyle/>
          <a:p>
            <a:r>
              <a:rPr lang="es-MX" sz="3600" dirty="0"/>
              <a:t>PQSD por ciudades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38" y="5742268"/>
            <a:ext cx="10923324" cy="1825775"/>
          </a:xfrm>
        </p:spPr>
        <p:txBody>
          <a:bodyPr/>
          <a:lstStyle/>
          <a:p>
            <a:pPr algn="just" eaLnBrk="0" hangingPunct="0">
              <a:defRPr/>
            </a:pPr>
            <a:r>
              <a:rPr lang="es-MX" altLang="es-CO" sz="1600" dirty="0">
                <a:solidFill>
                  <a:prstClr val="white">
                    <a:lumMod val="50000"/>
                  </a:prstClr>
                </a:solidFill>
              </a:rPr>
              <a:t>De las 227 PQSD atendidas durante el mes de junio de 2024, el </a:t>
            </a:r>
            <a:r>
              <a:rPr lang="es-MX" altLang="es-CO" sz="1600" dirty="0">
                <a:solidFill>
                  <a:srgbClr val="00609C"/>
                </a:solidFill>
              </a:rPr>
              <a:t>33,1%</a:t>
            </a:r>
            <a:r>
              <a:rPr lang="es-MX" altLang="es-CO" sz="1600" dirty="0">
                <a:solidFill>
                  <a:prstClr val="white">
                    <a:lumMod val="50000"/>
                  </a:prstClr>
                </a:solidFill>
              </a:rPr>
              <a:t> provienen de la ciudad de Bogotá D.C (75), seguidas por Cali con el 3,5% (8),  Medellín que acumula el 3,5% (8) y Barranquilla con el 1,3% (3). Las demás PQSD agrupan el 58,6% (133), que provienen de </a:t>
            </a:r>
            <a:r>
              <a:rPr lang="es-MX" altLang="es-CO" sz="1600" i="1" dirty="0">
                <a:solidFill>
                  <a:prstClr val="white">
                    <a:lumMod val="50000"/>
                  </a:prstClr>
                </a:solidFill>
              </a:rPr>
              <a:t>otras ciudades </a:t>
            </a:r>
            <a:r>
              <a:rPr lang="es-MX" altLang="es-CO" sz="1600" dirty="0">
                <a:solidFill>
                  <a:prstClr val="white">
                    <a:lumMod val="50000"/>
                  </a:prstClr>
                </a:solidFill>
              </a:rPr>
              <a:t>o de peticionarios que no indican la ciudad donde residen. </a:t>
            </a:r>
            <a:endParaRPr lang="es-MX" altLang="es-CO" sz="2000" b="1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82721E7-5459-68CD-DFB1-4BE2A6AE7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053" y="905362"/>
            <a:ext cx="5675868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73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1" y="205175"/>
            <a:ext cx="10086979" cy="501288"/>
          </a:xfrm>
        </p:spPr>
        <p:txBody>
          <a:bodyPr/>
          <a:lstStyle/>
          <a:p>
            <a:r>
              <a:rPr lang="es-MX" sz="3200" dirty="0"/>
              <a:t>Análisis de PQSD – tipo persona  y género</a:t>
            </a:r>
            <a:endParaRPr lang="es-CO" sz="3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637" y="5461866"/>
            <a:ext cx="10923324" cy="1190959"/>
          </a:xfrm>
        </p:spPr>
        <p:txBody>
          <a:bodyPr/>
          <a:lstStyle/>
          <a:p>
            <a:pPr algn="just" eaLnBrk="0" hangingPunct="0">
              <a:defRPr/>
            </a:pPr>
            <a:r>
              <a:rPr lang="es-CO" altLang="es-CO" sz="1600" dirty="0">
                <a:solidFill>
                  <a:prstClr val="white">
                    <a:lumMod val="50000"/>
                  </a:prstClr>
                </a:solidFill>
              </a:rPr>
              <a:t>Del total de las 227 PQSD recibidas durante junio de 2024,</a:t>
            </a:r>
            <a:r>
              <a:rPr lang="es-CO" sz="1600" dirty="0">
                <a:solidFill>
                  <a:prstClr val="white">
                    <a:lumMod val="50000"/>
                  </a:prstClr>
                </a:solidFill>
              </a:rPr>
              <a:t> se observa que el </a:t>
            </a:r>
            <a:r>
              <a:rPr lang="es-CO" sz="1600" dirty="0">
                <a:solidFill>
                  <a:srgbClr val="00609C"/>
                </a:solidFill>
              </a:rPr>
              <a:t>97,4%</a:t>
            </a:r>
            <a:r>
              <a:rPr lang="es-CO" sz="16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s-CO" altLang="es-CO" sz="1600" dirty="0">
                <a:solidFill>
                  <a:prstClr val="white">
                    <a:lumMod val="50000"/>
                  </a:prstClr>
                </a:solidFill>
              </a:rPr>
              <a:t>(221) provienen de personas naturales y el 2,6% (6) está asociado a personas jurídicas.  </a:t>
            </a:r>
          </a:p>
          <a:p>
            <a:pPr algn="just" eaLnBrk="0" hangingPunct="0">
              <a:defRPr/>
            </a:pPr>
            <a:r>
              <a:rPr lang="es-CO" altLang="es-CO" sz="1600" dirty="0">
                <a:solidFill>
                  <a:prstClr val="white">
                    <a:lumMod val="50000"/>
                  </a:prstClr>
                </a:solidFill>
              </a:rPr>
              <a:t>Dentro de las personas naturales, la mayoría de nuestros peticionarios corresponden al género masculino.</a:t>
            </a:r>
            <a:endParaRPr lang="es-MX" altLang="es-CO" sz="20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9A4E712-6E00-625D-88BE-842B481EA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93" y="1110789"/>
            <a:ext cx="5456393" cy="431024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53F851E-5BBC-F2FB-509F-F4052C2E4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286" y="1110789"/>
            <a:ext cx="4574830" cy="441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71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1" y="267481"/>
            <a:ext cx="8904251" cy="501288"/>
          </a:xfrm>
        </p:spPr>
        <p:txBody>
          <a:bodyPr/>
          <a:lstStyle/>
          <a:p>
            <a:r>
              <a:rPr lang="es-CO" sz="3600" dirty="0"/>
              <a:t>Recomendaciones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1" y="1027869"/>
            <a:ext cx="11571414" cy="5708424"/>
          </a:xfrm>
        </p:spPr>
        <p:txBody>
          <a:bodyPr/>
          <a:lstStyle/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sz="1400" dirty="0" err="1">
                <a:solidFill>
                  <a:prstClr val="white">
                    <a:lumMod val="50000"/>
                  </a:prstClr>
                </a:solidFill>
                <a:latin typeface="Montserrat Medium" panose="00000600000000000000" pitchFamily="2" charset="0"/>
              </a:rPr>
              <a:t>Fogafín</a:t>
            </a: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ontserrat Medium" panose="00000600000000000000" pitchFamily="2" charset="0"/>
              </a:rPr>
              <a:t>, cumplió con los términos establecidos en la Ley 1437 de 2011, Ley 1755 de 2015 y con la Resolución 001 de 2017 expedida por </a:t>
            </a:r>
            <a:r>
              <a:rPr lang="es-CO" sz="1400" dirty="0" err="1">
                <a:solidFill>
                  <a:prstClr val="white">
                    <a:lumMod val="50000"/>
                  </a:prstClr>
                </a:solidFill>
                <a:latin typeface="Montserrat Medium" panose="00000600000000000000" pitchFamily="2" charset="0"/>
              </a:rPr>
              <a:t>Fogafín</a:t>
            </a: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ontserrat Medium" panose="00000600000000000000" pitchFamily="2" charset="0"/>
              </a:rPr>
              <a:t>, para la atención de las 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  <a:latin typeface="Montserrat Medium" panose="00000600000000000000" pitchFamily="2" charset="0"/>
              </a:rPr>
              <a:t>Peticiones, Quejas, Sugerencias, Denuncias y Agradecimientos (PQSDA), así como de las consultas</a:t>
            </a: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ontserrat Medium" panose="00000600000000000000" pitchFamily="2" charset="0"/>
              </a:rPr>
              <a:t>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sz="1400" dirty="0">
              <a:solidFill>
                <a:prstClr val="white">
                  <a:lumMod val="50000"/>
                </a:prstClr>
              </a:solidFill>
              <a:latin typeface="Montserrat Medium" panose="00000600000000000000" pitchFamily="2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ontserrat Medium" panose="00000600000000000000" pitchFamily="2" charset="0"/>
              </a:rPr>
              <a:t>En la página web de </a:t>
            </a:r>
            <a:r>
              <a:rPr lang="es-CO" sz="1400" dirty="0" err="1">
                <a:solidFill>
                  <a:prstClr val="white">
                    <a:lumMod val="50000"/>
                  </a:prstClr>
                </a:solidFill>
                <a:latin typeface="Montserrat Medium" panose="00000600000000000000" pitchFamily="2" charset="0"/>
              </a:rPr>
              <a:t>Fogafín</a:t>
            </a: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ontserrat Medium" panose="00000600000000000000" pitchFamily="2" charset="0"/>
              </a:rPr>
              <a:t>, link </a:t>
            </a: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ontserrat Medium" panose="000006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https://www.fogafin.gov.co/que-es-fogafin/informes</a:t>
            </a: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ontserrat Medium" panose="00000600000000000000" pitchFamily="2" charset="0"/>
              </a:rPr>
              <a:t>, se presenta el informe de PQSD, establecido en el numeral 3 de la Circular Externa No. 01 de 2011 emitida por el Consejo Asesor del Gobierno Nacional en materia de control interno.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altLang="es-CO" sz="1400" dirty="0">
              <a:solidFill>
                <a:prstClr val="white">
                  <a:lumMod val="50000"/>
                </a:prstClr>
              </a:solidFill>
              <a:latin typeface="Montserrat Medium" panose="00000600000000000000" pitchFamily="2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altLang="es-CO" sz="1400" dirty="0">
                <a:solidFill>
                  <a:prstClr val="white">
                    <a:lumMod val="50000"/>
                  </a:prstClr>
                </a:solidFill>
                <a:latin typeface="Montserrat Medium" panose="00000600000000000000" pitchFamily="2" charset="0"/>
              </a:rPr>
              <a:t>Los canales de atención más utilizados fueron correo electrónico con 42,7% (97), atención telefónica con el 35,2% (80), chat con el 12,8% (29), página web –Buzón PQSD- con el 4,8% (11), atención presencial con el 3,5% (8) y carta con el 0,9% (2). El mayor crecimiento se dio en las PQSD recibidas por el canal telefónico y chat.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400" dirty="0">
              <a:solidFill>
                <a:prstClr val="white">
                  <a:lumMod val="50000"/>
                </a:prstClr>
              </a:solidFill>
              <a:latin typeface="Montserrat Medium" panose="00000600000000000000" pitchFamily="2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altLang="es-CO" sz="1400" dirty="0">
                <a:solidFill>
                  <a:prstClr val="white">
                    <a:lumMod val="50000"/>
                  </a:prstClr>
                </a:solidFill>
                <a:latin typeface="Montserrat Medium" panose="00000600000000000000" pitchFamily="2" charset="0"/>
              </a:rPr>
              <a:t>De las 227 PQSD atendidas durante el mes de junio de 2024, el 33,1% proviene de la ciudad de Bogotá D.C (75), seguido por Cali con el 3,5% (8),  Medellín que acumula el 3,5% (8) y Barranquilla con el 1,3% (3). Las demás PQSD agrupan el 58,6% (133), que provienen de otras ciudades o de peticionarios que no indican la ciudad donde residen. 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400" dirty="0">
              <a:solidFill>
                <a:prstClr val="white">
                  <a:lumMod val="50000"/>
                </a:prstClr>
              </a:solidFill>
              <a:latin typeface="Montserrat Medium" panose="00000600000000000000" pitchFamily="2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altLang="es-CO" sz="1400" dirty="0">
                <a:solidFill>
                  <a:prstClr val="white">
                    <a:lumMod val="50000"/>
                  </a:prstClr>
                </a:solidFill>
                <a:latin typeface="Montserrat Medium" panose="00000600000000000000" pitchFamily="2" charset="0"/>
              </a:rPr>
              <a:t>En junio de 2024, del total de las 227 PQSD recibidas a través de los diferentes canales de comunicación, el 30% (68) de las PQSD corresponden a la tipología de </a:t>
            </a:r>
            <a:r>
              <a:rPr lang="es-CO" altLang="es-CO" sz="1400" dirty="0" err="1">
                <a:solidFill>
                  <a:prstClr val="white">
                    <a:lumMod val="50000"/>
                  </a:prstClr>
                </a:solidFill>
                <a:latin typeface="Montserrat Medium" panose="00000600000000000000" pitchFamily="2" charset="0"/>
              </a:rPr>
              <a:t>Fogafín</a:t>
            </a:r>
            <a:r>
              <a:rPr lang="es-CO" altLang="es-CO" sz="1400" dirty="0">
                <a:solidFill>
                  <a:prstClr val="white">
                    <a:lumMod val="50000"/>
                  </a:prstClr>
                </a:solidFill>
                <a:latin typeface="Montserrat Medium" panose="00000600000000000000" pitchFamily="2" charset="0"/>
              </a:rPr>
              <a:t> no competente, seguidas el 17,6% (40) por Seguro de Depósitos, el 16,3% (37) fueron peticiones incompletas, seguidas por levantamiento de gravámenes con el 15,9% (36), luego información procesos </a:t>
            </a:r>
            <a:r>
              <a:rPr lang="es-CO" altLang="es-CO" sz="1400" dirty="0" err="1">
                <a:solidFill>
                  <a:prstClr val="white">
                    <a:lumMod val="50000"/>
                  </a:prstClr>
                </a:solidFill>
                <a:latin typeface="Montserrat Medium" panose="00000600000000000000" pitchFamily="2" charset="0"/>
              </a:rPr>
              <a:t>liquidatorios</a:t>
            </a:r>
            <a:r>
              <a:rPr lang="es-CO" altLang="es-CO" sz="1400" dirty="0">
                <a:solidFill>
                  <a:prstClr val="white">
                    <a:lumMod val="50000"/>
                  </a:prstClr>
                </a:solidFill>
                <a:latin typeface="Montserrat Medium" panose="00000600000000000000" pitchFamily="2" charset="0"/>
              </a:rPr>
              <a:t> con el 10,6% (24), con el 11,7% (33), información general de </a:t>
            </a:r>
            <a:r>
              <a:rPr lang="es-CO" altLang="es-CO" sz="1400" dirty="0" err="1">
                <a:solidFill>
                  <a:prstClr val="white">
                    <a:lumMod val="50000"/>
                  </a:prstClr>
                </a:solidFill>
                <a:latin typeface="Montserrat Medium" panose="00000600000000000000" pitchFamily="2" charset="0"/>
              </a:rPr>
              <a:t>Fogafín</a:t>
            </a:r>
            <a:r>
              <a:rPr lang="es-CO" altLang="es-CO" sz="1400" dirty="0">
                <a:solidFill>
                  <a:prstClr val="white">
                    <a:lumMod val="50000"/>
                  </a:prstClr>
                </a:solidFill>
                <a:latin typeface="Montserrat Medium" panose="00000600000000000000" pitchFamily="2" charset="0"/>
              </a:rPr>
              <a:t> y pago de acreencias con el 3,1% (7).  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altLang="es-CO" sz="1400" dirty="0">
              <a:solidFill>
                <a:prstClr val="white">
                  <a:lumMod val="50000"/>
                </a:prstClr>
              </a:solidFill>
              <a:latin typeface="Montserrat Medium" panose="00000600000000000000" pitchFamily="2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altLang="es-CO" sz="1400" dirty="0">
                <a:solidFill>
                  <a:prstClr val="white">
                    <a:lumMod val="50000"/>
                  </a:prstClr>
                </a:solidFill>
                <a:latin typeface="Montserrat Medium" panose="00000600000000000000" pitchFamily="2" charset="0"/>
              </a:rPr>
              <a:t>El tema que está incrementando su participación, son las peticiones sobre averiguaciones del Seguro de Depósitos, para lo cual conviene hacer más divulgación de qué es, sus beneficios, entidades inscritas y  así generar mayor conocimiento en la ciudadanía.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400" dirty="0">
              <a:solidFill>
                <a:prstClr val="white">
                  <a:lumMod val="50000"/>
                </a:prstClr>
              </a:solidFill>
              <a:latin typeface="Montserrat Medium" panose="00000600000000000000" pitchFamily="2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altLang="es-CO" sz="1400" dirty="0">
                <a:solidFill>
                  <a:prstClr val="white">
                    <a:lumMod val="50000"/>
                  </a:prstClr>
                </a:solidFill>
                <a:latin typeface="Montserrat Medium" panose="00000600000000000000" pitchFamily="2" charset="0"/>
              </a:rPr>
              <a:t>Durante este periodo no se recibió ninguna denuncia, se atendieron dos (2) ciudadanos que presentara algún tipo de discapacidad (movilidad/física, auditiva, visual).</a:t>
            </a:r>
          </a:p>
        </p:txBody>
      </p:sp>
    </p:spTree>
    <p:extLst>
      <p:ext uri="{BB962C8B-B14F-4D97-AF65-F5344CB8AC3E}">
        <p14:creationId xmlns:p14="http://schemas.microsoft.com/office/powerpoint/2010/main" val="2452300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ogafin">
      <a:dk1>
        <a:srgbClr val="F2F2F2"/>
      </a:dk1>
      <a:lt1>
        <a:srgbClr val="F2F2F2"/>
      </a:lt1>
      <a:dk2>
        <a:srgbClr val="00609C"/>
      </a:dk2>
      <a:lt2>
        <a:srgbClr val="61A60E"/>
      </a:lt2>
      <a:accent1>
        <a:srgbClr val="FF9300"/>
      </a:accent1>
      <a:accent2>
        <a:srgbClr val="901440"/>
      </a:accent2>
      <a:accent3>
        <a:srgbClr val="41678C"/>
      </a:accent3>
      <a:accent4>
        <a:srgbClr val="26B2A8"/>
      </a:accent4>
      <a:accent5>
        <a:srgbClr val="5B9BD5"/>
      </a:accent5>
      <a:accent6>
        <a:srgbClr val="EA593B"/>
      </a:accent6>
      <a:hlink>
        <a:srgbClr val="2AADFF"/>
      </a:hlink>
      <a:folHlink>
        <a:srgbClr val="FFC000"/>
      </a:folHlink>
    </a:clrScheme>
    <a:fontScheme name="Personalizado 3">
      <a:majorFont>
        <a:latin typeface="Montserrat 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F7EB6BEC54E0040987A1CA75EBB1B49" ma:contentTypeVersion="8" ma:contentTypeDescription="Crear nuevo documento." ma:contentTypeScope="" ma:versionID="96c52d60a2e652ce846c282ae25b048d">
  <xsd:schema xmlns:xsd="http://www.w3.org/2001/XMLSchema" xmlns:xs="http://www.w3.org/2001/XMLSchema" xmlns:p="http://schemas.microsoft.com/office/2006/metadata/properties" xmlns:ns2="59566f82-f342-460b-a36f-7f2067fae10e" targetNamespace="http://schemas.microsoft.com/office/2006/metadata/properties" ma:root="true" ma:fieldsID="2e78468a77bb3eef55e7fac390418d89" ns2:_="">
    <xsd:import namespace="59566f82-f342-460b-a36f-7f2067fae1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66f82-f342-460b-a36f-7f2067fae1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047EE1-C600-4B8B-896C-42E45CA77F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4CF6FF-22A8-4DE4-B087-B570088A5E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566f82-f342-460b-a36f-7f2067fae1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12337</TotalTime>
  <Words>1509</Words>
  <Application>Microsoft Office PowerPoint</Application>
  <PresentationFormat>Panorámica</PresentationFormat>
  <Paragraphs>61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Aptos</vt:lpstr>
      <vt:lpstr>Arial</vt:lpstr>
      <vt:lpstr>Calibri</vt:lpstr>
      <vt:lpstr>Montserrat Medium</vt:lpstr>
      <vt:lpstr>Myanmar Text</vt:lpstr>
      <vt:lpstr>Myriad Pro</vt:lpstr>
      <vt:lpstr>Verdana</vt:lpstr>
      <vt:lpstr>Wingdings</vt:lpstr>
      <vt:lpstr>Tema de Office</vt:lpstr>
      <vt:lpstr>Informe Estadístico de Peticiones, Quejas, Sugerencias y Denuncias (PQSD) integrado</vt:lpstr>
      <vt:lpstr>Evolución de las PQSD</vt:lpstr>
      <vt:lpstr>Canales utilizados de atención al ciudadano</vt:lpstr>
      <vt:lpstr>Temas consultados en los canales</vt:lpstr>
      <vt:lpstr>Entidades asociadas a Fogafín no competente</vt:lpstr>
      <vt:lpstr>Entidades más consultadas</vt:lpstr>
      <vt:lpstr>PQSD por ciudades</vt:lpstr>
      <vt:lpstr>Análisis de PQSD – tipo persona  y género</vt:lpstr>
      <vt:lpstr>Recomendaciones</vt:lpstr>
      <vt:lpstr>Conclusiones - Aplicación Decreto 0103 de 2015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Tatiana Posso Fernandez</dc:creator>
  <cp:lastModifiedBy>Elquin Alexis Huertas Ramirez</cp:lastModifiedBy>
  <cp:revision>159</cp:revision>
  <dcterms:created xsi:type="dcterms:W3CDTF">2023-06-20T14:02:19Z</dcterms:created>
  <dcterms:modified xsi:type="dcterms:W3CDTF">2024-07-19T16:21:28Z</dcterms:modified>
</cp:coreProperties>
</file>