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34" r:id="rId2"/>
    <p:sldId id="331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224"/>
    <a:srgbClr val="B3B3B3"/>
    <a:srgbClr val="61A60E"/>
    <a:srgbClr val="00609C"/>
    <a:srgbClr val="41678C"/>
    <a:srgbClr val="5B9BD5"/>
    <a:srgbClr val="901440"/>
    <a:srgbClr val="EA593B"/>
    <a:srgbClr val="26B2A8"/>
    <a:srgbClr val="511A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2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2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../embeddings/oleObject5.bin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3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\\hermes\DOC_FOGAFIN\SCR\DJU\Atencion%20al%20usuario%20DAU\ESTADISTICAS%20DE%20PQRS\A&#241;o%202023\9.%20SEPTIEMBRE\2023_Septiembre_Gr&#225;ficas_Informe%20PQRSD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hermes\DOC_FOGAFIN\SCR\DJU\Atencion%20al%20usuario%20DAU\ESTADISTICAS%20DE%20PQRS\A&#241;o%202023\9.%20SEPTIEMBRE\2023_Septiembre_Gr&#225;ficas_Informe%20PQRSD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2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hermes\DOC_FOGAFIN\SCR\DJU\Atencion%20al%20usuario%20DAU\ESTADISTICAS%20DE%20PQRS\A&#241;o%202023\9.%20SEPTIEMBRE\2023_Septiembre_Gr&#225;ficas_Informe%20PQRSD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3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1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hermes\DOC_FOGAFIN\SCR\DJU\Atencion%20al%20usuario%20DAU\ESTADISTICAS%20DE%20PQRS\A&#241;o%202023\9.%20SEPTIEMBRE\2023_Septiembre_Gr&#225;ficas_Informe%20PQRSD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../embeddings/oleObject4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" h="101600"/>
              <a:bevelB w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" h="101600"/>
                <a:bevelB w="25400"/>
              </a:sp3d>
            </c:spPr>
            <c:extLst>
              <c:ext xmlns:c16="http://schemas.microsoft.com/office/drawing/2014/chart" uri="{C3380CC4-5D6E-409C-BE32-E72D297353CC}">
                <c16:uniqueId val="{00000001-9F7B-432C-B541-4998FD31EC5E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" h="101600"/>
                <a:bevelB w="25400"/>
              </a:sp3d>
            </c:spPr>
            <c:extLst>
              <c:ext xmlns:c16="http://schemas.microsoft.com/office/drawing/2014/chart" uri="{C3380CC4-5D6E-409C-BE32-E72D297353CC}">
                <c16:uniqueId val="{00000003-9F7B-432C-B541-4998FD31EC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'Prom. Hist.'!$B$83:$B$95</c:f>
              <c:numCache>
                <c:formatCode>mmm\-yy</c:formatCode>
                <c:ptCount val="13"/>
                <c:pt idx="0">
                  <c:v>44805</c:v>
                </c:pt>
                <c:pt idx="1">
                  <c:v>44835</c:v>
                </c:pt>
                <c:pt idx="2">
                  <c:v>44866</c:v>
                </c:pt>
                <c:pt idx="3">
                  <c:v>44896</c:v>
                </c:pt>
                <c:pt idx="4">
                  <c:v>44927</c:v>
                </c:pt>
                <c:pt idx="5">
                  <c:v>44958</c:v>
                </c:pt>
                <c:pt idx="6">
                  <c:v>44986</c:v>
                </c:pt>
                <c:pt idx="7">
                  <c:v>45017</c:v>
                </c:pt>
                <c:pt idx="8">
                  <c:v>45047</c:v>
                </c:pt>
                <c:pt idx="9">
                  <c:v>45078</c:v>
                </c:pt>
                <c:pt idx="10">
                  <c:v>45108</c:v>
                </c:pt>
                <c:pt idx="11">
                  <c:v>45139</c:v>
                </c:pt>
                <c:pt idx="12">
                  <c:v>45170</c:v>
                </c:pt>
              </c:numCache>
            </c:numRef>
          </c:cat>
          <c:val>
            <c:numRef>
              <c:f>'Prom. Hist.'!$C$83:$C$95</c:f>
              <c:numCache>
                <c:formatCode>General</c:formatCode>
                <c:ptCount val="13"/>
                <c:pt idx="0">
                  <c:v>259</c:v>
                </c:pt>
                <c:pt idx="1">
                  <c:v>223</c:v>
                </c:pt>
                <c:pt idx="2">
                  <c:v>221</c:v>
                </c:pt>
                <c:pt idx="3">
                  <c:v>245</c:v>
                </c:pt>
                <c:pt idx="4">
                  <c:v>182</c:v>
                </c:pt>
                <c:pt idx="5">
                  <c:v>158</c:v>
                </c:pt>
                <c:pt idx="6">
                  <c:v>221</c:v>
                </c:pt>
                <c:pt idx="7">
                  <c:v>139</c:v>
                </c:pt>
                <c:pt idx="8">
                  <c:v>178</c:v>
                </c:pt>
                <c:pt idx="9">
                  <c:v>190</c:v>
                </c:pt>
                <c:pt idx="10">
                  <c:v>169</c:v>
                </c:pt>
                <c:pt idx="11">
                  <c:v>221</c:v>
                </c:pt>
                <c:pt idx="12">
                  <c:v>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7B-432C-B541-4998FD31E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5"/>
        <c:axId val="603667864"/>
        <c:axId val="603667536"/>
      </c:barChart>
      <c:dateAx>
        <c:axId val="6036678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536"/>
        <c:crosses val="autoZero"/>
        <c:auto val="1"/>
        <c:lblOffset val="100"/>
        <c:baseTimeUnit val="months"/>
      </c:dateAx>
      <c:valAx>
        <c:axId val="60366753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223952812200482"/>
          <c:y val="0.12200549546877969"/>
          <c:w val="0.86776047187799521"/>
          <c:h val="0.8227625698179765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622C-4D23-85B6-2F9066277839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622C-4D23-85B6-2F906627783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622C-4D23-85B6-2F9066277839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622C-4D23-85B6-2F9066277839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622C-4D23-85B6-2F9066277839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622C-4D23-85B6-2F9066277839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622C-4D23-85B6-2F9066277839}"/>
              </c:ext>
            </c:extLst>
          </c:dPt>
          <c:dPt>
            <c:idx val="7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F-622C-4D23-85B6-2F9066277839}"/>
              </c:ext>
            </c:extLst>
          </c:dPt>
          <c:dLbls>
            <c:dLbl>
              <c:idx val="0"/>
              <c:layout>
                <c:manualLayout>
                  <c:x val="-2.3517315643044199E-17"/>
                  <c:y val="0.1122115897077762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2C-4D23-85B6-2F906627783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22C-4D23-85B6-2F906627783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22C-4D23-85B6-2F9066277839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22C-4D23-85B6-2F9066277839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622C-4D23-85B6-2F9066277839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622C-4D23-85B6-2F90662778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'Gráficas Informes'!$B$97:$B$102</c:f>
              <c:strCache>
                <c:ptCount val="6"/>
                <c:pt idx="0">
                  <c:v>PAGO DE ACREENCIAS </c:v>
                </c:pt>
                <c:pt idx="1">
                  <c:v>INFORMACIÓN PROCESOS LIQUIDATORIOS</c:v>
                </c:pt>
                <c:pt idx="2">
                  <c:v>SEGURO DE DEPÓSITOS</c:v>
                </c:pt>
                <c:pt idx="3">
                  <c:v>INFORMACIÓN GENERAL DE FOGAFÍN</c:v>
                </c:pt>
                <c:pt idx="4">
                  <c:v>LEVANTAMIENTO DE GRAVÁMENES</c:v>
                </c:pt>
                <c:pt idx="5">
                  <c:v>FOGAFÍN NO COMPETENTE</c:v>
                </c:pt>
              </c:strCache>
            </c:strRef>
          </c:cat>
          <c:val>
            <c:numRef>
              <c:f>'Gráficas Informes'!$C$97:$C$102</c:f>
              <c:numCache>
                <c:formatCode>General</c:formatCode>
                <c:ptCount val="6"/>
                <c:pt idx="0">
                  <c:v>15</c:v>
                </c:pt>
                <c:pt idx="1">
                  <c:v>19</c:v>
                </c:pt>
                <c:pt idx="2">
                  <c:v>22</c:v>
                </c:pt>
                <c:pt idx="3">
                  <c:v>29</c:v>
                </c:pt>
                <c:pt idx="4">
                  <c:v>40</c:v>
                </c:pt>
                <c:pt idx="5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22C-4D23-85B6-2F906627783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9282960"/>
        <c:axId val="169449200"/>
      </c:barChart>
      <c:catAx>
        <c:axId val="16928296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9449200"/>
        <c:crosses val="autoZero"/>
        <c:auto val="1"/>
        <c:lblAlgn val="ctr"/>
        <c:lblOffset val="100"/>
        <c:noMultiLvlLbl val="0"/>
      </c:catAx>
      <c:valAx>
        <c:axId val="169449200"/>
        <c:scaling>
          <c:logBase val="10"/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9282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704076555596707E-2"/>
          <c:y val="2.4788521190570532E-2"/>
          <c:w val="0.93454064397382808"/>
          <c:h val="0.8694305870299410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5"/>
        <c:axId val="603667864"/>
        <c:axId val="603667536"/>
      </c:barChart>
      <c:catAx>
        <c:axId val="6036678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536"/>
        <c:crosses val="autoZero"/>
        <c:auto val="1"/>
        <c:lblAlgn val="ctr"/>
        <c:lblOffset val="100"/>
        <c:noMultiLvlLbl val="1"/>
      </c:catAx>
      <c:valAx>
        <c:axId val="60366753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8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08849626282536"/>
          <c:y val="0.24162979548824823"/>
          <c:w val="0.74582632091206424"/>
          <c:h val="0.71910591110713873"/>
        </c:manualLayout>
      </c:layout>
      <c:pie3D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707469129306406E-2"/>
          <c:y val="0.24806722599419331"/>
          <c:w val="0.78235069434793203"/>
          <c:h val="0.7497688198543196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25400">
                <a:solidFill>
                  <a:srgbClr val="FFC000"/>
                </a:solidFill>
              </a:ln>
              <a:effectLst/>
              <a:sp3d contourW="25400">
                <a:contourClr>
                  <a:srgbClr val="FFC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3AB-4064-AAFE-47D56C8C22CE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3AB-4064-AAFE-47D56C8C22C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3AB-4064-AAFE-47D56C8C22C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3AB-4064-AAFE-47D56C8C22C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3AB-4064-AAFE-47D56C8C22CE}"/>
              </c:ext>
            </c:extLst>
          </c:dPt>
          <c:dPt>
            <c:idx val="5"/>
            <c:bubble3D val="0"/>
            <c:explosion val="1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3AB-4064-AAFE-47D56C8C22C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83AB-4064-AAFE-47D56C8C22CE}"/>
              </c:ext>
            </c:extLst>
          </c:dPt>
          <c:dLbls>
            <c:dLbl>
              <c:idx val="0"/>
              <c:layout>
                <c:manualLayout>
                  <c:x val="-4.7322233124672243E-2"/>
                  <c:y val="-0.1099277916161631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1" baseline="0">
                        <a:solidFill>
                          <a:sysClr val="windowText" lastClr="000000"/>
                        </a:solidFill>
                      </a:rPr>
                      <a:t>BANCO DEL ESTADO
5.91%</a:t>
                    </a:r>
                  </a:p>
                </c:rich>
              </c:tx>
              <c:spPr>
                <a:noFill/>
                <a:ln w="12700">
                  <a:solidFill>
                    <a:srgbClr val="901440">
                      <a:lumMod val="20000"/>
                      <a:lumOff val="80000"/>
                    </a:srgb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35071921485713"/>
                      <c:h val="9.43808680076384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83AB-4064-AAFE-47D56C8C22CE}"/>
                </c:ext>
              </c:extLst>
            </c:dLbl>
            <c:dLbl>
              <c:idx val="1"/>
              <c:layout>
                <c:manualLayout>
                  <c:x val="1.9020564505690892E-2"/>
                  <c:y val="-3.265384507667751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E9DCD43-E597-4492-9190-189B467F20AE}" type="CATEGORYNAME">
                      <a:rPr lang="es-MX" sz="1000" b="1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s-MX" sz="1000" b="1" baseline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
6.90%</a:t>
                    </a:r>
                  </a:p>
                </c:rich>
              </c:tx>
              <c:spPr>
                <a:solidFill>
                  <a:srgbClr val="F2F2F2"/>
                </a:solidFill>
                <a:ln w="25400" cap="flat" cmpd="sng" algn="ctr">
                  <a:solidFill>
                    <a:srgbClr val="FF9300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194919420162866"/>
                      <c:h val="0.105736374560066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3AB-4064-AAFE-47D56C8C22CE}"/>
                </c:ext>
              </c:extLst>
            </c:dLbl>
            <c:dLbl>
              <c:idx val="2"/>
              <c:layout>
                <c:manualLayout>
                  <c:x val="3.1866014679213531E-2"/>
                  <c:y val="-7.047473490622522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50" b="1" baseline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BANCO CENTRAL HIPOTECARIO 
11.82%</a:t>
                    </a:r>
                  </a:p>
                </c:rich>
              </c:tx>
              <c:spPr>
                <a:solidFill>
                  <a:srgbClr val="F2F2F2"/>
                </a:solidFill>
                <a:ln w="25400" cap="flat" cmpd="sng" algn="ctr">
                  <a:solidFill>
                    <a:srgbClr val="61A60E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61859982784968"/>
                      <c:h val="0.1601245083879124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83AB-4064-AAFE-47D56C8C22CE}"/>
                </c:ext>
              </c:extLst>
            </c:dLbl>
            <c:dLbl>
              <c:idx val="3"/>
              <c:layout>
                <c:manualLayout>
                  <c:x val="-0.2070068835399532"/>
                  <c:y val="-0.2849479014548650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F915AB2-D80D-4754-98FF-06FD03A9FBB1}" type="CATEGORYNAME">
                      <a:rPr lang="en-US" sz="1100" b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 sz="1100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1100" b="1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t>
25.12%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56404376774593"/>
                      <c:h val="0.1324707551824954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3AB-4064-AAFE-47D56C8C22CE}"/>
                </c:ext>
              </c:extLst>
            </c:dLbl>
            <c:dLbl>
              <c:idx val="4"/>
              <c:layout>
                <c:manualLayout>
                  <c:x val="0.17370457038590981"/>
                  <c:y val="-5.449095727159125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91DE9F8-9A5B-49E0-83E8-EC622F8A309F}" type="CATEGORYNAME">
                      <a:rPr lang="en-US" sz="1100" b="1">
                        <a:solidFill>
                          <a:schemeClr val="bg1"/>
                        </a:solidFill>
                      </a:rPr>
                      <a:pPr>
                        <a:defRPr sz="1100"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1100" b="1" baseline="0">
                        <a:solidFill>
                          <a:schemeClr val="bg1"/>
                        </a:solidFill>
                      </a:rPr>
                      <a:t>
50.25%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38735942429515"/>
                      <c:h val="0.1632301841378374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3AB-4064-AAFE-47D56C8C22CE}"/>
                </c:ext>
              </c:extLst>
            </c:dLbl>
            <c:dLbl>
              <c:idx val="5"/>
              <c:layout>
                <c:manualLayout>
                  <c:x val="-0.11508468104510768"/>
                  <c:y val="-0.2158316273926752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4F4C45D-5BA4-4F31-9EE7-AAF730256864}" type="CATEGORYNAME">
                      <a:rPr lang="en-US" sz="900"/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900" baseline="0"/>
                      <a:t>
15.32%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74455105669404"/>
                      <c:h val="0.115065431842001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83AB-4064-AAFE-47D56C8C22CE}"/>
                </c:ext>
              </c:extLst>
            </c:dLbl>
            <c:dLbl>
              <c:idx val="6"/>
              <c:layout>
                <c:manualLayout>
                  <c:x val="0.21118809207043526"/>
                  <c:y val="9.740243675329741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28EDF93-A750-48B9-83B7-40AFF046B349}" type="CATEGORYNAME">
                      <a:rPr lang="en-US" sz="900"/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900" baseline="0"/>
                      <a:t>
40.43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83AB-4064-AAFE-47D56C8C22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'Gráficas Informes'!$H$129:$H$133</c:f>
              <c:strCache>
                <c:ptCount val="5"/>
                <c:pt idx="0">
                  <c:v>BANCO DEL ESTADO</c:v>
                </c:pt>
                <c:pt idx="1">
                  <c:v>BANCO DAVIVIENDA S.A</c:v>
                </c:pt>
                <c:pt idx="2">
                  <c:v>BANCO CENTRAL HIPOTECARIO S.A.</c:v>
                </c:pt>
                <c:pt idx="3">
                  <c:v>FOGAFÍN</c:v>
                </c:pt>
                <c:pt idx="4">
                  <c:v>OTRAS ENTIDADES</c:v>
                </c:pt>
              </c:strCache>
            </c:strRef>
          </c:cat>
          <c:val>
            <c:numRef>
              <c:f>'Gráficas Informes'!$I$129:$I$133</c:f>
              <c:numCache>
                <c:formatCode>General</c:formatCode>
                <c:ptCount val="5"/>
                <c:pt idx="0">
                  <c:v>12</c:v>
                </c:pt>
                <c:pt idx="1">
                  <c:v>14</c:v>
                </c:pt>
                <c:pt idx="2">
                  <c:v>24</c:v>
                </c:pt>
                <c:pt idx="3">
                  <c:v>51</c:v>
                </c:pt>
                <c:pt idx="4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3AB-4064-AAFE-47D56C8C22C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704076555596707E-2"/>
          <c:y val="2.4788521190570532E-2"/>
          <c:w val="0.93454064397382808"/>
          <c:h val="0.8694305870299410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5"/>
        <c:axId val="603667864"/>
        <c:axId val="603667536"/>
      </c:barChart>
      <c:catAx>
        <c:axId val="6036678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536"/>
        <c:crosses val="autoZero"/>
        <c:auto val="1"/>
        <c:lblAlgn val="ctr"/>
        <c:lblOffset val="100"/>
        <c:noMultiLvlLbl val="1"/>
      </c:catAx>
      <c:valAx>
        <c:axId val="60366753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8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BD0-4BD4-A879-7A8DD0492B0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BD0-4BD4-A879-7A8DD0492B03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BD0-4BD4-A879-7A8DD0492B03}"/>
              </c:ext>
            </c:extLst>
          </c:dPt>
          <c:dPt>
            <c:idx val="3"/>
            <c:invertIfNegative val="0"/>
            <c:bubble3D val="0"/>
            <c:spPr>
              <a:solidFill>
                <a:srgbClr val="FFA22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BD0-4BD4-A879-7A8DD0492B03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BD0-4BD4-A879-7A8DD0492B03}"/>
              </c:ext>
            </c:extLst>
          </c:dPt>
          <c:dPt>
            <c:idx val="5"/>
            <c:invertIfNegative val="0"/>
            <c:bubble3D val="0"/>
            <c:spPr>
              <a:solidFill>
                <a:srgbClr val="61A60E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BD0-4BD4-A879-7A8DD0492B03}"/>
              </c:ext>
            </c:extLst>
          </c:dPt>
          <c:dPt>
            <c:idx val="6"/>
            <c:invertIfNegative val="0"/>
            <c:bubble3D val="0"/>
            <c:spPr>
              <a:solidFill>
                <a:srgbClr val="5B9BD5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BD0-4BD4-A879-7A8DD0492B0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'Gráficas Informes'!$B$11:$B$17</c:f>
              <c:strCache>
                <c:ptCount val="7"/>
                <c:pt idx="0">
                  <c:v>REDES SOCIALES</c:v>
                </c:pt>
                <c:pt idx="1">
                  <c:v>CARTA</c:v>
                </c:pt>
                <c:pt idx="2">
                  <c:v>PÁGINA WEB</c:v>
                </c:pt>
                <c:pt idx="3">
                  <c:v>ATENCIÓN PRESENCIAL</c:v>
                </c:pt>
                <c:pt idx="4">
                  <c:v>CHAT</c:v>
                </c:pt>
                <c:pt idx="5">
                  <c:v>ATENCIÓN TELEFÓNICA</c:v>
                </c:pt>
                <c:pt idx="6">
                  <c:v>CORREO ELECTRÓNICO</c:v>
                </c:pt>
              </c:strCache>
            </c:strRef>
          </c:cat>
          <c:val>
            <c:numRef>
              <c:f>'Gráficas Informes'!$C$11:$C$17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6</c:v>
                </c:pt>
                <c:pt idx="3">
                  <c:v>17</c:v>
                </c:pt>
                <c:pt idx="4">
                  <c:v>17</c:v>
                </c:pt>
                <c:pt idx="5">
                  <c:v>59</c:v>
                </c:pt>
                <c:pt idx="6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BD0-4BD4-A879-7A8DD0492B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81644608"/>
        <c:axId val="581644280"/>
      </c:barChart>
      <c:catAx>
        <c:axId val="581644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81644280"/>
        <c:crosses val="autoZero"/>
        <c:auto val="1"/>
        <c:lblAlgn val="ctr"/>
        <c:lblOffset val="100"/>
        <c:noMultiLvlLbl val="0"/>
      </c:catAx>
      <c:valAx>
        <c:axId val="581644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81644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704076555596707E-2"/>
          <c:y val="2.4788521190570532E-2"/>
          <c:w val="0.93454064397382808"/>
          <c:h val="0.8694305870299410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5"/>
        <c:axId val="603667864"/>
        <c:axId val="603667536"/>
      </c:barChart>
      <c:catAx>
        <c:axId val="6036678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536"/>
        <c:crosses val="autoZero"/>
        <c:auto val="1"/>
        <c:lblAlgn val="ctr"/>
        <c:lblOffset val="100"/>
        <c:noMultiLvlLbl val="1"/>
      </c:catAx>
      <c:valAx>
        <c:axId val="60366753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8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08849626282536"/>
          <c:y val="0.24162979548824823"/>
          <c:w val="0.74582632091206424"/>
          <c:h val="0.7191059111071387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accent6"/>
                </a:solidFill>
              </a:ln>
              <a:effectLst/>
              <a:sp3d contourW="25400">
                <a:contourClr>
                  <a:schemeClr val="accent6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818-4A53-9942-592E28953BE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818-4A53-9942-592E28953BE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818-4A53-9942-592E28953BE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818-4A53-9942-592E28953BE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818-4A53-9942-592E28953BE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818-4A53-9942-592E28953BE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A818-4A53-9942-592E28953BE5}"/>
              </c:ext>
            </c:extLst>
          </c:dPt>
          <c:dLbls>
            <c:dLbl>
              <c:idx val="0"/>
              <c:layout>
                <c:manualLayout>
                  <c:x val="-2.7692334319552304E-2"/>
                  <c:y val="-0.124902173736016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7C685E6-1C6F-47C4-BBAF-8609D920B917}" type="CATEGORYNAME">
                      <a:rPr lang="en-US" sz="1000" b="1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>
                          <a:solidFill>
                            <a:schemeClr val="bg1">
                              <a:lumMod val="10000"/>
                            </a:schemeClr>
                          </a:solidFill>
                        </a:defRPr>
                      </a:pPr>
                      <a:t>[NOMBRE DE CATEGORÍA]</a:t>
                    </a:fld>
                    <a:r>
                      <a:rPr lang="en-US" sz="1000" b="1" baseline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
2.46%</a:t>
                    </a:r>
                  </a:p>
                </c:rich>
              </c:tx>
              <c:spPr>
                <a:solidFill>
                  <a:srgbClr val="F2F2F2"/>
                </a:solidFill>
                <a:ln w="25400" cap="flat" cmpd="sng" algn="ctr">
                  <a:solidFill>
                    <a:srgbClr val="FF9300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005290710215428"/>
                      <c:h val="0.1162383169225221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818-4A53-9942-592E28953BE5}"/>
                </c:ext>
              </c:extLst>
            </c:dLbl>
            <c:dLbl>
              <c:idx val="1"/>
              <c:layout>
                <c:manualLayout>
                  <c:x val="0.10766596890958549"/>
                  <c:y val="-0.1186761517069272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CFA569D-A0C0-4D9C-B632-225BB68CCF8A}" type="CATEGORYNAME">
                      <a:rPr lang="en-US" sz="1000" b="1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>
                          <a:solidFill>
                            <a:schemeClr val="bg1">
                              <a:lumMod val="10000"/>
                            </a:schemeClr>
                          </a:solidFill>
                        </a:defRPr>
                      </a:pPr>
                      <a:t>[NOMBRE DE CATEGORÍA]</a:t>
                    </a:fld>
                    <a:r>
                      <a:rPr lang="en-US" sz="1000" b="1" baseline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
2.46%</a:t>
                    </a:r>
                  </a:p>
                </c:rich>
              </c:tx>
              <c:spPr>
                <a:solidFill>
                  <a:srgbClr val="F2F2F2"/>
                </a:solidFill>
                <a:ln w="25400" cap="flat" cmpd="sng" algn="ctr">
                  <a:solidFill>
                    <a:srgbClr val="901440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510339174913095"/>
                      <c:h val="0.1010875913378580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818-4A53-9942-592E28953BE5}"/>
                </c:ext>
              </c:extLst>
            </c:dLbl>
            <c:dLbl>
              <c:idx val="2"/>
              <c:layout>
                <c:manualLayout>
                  <c:x val="7.3826994064417298E-2"/>
                  <c:y val="2.820710852279269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415DDE-4FA3-4A0B-9A16-CEE90C917479}" type="CATEGORYNAME">
                      <a:rPr lang="en-US" sz="1000" b="1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>
                          <a:solidFill>
                            <a:schemeClr val="bg1">
                              <a:lumMod val="10000"/>
                            </a:schemeClr>
                          </a:solidFill>
                        </a:defRPr>
                      </a:pPr>
                      <a:t>[NOMBRE DE CATEGORÍA]</a:t>
                    </a:fld>
                    <a:r>
                      <a:rPr lang="en-US" sz="1000" b="1" baseline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
2.46%</a:t>
                    </a:r>
                  </a:p>
                </c:rich>
              </c:tx>
              <c:spPr>
                <a:solidFill>
                  <a:srgbClr val="F2F2F2"/>
                </a:solidFill>
                <a:ln w="25400" cap="flat" cmpd="sng" algn="ctr">
                  <a:solidFill>
                    <a:srgbClr val="61A60E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837759459384097"/>
                      <c:h val="0.101020421866566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818-4A53-9942-592E28953BE5}"/>
                </c:ext>
              </c:extLst>
            </c:dLbl>
            <c:dLbl>
              <c:idx val="3"/>
              <c:layout>
                <c:manualLayout>
                  <c:x val="-0.22591375889143483"/>
                  <c:y val="3.44234157859802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9FBA938-2E7C-4FE8-BA60-2DE70A7AAE07}" type="CATEGORYNAME">
                      <a:rPr lang="en-US" sz="1200" b="1">
                        <a:solidFill>
                          <a:schemeClr val="bg1"/>
                        </a:solidFill>
                      </a:rPr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1200" b="1" baseline="0">
                        <a:solidFill>
                          <a:schemeClr val="bg1"/>
                        </a:solidFill>
                      </a:rPr>
                      <a:t>
33.50%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50766418020301"/>
                      <c:h val="0.1257433973032910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818-4A53-9942-592E28953BE5}"/>
                </c:ext>
              </c:extLst>
            </c:dLbl>
            <c:dLbl>
              <c:idx val="4"/>
              <c:layout>
                <c:manualLayout>
                  <c:x val="0.20651156233015266"/>
                  <c:y val="-0.1237876337810196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F2A04D-E35E-4BBA-91E3-D0B325E9699F}" type="CATEGORYNAME">
                      <a:rPr lang="en-US" sz="1100" b="1">
                        <a:solidFill>
                          <a:schemeClr val="bg1"/>
                        </a:solidFill>
                      </a:rPr>
                      <a:pPr>
                        <a:defRPr sz="1100"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1100" b="1" baseline="0">
                        <a:solidFill>
                          <a:schemeClr val="bg1"/>
                        </a:solidFill>
                      </a:rPr>
                      <a:t>
59.12%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461408456482487"/>
                      <c:h val="0.228617871683371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818-4A53-9942-592E28953BE5}"/>
                </c:ext>
              </c:extLst>
            </c:dLbl>
            <c:dLbl>
              <c:idx val="5"/>
              <c:layout>
                <c:manualLayout>
                  <c:x val="0.2478341878889293"/>
                  <c:y val="-0.1234311875447238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258F05D-230D-4E6F-8760-2B1F0CAD42BB}" type="CATEGORYNAME">
                      <a:rPr lang="en-US" sz="1000" b="1"/>
                      <a:pPr>
                        <a:defRPr sz="1050"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1000" b="1" baseline="0"/>
                      <a:t>
53.96%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53707803188394"/>
                      <c:h val="0.181951047036689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A818-4A53-9942-592E28953BE5}"/>
                </c:ext>
              </c:extLst>
            </c:dLbl>
            <c:dLbl>
              <c:idx val="6"/>
              <c:layout>
                <c:manualLayout>
                  <c:x val="0.2095489481725232"/>
                  <c:y val="4.480520369736394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818-4A53-9942-592E28953B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'Gráficas Informes'!$B$34:$B$38</c:f>
              <c:strCache>
                <c:ptCount val="5"/>
                <c:pt idx="0">
                  <c:v>MEDELLIN</c:v>
                </c:pt>
                <c:pt idx="1">
                  <c:v>CALI</c:v>
                </c:pt>
                <c:pt idx="2">
                  <c:v>PEREIRA</c:v>
                </c:pt>
                <c:pt idx="3">
                  <c:v>BOGOTÁ, D. C.</c:v>
                </c:pt>
                <c:pt idx="4">
                  <c:v>OTRAS CIUDADES</c:v>
                </c:pt>
              </c:strCache>
            </c:strRef>
          </c:cat>
          <c:val>
            <c:numRef>
              <c:f>'Gráficas Informes'!$C$34:$C$38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68</c:v>
                </c:pt>
                <c:pt idx="4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818-4A53-9942-592E28953BE5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704076555596707E-2"/>
          <c:y val="2.4788521190570532E-2"/>
          <c:w val="0.93454064397382808"/>
          <c:h val="0.8694305870299410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5"/>
        <c:axId val="603667864"/>
        <c:axId val="603667536"/>
      </c:barChart>
      <c:catAx>
        <c:axId val="6036678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536"/>
        <c:crosses val="autoZero"/>
        <c:auto val="1"/>
        <c:lblAlgn val="ctr"/>
        <c:lblOffset val="100"/>
        <c:noMultiLvlLbl val="1"/>
      </c:catAx>
      <c:valAx>
        <c:axId val="60366753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8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08849626282536"/>
          <c:y val="0.24162979548824823"/>
          <c:w val="0.74582632091206424"/>
          <c:h val="0.71910591110713873"/>
        </c:manualLayout>
      </c:layout>
      <c:pie3D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166769110420194E-3"/>
          <c:y val="4.1666666666666664E-2"/>
          <c:w val="0.9553582769892689"/>
          <c:h val="0.9236111111111111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0AF-4572-91A5-4FF8C8B4AF46}"/>
              </c:ext>
            </c:extLst>
          </c:dPt>
          <c:dPt>
            <c:idx val="1"/>
            <c:bubble3D val="0"/>
            <c:explosion val="4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0AF-4572-91A5-4FF8C8B4AF46}"/>
              </c:ext>
            </c:extLst>
          </c:dPt>
          <c:dLbls>
            <c:dLbl>
              <c:idx val="0"/>
              <c:layout>
                <c:manualLayout>
                  <c:x val="-0.153656123561387"/>
                  <c:y val="7.803778433945757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9EA8EF-2D6B-C241-9A34-7EBA3539F8EB}" type="CATEGORYNAME">
                      <a:rPr lang="en-US" sz="1050"/>
                      <a:pPr>
                        <a:defRPr sz="1050"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1050" baseline="0"/>
                      <a:t>
6.40%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99174735277295"/>
                      <c:h val="0.143749999999999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0AF-4572-91A5-4FF8C8B4AF46}"/>
                </c:ext>
              </c:extLst>
            </c:dLbl>
            <c:dLbl>
              <c:idx val="1"/>
              <c:layout>
                <c:manualLayout>
                  <c:x val="0.30461297271853871"/>
                  <c:y val="-0.3580869969378828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C9B9976-522A-5041-832F-FD9E802BA0D9}" type="CATEGORYNAME">
                      <a:rPr lang="en-US" sz="1200"/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1200" baseline="0"/>
                      <a:t>
93.60%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570176261308426"/>
                      <c:h val="0.164497211286089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0AF-4572-91A5-4FF8C8B4AF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'Gráficas Informes'!$H$70:$H$71</c:f>
              <c:strCache>
                <c:ptCount val="2"/>
                <c:pt idx="0">
                  <c:v>PERSONA JURÍDICA</c:v>
                </c:pt>
                <c:pt idx="1">
                  <c:v>PERSONA NATURAL</c:v>
                </c:pt>
              </c:strCache>
            </c:strRef>
          </c:cat>
          <c:val>
            <c:numRef>
              <c:f>'Gráficas Informes'!$I$70:$I$71</c:f>
              <c:numCache>
                <c:formatCode>General</c:formatCode>
                <c:ptCount val="2"/>
                <c:pt idx="0">
                  <c:v>13</c:v>
                </c:pt>
                <c:pt idx="1">
                  <c:v>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AF-4572-91A5-4FF8C8B4AF46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704076555596707E-2"/>
          <c:y val="2.4788521190570532E-2"/>
          <c:w val="0.93454064397382808"/>
          <c:h val="0.8694305870299410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5"/>
        <c:axId val="603667864"/>
        <c:axId val="603667536"/>
      </c:barChart>
      <c:catAx>
        <c:axId val="6036678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536"/>
        <c:crosses val="autoZero"/>
        <c:auto val="1"/>
        <c:lblAlgn val="ctr"/>
        <c:lblOffset val="100"/>
        <c:noMultiLvlLbl val="1"/>
      </c:catAx>
      <c:valAx>
        <c:axId val="60366753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8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40649CE-BC5D-8C6E-7D63-AD9711E9AA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AF9EF7F-5906-D27F-980D-2F6A0FAADC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7239B-201E-4510-B1F0-E4545A75E318}" type="datetimeFigureOut">
              <a:rPr lang="es-CO" smtClean="0"/>
              <a:t>26/10/2023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654D7FB-3B92-12EC-A8D0-B5E4464218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53B842-5050-FCCB-89F9-CCBD69B1EB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83A92-20C0-4F1B-9DD8-0427CCD3E9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0690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4BED5-E088-4A0A-8899-ECCB6DF8FC44}" type="datetimeFigureOut">
              <a:rPr lang="es-CO" smtClean="0"/>
              <a:t>26/10/2023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00AF9-3B7D-44C7-86C4-60912A4DED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3599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00AF9-3B7D-44C7-86C4-60912A4DEDBA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1740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áfico 37">
            <a:extLst>
              <a:ext uri="{FF2B5EF4-FFF2-40B4-BE49-F238E27FC236}">
                <a16:creationId xmlns:a16="http://schemas.microsoft.com/office/drawing/2014/main" id="{687C773C-8896-4FC8-A6E7-C2FD422892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E823AAA3-D37E-496D-85B0-EDD69EC18C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84" y="2025198"/>
            <a:ext cx="3759427" cy="371964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E3064D-9FCB-4A15-81ED-1FAB407F2C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5274" y="2317829"/>
            <a:ext cx="5682082" cy="2387600"/>
          </a:xfrm>
          <a:prstGeom prst="rect">
            <a:avLst/>
          </a:prstGeom>
        </p:spPr>
        <p:txBody>
          <a:bodyPr anchor="b"/>
          <a:lstStyle>
            <a:lvl1pPr algn="l">
              <a:defRPr sz="4000"/>
            </a:lvl1pPr>
          </a:lstStyle>
          <a:p>
            <a:r>
              <a:rPr lang="es-ES" dirty="0"/>
              <a:t>Haga clic para agregar el título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5BB77F-8F40-4734-87E0-9C204D9F07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35817" y="5063431"/>
            <a:ext cx="5682081" cy="5035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Nombre de quien realiza la presentación</a:t>
            </a:r>
            <a:endParaRPr lang="es-CO" dirty="0"/>
          </a:p>
        </p:txBody>
      </p:sp>
      <p:pic>
        <p:nvPicPr>
          <p:cNvPr id="21" name="Picture 24">
            <a:extLst>
              <a:ext uri="{FF2B5EF4-FFF2-40B4-BE49-F238E27FC236}">
                <a16:creationId xmlns:a16="http://schemas.microsoft.com/office/drawing/2014/main" id="{2B541E0B-9735-450A-A740-6A90F73D9A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872" y="444676"/>
            <a:ext cx="2235791" cy="812330"/>
          </a:xfrm>
          <a:prstGeom prst="rect">
            <a:avLst/>
          </a:prstGeom>
        </p:spPr>
      </p:pic>
      <p:sp>
        <p:nvSpPr>
          <p:cNvPr id="43" name="Diagrama de flujo: conector 42">
            <a:extLst>
              <a:ext uri="{FF2B5EF4-FFF2-40B4-BE49-F238E27FC236}">
                <a16:creationId xmlns:a16="http://schemas.microsoft.com/office/drawing/2014/main" id="{4E46BACF-B2DF-4DBE-A86F-AFF94A9E106A}"/>
              </a:ext>
            </a:extLst>
          </p:cNvPr>
          <p:cNvSpPr/>
          <p:nvPr userDrawn="1"/>
        </p:nvSpPr>
        <p:spPr>
          <a:xfrm>
            <a:off x="7574546" y="-958156"/>
            <a:ext cx="5682081" cy="5682081"/>
          </a:xfrm>
          <a:prstGeom prst="flowChartConnector">
            <a:avLst/>
          </a:prstGeom>
          <a:solidFill>
            <a:srgbClr val="61A6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Marcador de posición de imagen 44">
            <a:extLst>
              <a:ext uri="{FF2B5EF4-FFF2-40B4-BE49-F238E27FC236}">
                <a16:creationId xmlns:a16="http://schemas.microsoft.com/office/drawing/2014/main" id="{927332A7-D9BA-4428-8FC3-88C655EE4B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05095" y="-664391"/>
            <a:ext cx="5040474" cy="5040473"/>
          </a:xfrm>
          <a:prstGeom prst="flowChartConnector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4886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grade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88BD2EC0-66ED-4CA5-849D-62E3C0DAA541}"/>
              </a:ext>
            </a:extLst>
          </p:cNvPr>
          <p:cNvSpPr/>
          <p:nvPr/>
        </p:nvSpPr>
        <p:spPr>
          <a:xfrm>
            <a:off x="-33853" y="-49489"/>
            <a:ext cx="12225853" cy="6907489"/>
          </a:xfrm>
          <a:prstGeom prst="rect">
            <a:avLst/>
          </a:prstGeom>
          <a:gradFill flip="none" rotWithShape="1">
            <a:gsLst>
              <a:gs pos="0">
                <a:srgbClr val="026732"/>
              </a:gs>
              <a:gs pos="73000">
                <a:srgbClr val="408D2A"/>
              </a:gs>
              <a:gs pos="100000">
                <a:srgbClr val="90BE1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B23F58A1-55CD-4FEA-891E-B423A270D92C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7DD7D021-760B-4779-9D3C-D4F7C584B16A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8B02AD50-F9FE-4478-A8E7-98B91BC8A089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0C330B65-976F-4A80-95E9-0BD784DB46A7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7" name="Subtítulo 2">
            <a:extLst>
              <a:ext uri="{FF2B5EF4-FFF2-40B4-BE49-F238E27FC236}">
                <a16:creationId xmlns:a16="http://schemas.microsoft.com/office/drawing/2014/main" id="{083D1DB8-0479-474D-970B-B0880CCF98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24FEB047-3D84-4271-80A3-EA2B14F66D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8705" y="1934728"/>
            <a:ext cx="3759427" cy="371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opacidad azul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263140A-76BC-45F0-9C16-420B76054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35" r="-146" b="15113"/>
          <a:stretch/>
        </p:blipFill>
        <p:spPr>
          <a:xfrm>
            <a:off x="0" y="7701"/>
            <a:ext cx="12192000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603736E-5A7B-4761-8C6C-A9892958D603}"/>
              </a:ext>
            </a:extLst>
          </p:cNvPr>
          <p:cNvSpPr/>
          <p:nvPr userDrawn="1"/>
        </p:nvSpPr>
        <p:spPr>
          <a:xfrm>
            <a:off x="-33853" y="35348"/>
            <a:ext cx="12225853" cy="6871301"/>
          </a:xfrm>
          <a:prstGeom prst="rect">
            <a:avLst/>
          </a:prstGeom>
          <a:gradFill flip="none" rotWithShape="1">
            <a:gsLst>
              <a:gs pos="0">
                <a:srgbClr val="083048">
                  <a:alpha val="30000"/>
                </a:srgbClr>
              </a:gs>
              <a:gs pos="77000">
                <a:srgbClr val="0E5078"/>
              </a:gs>
              <a:gs pos="100000">
                <a:srgbClr val="1475B0"/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9E5B1B5-1FB4-4D37-A94F-16B71C157F61}"/>
              </a:ext>
            </a:extLst>
          </p:cNvPr>
          <p:cNvSpPr/>
          <p:nvPr userDrawn="1"/>
        </p:nvSpPr>
        <p:spPr>
          <a:xfrm>
            <a:off x="-25350" y="22047"/>
            <a:ext cx="12225853" cy="6871301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F4989FF-B779-4A3F-BAF6-3BAB68728209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345CA1B9-BC54-4566-B245-FBD69A36F37B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C1E9DA4E-746C-4861-8117-A0D689A22747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B38EDB20-B5F3-454A-978A-B5E52F9E5228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6" name="Subtítulo 2">
            <a:extLst>
              <a:ext uri="{FF2B5EF4-FFF2-40B4-BE49-F238E27FC236}">
                <a16:creationId xmlns:a16="http://schemas.microsoft.com/office/drawing/2014/main" id="{69840785-F164-4134-8DD5-B1C7454411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1898162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opacidad azu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DF09609-A76E-43A7-8AA2-0E0C2D5737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b="7963"/>
          <a:stretch/>
        </p:blipFill>
        <p:spPr>
          <a:xfrm>
            <a:off x="-8300" y="0"/>
            <a:ext cx="12208598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603736E-5A7B-4761-8C6C-A9892958D603}"/>
              </a:ext>
            </a:extLst>
          </p:cNvPr>
          <p:cNvSpPr/>
          <p:nvPr userDrawn="1"/>
        </p:nvSpPr>
        <p:spPr>
          <a:xfrm>
            <a:off x="-12880" y="-9971"/>
            <a:ext cx="12217759" cy="6867972"/>
          </a:xfrm>
          <a:prstGeom prst="rect">
            <a:avLst/>
          </a:prstGeom>
          <a:gradFill flip="none" rotWithShape="1">
            <a:gsLst>
              <a:gs pos="0">
                <a:srgbClr val="083048">
                  <a:alpha val="30000"/>
                </a:srgbClr>
              </a:gs>
              <a:gs pos="77000">
                <a:srgbClr val="0E5078"/>
              </a:gs>
              <a:gs pos="100000">
                <a:srgbClr val="1475B0"/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FC4FE7D-3306-46B7-A048-035AF9F711E9}"/>
              </a:ext>
            </a:extLst>
          </p:cNvPr>
          <p:cNvSpPr/>
          <p:nvPr userDrawn="1"/>
        </p:nvSpPr>
        <p:spPr>
          <a:xfrm>
            <a:off x="0" y="-19943"/>
            <a:ext cx="12225853" cy="6887916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C001850-B119-413C-BF5D-31155A72C54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20" name="Diagrama de flujo: conector 19">
              <a:extLst>
                <a:ext uri="{FF2B5EF4-FFF2-40B4-BE49-F238E27FC236}">
                  <a16:creationId xmlns:a16="http://schemas.microsoft.com/office/drawing/2014/main" id="{E2BF6706-6FD4-47EE-9F7F-92485F7D4C14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Diagrama de flujo: conector 20">
              <a:extLst>
                <a:ext uri="{FF2B5EF4-FFF2-40B4-BE49-F238E27FC236}">
                  <a16:creationId xmlns:a16="http://schemas.microsoft.com/office/drawing/2014/main" id="{CD019BB4-94C4-426A-8423-888D9B342A2D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Diagrama de flujo: conector 21">
              <a:extLst>
                <a:ext uri="{FF2B5EF4-FFF2-40B4-BE49-F238E27FC236}">
                  <a16:creationId xmlns:a16="http://schemas.microsoft.com/office/drawing/2014/main" id="{2392BE84-C251-4C6F-9B79-5330D625AA8E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3" name="Subtítulo 2">
            <a:extLst>
              <a:ext uri="{FF2B5EF4-FFF2-40B4-BE49-F238E27FC236}">
                <a16:creationId xmlns:a16="http://schemas.microsoft.com/office/drawing/2014/main" id="{00D452DC-FB5A-4C46-94DF-B796329E2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1965669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opacidad azul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1570738-087D-496C-9815-D657FA0C99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8"/>
          <a:stretch/>
        </p:blipFill>
        <p:spPr>
          <a:xfrm flipH="1">
            <a:off x="-3" y="0"/>
            <a:ext cx="12210629" cy="6894288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603736E-5A7B-4761-8C6C-A9892958D603}"/>
              </a:ext>
            </a:extLst>
          </p:cNvPr>
          <p:cNvSpPr/>
          <p:nvPr userDrawn="1"/>
        </p:nvSpPr>
        <p:spPr>
          <a:xfrm>
            <a:off x="-7133" y="0"/>
            <a:ext cx="12199133" cy="6858000"/>
          </a:xfrm>
          <a:prstGeom prst="rect">
            <a:avLst/>
          </a:prstGeom>
          <a:gradFill flip="none" rotWithShape="1">
            <a:gsLst>
              <a:gs pos="0">
                <a:srgbClr val="083048">
                  <a:alpha val="30000"/>
                </a:srgbClr>
              </a:gs>
              <a:gs pos="77000">
                <a:srgbClr val="0E5078"/>
              </a:gs>
              <a:gs pos="100000">
                <a:srgbClr val="1475B0"/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FC4FE7D-3306-46B7-A048-035AF9F711E9}"/>
              </a:ext>
            </a:extLst>
          </p:cNvPr>
          <p:cNvSpPr/>
          <p:nvPr userDrawn="1"/>
        </p:nvSpPr>
        <p:spPr>
          <a:xfrm>
            <a:off x="7130" y="18144"/>
            <a:ext cx="12210626" cy="6858000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C001850-B119-413C-BF5D-31155A72C54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20" name="Diagrama de flujo: conector 19">
              <a:extLst>
                <a:ext uri="{FF2B5EF4-FFF2-40B4-BE49-F238E27FC236}">
                  <a16:creationId xmlns:a16="http://schemas.microsoft.com/office/drawing/2014/main" id="{E2BF6706-6FD4-47EE-9F7F-92485F7D4C14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Diagrama de flujo: conector 20">
              <a:extLst>
                <a:ext uri="{FF2B5EF4-FFF2-40B4-BE49-F238E27FC236}">
                  <a16:creationId xmlns:a16="http://schemas.microsoft.com/office/drawing/2014/main" id="{CD019BB4-94C4-426A-8423-888D9B342A2D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Diagrama de flujo: conector 21">
              <a:extLst>
                <a:ext uri="{FF2B5EF4-FFF2-40B4-BE49-F238E27FC236}">
                  <a16:creationId xmlns:a16="http://schemas.microsoft.com/office/drawing/2014/main" id="{2392BE84-C251-4C6F-9B79-5330D625AA8E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3" name="Subtítulo 2">
            <a:extLst>
              <a:ext uri="{FF2B5EF4-FFF2-40B4-BE49-F238E27FC236}">
                <a16:creationId xmlns:a16="http://schemas.microsoft.com/office/drawing/2014/main" id="{1CB7787B-6B95-4724-AC09-B4E84E75F1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1709156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opacidad azul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A27D90E-AB92-42F7-8A04-B74DAB7564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" t="163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603736E-5A7B-4761-8C6C-A9892958D6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83048">
                  <a:alpha val="30000"/>
                </a:srgbClr>
              </a:gs>
              <a:gs pos="77000">
                <a:srgbClr val="0E5078"/>
              </a:gs>
              <a:gs pos="100000">
                <a:srgbClr val="1475B0"/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FC4FE7D-3306-46B7-A048-035AF9F711E9}"/>
              </a:ext>
            </a:extLst>
          </p:cNvPr>
          <p:cNvSpPr/>
          <p:nvPr userDrawn="1"/>
        </p:nvSpPr>
        <p:spPr>
          <a:xfrm>
            <a:off x="956" y="18013"/>
            <a:ext cx="12191044" cy="6858000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C001850-B119-413C-BF5D-31155A72C54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20" name="Diagrama de flujo: conector 19">
              <a:extLst>
                <a:ext uri="{FF2B5EF4-FFF2-40B4-BE49-F238E27FC236}">
                  <a16:creationId xmlns:a16="http://schemas.microsoft.com/office/drawing/2014/main" id="{E2BF6706-6FD4-47EE-9F7F-92485F7D4C14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Diagrama de flujo: conector 20">
              <a:extLst>
                <a:ext uri="{FF2B5EF4-FFF2-40B4-BE49-F238E27FC236}">
                  <a16:creationId xmlns:a16="http://schemas.microsoft.com/office/drawing/2014/main" id="{CD019BB4-94C4-426A-8423-888D9B342A2D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Diagrama de flujo: conector 21">
              <a:extLst>
                <a:ext uri="{FF2B5EF4-FFF2-40B4-BE49-F238E27FC236}">
                  <a16:creationId xmlns:a16="http://schemas.microsoft.com/office/drawing/2014/main" id="{2392BE84-C251-4C6F-9B79-5330D625AA8E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1" name="Subtítulo 2">
            <a:extLst>
              <a:ext uri="{FF2B5EF4-FFF2-40B4-BE49-F238E27FC236}">
                <a16:creationId xmlns:a16="http://schemas.microsoft.com/office/drawing/2014/main" id="{7C1719E6-D514-438E-8364-542235D6C0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3762870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tilo libre-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áfico 12">
            <a:extLst>
              <a:ext uri="{FF2B5EF4-FFF2-40B4-BE49-F238E27FC236}">
                <a16:creationId xmlns:a16="http://schemas.microsoft.com/office/drawing/2014/main" id="{F5EBE7B2-5CA1-464E-AEB3-B61CB03AC1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3325" y="1994672"/>
            <a:ext cx="3750000" cy="3697332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4737457B-429B-4768-8566-5F6C6B6BC2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2489"/>
            <a:ext cx="10546818" cy="857913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F8D2700A-5DD6-4134-BF96-3E9444E6FCAD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28" name="Diagrama de flujo: conector 27">
              <a:extLst>
                <a:ext uri="{FF2B5EF4-FFF2-40B4-BE49-F238E27FC236}">
                  <a16:creationId xmlns:a16="http://schemas.microsoft.com/office/drawing/2014/main" id="{D026DB74-5E45-4D1D-8FBF-B2E5913777E2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9" name="Diagrama de flujo: conector 28">
              <a:extLst>
                <a:ext uri="{FF2B5EF4-FFF2-40B4-BE49-F238E27FC236}">
                  <a16:creationId xmlns:a16="http://schemas.microsoft.com/office/drawing/2014/main" id="{EB3BD3B2-56FD-4E6F-BA81-D91C826FEBBF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0" name="Diagrama de flujo: conector 29">
              <a:extLst>
                <a:ext uri="{FF2B5EF4-FFF2-40B4-BE49-F238E27FC236}">
                  <a16:creationId xmlns:a16="http://schemas.microsoft.com/office/drawing/2014/main" id="{7159BD3B-AF53-4A5C-A96B-6D20F08D7641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31" name="Subtítulo 2">
            <a:extLst>
              <a:ext uri="{FF2B5EF4-FFF2-40B4-BE49-F238E27FC236}">
                <a16:creationId xmlns:a16="http://schemas.microsoft.com/office/drawing/2014/main" id="{045C7FC2-44E9-41FA-AE95-C64AABD100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35830" y="2755900"/>
            <a:ext cx="5457655" cy="32652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  <p:sp>
        <p:nvSpPr>
          <p:cNvPr id="33" name="Título 1">
            <a:extLst>
              <a:ext uri="{FF2B5EF4-FFF2-40B4-BE49-F238E27FC236}">
                <a16:creationId xmlns:a16="http://schemas.microsoft.com/office/drawing/2014/main" id="{3E4B6BD6-CE62-4CE4-88CB-628264D749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748" y="4555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  <p:sp>
        <p:nvSpPr>
          <p:cNvPr id="35" name="Marcador de texto 25">
            <a:extLst>
              <a:ext uri="{FF2B5EF4-FFF2-40B4-BE49-F238E27FC236}">
                <a16:creationId xmlns:a16="http://schemas.microsoft.com/office/drawing/2014/main" id="{AD9C7315-95E9-4969-9DF2-A6EB21A700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8958" y="19694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00609C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 dirty="0"/>
              <a:t>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887821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stilo libre-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D2133B57-43C7-4BF3-BB2D-EE4C29EFE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3325" y="1994672"/>
            <a:ext cx="3750000" cy="3697332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F8D2700A-5DD6-4134-BF96-3E9444E6FCAD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28" name="Diagrama de flujo: conector 27">
              <a:extLst>
                <a:ext uri="{FF2B5EF4-FFF2-40B4-BE49-F238E27FC236}">
                  <a16:creationId xmlns:a16="http://schemas.microsoft.com/office/drawing/2014/main" id="{D026DB74-5E45-4D1D-8FBF-B2E5913777E2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9" name="Diagrama de flujo: conector 28">
              <a:extLst>
                <a:ext uri="{FF2B5EF4-FFF2-40B4-BE49-F238E27FC236}">
                  <a16:creationId xmlns:a16="http://schemas.microsoft.com/office/drawing/2014/main" id="{EB3BD3B2-56FD-4E6F-BA81-D91C826FEBBF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0" name="Diagrama de flujo: conector 29">
              <a:extLst>
                <a:ext uri="{FF2B5EF4-FFF2-40B4-BE49-F238E27FC236}">
                  <a16:creationId xmlns:a16="http://schemas.microsoft.com/office/drawing/2014/main" id="{7159BD3B-AF53-4A5C-A96B-6D20F08D7641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33" name="Título 1">
            <a:extLst>
              <a:ext uri="{FF2B5EF4-FFF2-40B4-BE49-F238E27FC236}">
                <a16:creationId xmlns:a16="http://schemas.microsoft.com/office/drawing/2014/main" id="{3E4B6BD6-CE62-4CE4-88CB-628264D749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1548" y="28571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58011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tilo libre-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5389A823-9DB3-49A3-B83C-990C85481C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3325" y="1994672"/>
            <a:ext cx="3750000" cy="3697332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B0F620C8-647F-4B80-AD9C-32AB0F8397A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E6118337-2AE8-46AF-BB74-BFEFDF4BAD0D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E5613295-C430-4129-82A6-49DFC1AC186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B6D770B4-4208-4766-A16A-F5FD06C71837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063B2E44-ACA7-4F13-BE0E-38E1DD12D3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7248" y="269521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rgbClr val="61A60E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3288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stilo libre-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9F74A478-78E9-4693-8DAD-EFCD98289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3325" y="1994672"/>
            <a:ext cx="3750000" cy="3697332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B0F620C8-647F-4B80-AD9C-32AB0F8397A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E6118337-2AE8-46AF-BB74-BFEFDF4BAD0D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E5613295-C430-4129-82A6-49DFC1AC186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B6D770B4-4208-4766-A16A-F5FD06C71837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9" name="Gráfico 8">
            <a:extLst>
              <a:ext uri="{FF2B5EF4-FFF2-40B4-BE49-F238E27FC236}">
                <a16:creationId xmlns:a16="http://schemas.microsoft.com/office/drawing/2014/main" id="{851F3ACA-3EAA-4420-A4C4-F69538D8E6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4723" y="2015"/>
            <a:ext cx="10527236" cy="856320"/>
          </a:xfrm>
          <a:prstGeom prst="rect">
            <a:avLst/>
          </a:prstGeom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063B2E44-ACA7-4F13-BE0E-38E1DD12D3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3191" y="119388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A9F05120-99B7-4519-9F10-19CDFCB9C1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35830" y="2755900"/>
            <a:ext cx="5457655" cy="32652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  <p:sp>
        <p:nvSpPr>
          <p:cNvPr id="16" name="Marcador de texto 25">
            <a:extLst>
              <a:ext uri="{FF2B5EF4-FFF2-40B4-BE49-F238E27FC236}">
                <a16:creationId xmlns:a16="http://schemas.microsoft.com/office/drawing/2014/main" id="{E901A54D-34FB-47B6-BC76-016E177B08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8958" y="19694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61A60E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 dirty="0"/>
              <a:t>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1828660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CB35F40-01EF-4C0E-B66A-396C8C88EB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673"/>
            <a:ext cx="12192000" cy="685465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E1E6924-3C49-49D9-BBAB-3ECA883FEA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276515" y="2377368"/>
            <a:ext cx="2287155" cy="2287155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2F66568C-8437-4022-819A-3887BBE912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6596" y="435520"/>
            <a:ext cx="2077862" cy="723900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F760E889-82AD-47E8-8CEC-A07F03A88E83}"/>
              </a:ext>
            </a:extLst>
          </p:cNvPr>
          <p:cNvCxnSpPr>
            <a:cxnSpLocks/>
          </p:cNvCxnSpPr>
          <p:nvPr userDrawn="1"/>
        </p:nvCxnSpPr>
        <p:spPr>
          <a:xfrm>
            <a:off x="11335657" y="2377368"/>
            <a:ext cx="0" cy="228715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515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01FB2DE6-BED1-4DF1-B7C0-C550E6E448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27" name="Imagen 5">
            <a:extLst>
              <a:ext uri="{FF2B5EF4-FFF2-40B4-BE49-F238E27FC236}">
                <a16:creationId xmlns:a16="http://schemas.microsoft.com/office/drawing/2014/main" id="{6813156C-50FC-4B43-B0A3-05D02D0C4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7898" y="306387"/>
            <a:ext cx="2280577" cy="938992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24700B0E-09D7-45BE-BE1B-5348FC01D7C7}"/>
              </a:ext>
            </a:extLst>
          </p:cNvPr>
          <p:cNvSpPr txBox="1"/>
          <p:nvPr userDrawn="1"/>
        </p:nvSpPr>
        <p:spPr>
          <a:xfrm>
            <a:off x="5883973" y="775883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>
                <a:solidFill>
                  <a:srgbClr val="61A60E"/>
                </a:solidFill>
                <a:latin typeface="+mj-lt"/>
              </a:rPr>
              <a:t>Agenda</a:t>
            </a:r>
          </a:p>
        </p:txBody>
      </p:sp>
      <p:sp>
        <p:nvSpPr>
          <p:cNvPr id="48" name="Marcador de texto 47">
            <a:extLst>
              <a:ext uri="{FF2B5EF4-FFF2-40B4-BE49-F238E27FC236}">
                <a16:creationId xmlns:a16="http://schemas.microsoft.com/office/drawing/2014/main" id="{C222626E-4A3B-4A9D-8B6A-05280BA55F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10981" y="2110859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1</a:t>
            </a:r>
          </a:p>
        </p:txBody>
      </p:sp>
      <p:sp>
        <p:nvSpPr>
          <p:cNvPr id="67" name="Marcador de texto 47">
            <a:extLst>
              <a:ext uri="{FF2B5EF4-FFF2-40B4-BE49-F238E27FC236}">
                <a16:creationId xmlns:a16="http://schemas.microsoft.com/office/drawing/2014/main" id="{E91B10AF-D709-4B8C-BB88-5EAA1FACC9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10981" y="2753723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2</a:t>
            </a:r>
          </a:p>
        </p:txBody>
      </p:sp>
      <p:sp>
        <p:nvSpPr>
          <p:cNvPr id="68" name="Marcador de texto 47">
            <a:extLst>
              <a:ext uri="{FF2B5EF4-FFF2-40B4-BE49-F238E27FC236}">
                <a16:creationId xmlns:a16="http://schemas.microsoft.com/office/drawing/2014/main" id="{919546D7-0D18-405C-A960-AB2BE4B0B8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0981" y="3396587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3</a:t>
            </a:r>
          </a:p>
        </p:txBody>
      </p:sp>
      <p:sp>
        <p:nvSpPr>
          <p:cNvPr id="69" name="Marcador de texto 47">
            <a:extLst>
              <a:ext uri="{FF2B5EF4-FFF2-40B4-BE49-F238E27FC236}">
                <a16:creationId xmlns:a16="http://schemas.microsoft.com/office/drawing/2014/main" id="{DE4F1E44-CB34-4845-BB59-188BC3061F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0981" y="4039451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4</a:t>
            </a:r>
          </a:p>
        </p:txBody>
      </p:sp>
      <p:sp>
        <p:nvSpPr>
          <p:cNvPr id="70" name="Marcador de texto 47">
            <a:extLst>
              <a:ext uri="{FF2B5EF4-FFF2-40B4-BE49-F238E27FC236}">
                <a16:creationId xmlns:a16="http://schemas.microsoft.com/office/drawing/2014/main" id="{DF837285-7D1F-4D1D-A01E-D0971B9CAD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0981" y="4682315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5</a:t>
            </a:r>
          </a:p>
        </p:txBody>
      </p:sp>
      <p:sp>
        <p:nvSpPr>
          <p:cNvPr id="71" name="Marcador de texto 47">
            <a:extLst>
              <a:ext uri="{FF2B5EF4-FFF2-40B4-BE49-F238E27FC236}">
                <a16:creationId xmlns:a16="http://schemas.microsoft.com/office/drawing/2014/main" id="{F88BD3E9-6D06-4068-B9D6-D6139D3FA6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0981" y="5325179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6</a:t>
            </a:r>
          </a:p>
        </p:txBody>
      </p:sp>
      <p:sp>
        <p:nvSpPr>
          <p:cNvPr id="72" name="Marcador de texto 47">
            <a:extLst>
              <a:ext uri="{FF2B5EF4-FFF2-40B4-BE49-F238E27FC236}">
                <a16:creationId xmlns:a16="http://schemas.microsoft.com/office/drawing/2014/main" id="{72F7A06A-3AEC-4431-9516-E1C3B42E06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10981" y="5968042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7</a:t>
            </a:r>
          </a:p>
        </p:txBody>
      </p:sp>
    </p:spTree>
    <p:extLst>
      <p:ext uri="{BB962C8B-B14F-4D97-AF65-F5344CB8AC3E}">
        <p14:creationId xmlns:p14="http://schemas.microsoft.com/office/powerpoint/2010/main" val="3317666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757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grade verde con imag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92FCE34F-6BF3-4764-8789-47B6C389F3FF}"/>
              </a:ext>
            </a:extLst>
          </p:cNvPr>
          <p:cNvSpPr/>
          <p:nvPr userDrawn="1"/>
        </p:nvSpPr>
        <p:spPr>
          <a:xfrm>
            <a:off x="3701143" y="-13301"/>
            <a:ext cx="8490857" cy="6871301"/>
          </a:xfrm>
          <a:prstGeom prst="rect">
            <a:avLst/>
          </a:prstGeom>
          <a:gradFill flip="none" rotWithShape="1">
            <a:gsLst>
              <a:gs pos="0">
                <a:srgbClr val="026732"/>
              </a:gs>
              <a:gs pos="73000">
                <a:srgbClr val="408D2A"/>
              </a:gs>
              <a:gs pos="100000">
                <a:srgbClr val="90BE1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10DBC29F-FDD8-4262-A661-D2A204ECC1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8705" y="1934728"/>
            <a:ext cx="3759427" cy="3719645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0AC2E00B-E60E-4069-92F4-EB872EB92F3C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0" name="Diagrama de flujo: conector 9">
              <a:extLst>
                <a:ext uri="{FF2B5EF4-FFF2-40B4-BE49-F238E27FC236}">
                  <a16:creationId xmlns:a16="http://schemas.microsoft.com/office/drawing/2014/main" id="{F6380732-4C47-4A03-A9F5-0B5CA51EFF2E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Diagrama de flujo: conector 10">
              <a:extLst>
                <a:ext uri="{FF2B5EF4-FFF2-40B4-BE49-F238E27FC236}">
                  <a16:creationId xmlns:a16="http://schemas.microsoft.com/office/drawing/2014/main" id="{83A5059C-785A-4AF1-9379-1CEE17505A23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24C4EA42-2420-4BC6-BC55-E10B70511DAE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8B101BEA-7D42-463B-9FB0-8B10C17888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2700"/>
            <a:ext cx="4049713" cy="68707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/>
          <a:lstStyle/>
          <a:p>
            <a:r>
              <a:rPr lang="es-CO" dirty="0"/>
              <a:t>Clic para agregar imagen </a:t>
            </a:r>
          </a:p>
          <a:p>
            <a:endParaRPr lang="es-CO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46E345C3-31AF-4479-9FAC-72E89C7927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70190" y="-206893"/>
            <a:ext cx="5682082" cy="2387600"/>
          </a:xfrm>
          <a:prstGeom prst="rect">
            <a:avLst/>
          </a:prstGeom>
        </p:spPr>
        <p:txBody>
          <a:bodyPr anchor="b"/>
          <a:lstStyle>
            <a:lvl1pPr algn="l">
              <a:defRPr sz="4400"/>
            </a:lvl1pPr>
          </a:lstStyle>
          <a:p>
            <a:r>
              <a:rPr lang="es-ES" dirty="0"/>
              <a:t>Haga clic para agregar el título</a:t>
            </a:r>
            <a:endParaRPr lang="es-CO" dirty="0"/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7B6D0740-FC4A-49DB-A8C9-26BAD93A6D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70191" y="2575966"/>
            <a:ext cx="5682081" cy="38974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3541333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grade azul con imag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A49185A6-CDAE-440D-83E0-BF958704A4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3314" y="1673"/>
            <a:ext cx="10348685" cy="6854653"/>
          </a:xfrm>
          <a:prstGeom prst="rect">
            <a:avLst/>
          </a:prstGeom>
        </p:spPr>
      </p:pic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826B147D-B013-4380-8C0B-4192E85A322B}"/>
              </a:ext>
            </a:extLst>
          </p:cNvPr>
          <p:cNvSpPr/>
          <p:nvPr userDrawn="1"/>
        </p:nvSpPr>
        <p:spPr>
          <a:xfrm rot="1782081">
            <a:off x="11770469" y="6355309"/>
            <a:ext cx="882226" cy="954225"/>
          </a:xfrm>
          <a:prstGeom prst="flowChartConnector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Diagrama de flujo: conector 10">
            <a:extLst>
              <a:ext uri="{FF2B5EF4-FFF2-40B4-BE49-F238E27FC236}">
                <a16:creationId xmlns:a16="http://schemas.microsoft.com/office/drawing/2014/main" id="{E98E6932-D36A-48F5-BBE8-AE517EB4A1A8}"/>
              </a:ext>
            </a:extLst>
          </p:cNvPr>
          <p:cNvSpPr/>
          <p:nvPr userDrawn="1"/>
        </p:nvSpPr>
        <p:spPr>
          <a:xfrm rot="1302439">
            <a:off x="11563700" y="6181871"/>
            <a:ext cx="1100273" cy="1206856"/>
          </a:xfrm>
          <a:prstGeom prst="flowChartConnector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Diagrama de flujo: conector 11">
            <a:extLst>
              <a:ext uri="{FF2B5EF4-FFF2-40B4-BE49-F238E27FC236}">
                <a16:creationId xmlns:a16="http://schemas.microsoft.com/office/drawing/2014/main" id="{94096D01-6A7E-471F-94BD-59BA36838BED}"/>
              </a:ext>
            </a:extLst>
          </p:cNvPr>
          <p:cNvSpPr/>
          <p:nvPr userDrawn="1"/>
        </p:nvSpPr>
        <p:spPr>
          <a:xfrm rot="1593727">
            <a:off x="11418137" y="6038724"/>
            <a:ext cx="1373710" cy="1421771"/>
          </a:xfrm>
          <a:prstGeom prst="flowChartConnector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Marcador de posición de imagen 13">
            <a:extLst>
              <a:ext uri="{FF2B5EF4-FFF2-40B4-BE49-F238E27FC236}">
                <a16:creationId xmlns:a16="http://schemas.microsoft.com/office/drawing/2014/main" id="{77E30F23-55B6-428F-9227-F232CD08F06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2700"/>
            <a:ext cx="4049713" cy="68707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/>
          <a:lstStyle/>
          <a:p>
            <a:r>
              <a:rPr lang="es-CO" dirty="0"/>
              <a:t>Clic para agregar imagen </a:t>
            </a:r>
          </a:p>
          <a:p>
            <a:endParaRPr lang="es-CO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6AF62C57-6322-48E6-B7C3-C5D8FA767E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70190" y="-206893"/>
            <a:ext cx="5682082" cy="2387600"/>
          </a:xfrm>
          <a:prstGeom prst="rect">
            <a:avLst/>
          </a:prstGeom>
        </p:spPr>
        <p:txBody>
          <a:bodyPr anchor="b"/>
          <a:lstStyle>
            <a:lvl1pPr algn="l">
              <a:defRPr sz="4400"/>
            </a:lvl1pPr>
          </a:lstStyle>
          <a:p>
            <a:r>
              <a:rPr lang="es-ES" dirty="0"/>
              <a:t>Haga clic para agregar el título</a:t>
            </a:r>
            <a:endParaRPr lang="es-CO" dirty="0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358BC7E2-D076-4746-9040-34BA54D024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70191" y="2575966"/>
            <a:ext cx="5682081" cy="38974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D494DC29-92EE-457F-9EBB-44731C62C7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18705" y="1934728"/>
            <a:ext cx="3759427" cy="371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20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ircular tono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áfico 35">
            <a:extLst>
              <a:ext uri="{FF2B5EF4-FFF2-40B4-BE49-F238E27FC236}">
                <a16:creationId xmlns:a16="http://schemas.microsoft.com/office/drawing/2014/main" id="{7C9E6EB4-460D-4814-B93C-3BB7CC1E82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31670" y="2057399"/>
            <a:ext cx="3607829" cy="3557157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106328CC-7BB2-4E01-8B22-50FC8A384C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4302" y="1426500"/>
            <a:ext cx="3484273" cy="4588343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4E950776-C092-4776-8B58-334C807EE77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4723" y="2015"/>
            <a:ext cx="10527236" cy="856320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B0F620C8-647F-4B80-AD9C-32AB0F8397A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E6118337-2AE8-46AF-BB74-BFEFDF4BAD0D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E5613295-C430-4129-82A6-49DFC1AC186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B6D770B4-4208-4766-A16A-F5FD06C71837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0" name="Subtítulo 2">
            <a:extLst>
              <a:ext uri="{FF2B5EF4-FFF2-40B4-BE49-F238E27FC236}">
                <a16:creationId xmlns:a16="http://schemas.microsoft.com/office/drawing/2014/main" id="{4D15B939-34DA-43D6-BE57-2F5FA6CB53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8958" y="2679700"/>
            <a:ext cx="5457655" cy="30406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  <a:endParaRPr lang="es-CO" dirty="0"/>
          </a:p>
        </p:txBody>
      </p:sp>
      <p:sp>
        <p:nvSpPr>
          <p:cNvPr id="21" name="Marcador de posición de imagen 17">
            <a:extLst>
              <a:ext uri="{FF2B5EF4-FFF2-40B4-BE49-F238E27FC236}">
                <a16:creationId xmlns:a16="http://schemas.microsoft.com/office/drawing/2014/main" id="{32AAA1BD-BA21-4464-BCCF-367095C0D1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0878" y="1637871"/>
            <a:ext cx="4175691" cy="4252687"/>
          </a:xfrm>
          <a:prstGeom prst="flowChartConnector">
            <a:avLst/>
          </a:prstGeom>
          <a:solidFill>
            <a:schemeClr val="tx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CO" dirty="0"/>
              <a:t>Clic para agregar imagen </a:t>
            </a:r>
          </a:p>
          <a:p>
            <a:endParaRPr lang="es-CO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063B2E44-ACA7-4F13-BE0E-38E1DD12D3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748" y="4555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agregar el título</a:t>
            </a:r>
            <a:endParaRPr lang="es-CO" dirty="0"/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F53F1D-B51F-4B2E-9CC5-843934180D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8958" y="19694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61A60E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 dirty="0"/>
              <a:t>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75615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grade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7BDAAED9-9552-4382-AF1E-3B2997217A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7A1176F5-B27D-40A0-970D-69D936F4DF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05501" y="1934727"/>
            <a:ext cx="3772631" cy="3719645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B3DC1546-907C-4A44-83E2-6651F6C9A307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9" name="Diagrama de flujo: conector 8">
              <a:extLst>
                <a:ext uri="{FF2B5EF4-FFF2-40B4-BE49-F238E27FC236}">
                  <a16:creationId xmlns:a16="http://schemas.microsoft.com/office/drawing/2014/main" id="{9F9F79C2-2B13-4122-9701-BF39258ECFB4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0" name="Diagrama de flujo: conector 9">
              <a:extLst>
                <a:ext uri="{FF2B5EF4-FFF2-40B4-BE49-F238E27FC236}">
                  <a16:creationId xmlns:a16="http://schemas.microsoft.com/office/drawing/2014/main" id="{616259B8-E890-4E1C-8919-79ECDF5DC666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Diagrama de flujo: conector 10">
              <a:extLst>
                <a:ext uri="{FF2B5EF4-FFF2-40B4-BE49-F238E27FC236}">
                  <a16:creationId xmlns:a16="http://schemas.microsoft.com/office/drawing/2014/main" id="{67AD1398-7E1B-4A97-AB0E-C82CBFBC3DC2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3" name="Subtítulo 2">
            <a:extLst>
              <a:ext uri="{FF2B5EF4-FFF2-40B4-BE49-F238E27FC236}">
                <a16:creationId xmlns:a16="http://schemas.microsoft.com/office/drawing/2014/main" id="{5AD679D0-7C4E-4970-B1E0-DAE6A001A1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97172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ircular tono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áfico 22">
            <a:extLst>
              <a:ext uri="{FF2B5EF4-FFF2-40B4-BE49-F238E27FC236}">
                <a16:creationId xmlns:a16="http://schemas.microsoft.com/office/drawing/2014/main" id="{B8B4B1D3-2105-4FC8-B2BB-C0E5C60797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31670" y="2057399"/>
            <a:ext cx="3607829" cy="3557157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1030DB23-E52B-429F-A167-8DF1D76424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6039" y="1363236"/>
            <a:ext cx="3558313" cy="4685844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1F7EA8D4-B7AD-476E-83AB-22ED14BE14A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-2489"/>
            <a:ext cx="10546818" cy="857913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07531BA5-7B65-4CCE-B3E6-74A3BD228D51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E5DAFDD9-C0B3-4BC3-85F3-657139212D69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5" name="Diagrama de flujo: conector 14">
              <a:extLst>
                <a:ext uri="{FF2B5EF4-FFF2-40B4-BE49-F238E27FC236}">
                  <a16:creationId xmlns:a16="http://schemas.microsoft.com/office/drawing/2014/main" id="{5869A8EE-D297-4A02-8E04-302F04E8353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6" name="Diagrama de flujo: conector 15">
              <a:extLst>
                <a:ext uri="{FF2B5EF4-FFF2-40B4-BE49-F238E27FC236}">
                  <a16:creationId xmlns:a16="http://schemas.microsoft.com/office/drawing/2014/main" id="{021268A8-FD52-4B4A-A578-125CFCF2EC14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7" name="Subtítulo 2">
            <a:extLst>
              <a:ext uri="{FF2B5EF4-FFF2-40B4-BE49-F238E27FC236}">
                <a16:creationId xmlns:a16="http://schemas.microsoft.com/office/drawing/2014/main" id="{4FE91566-9D9B-465B-8B2C-F7F7C27D59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35830" y="3013094"/>
            <a:ext cx="5457655" cy="28556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C14694C8-3746-4CE0-873E-9E49E201A2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0878" y="1637871"/>
            <a:ext cx="4175691" cy="4252687"/>
          </a:xfrm>
          <a:prstGeom prst="flowChartConnector">
            <a:avLst/>
          </a:prstGeom>
          <a:solidFill>
            <a:schemeClr val="tx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CO" dirty="0"/>
              <a:t>Clic para agregar imagen </a:t>
            </a:r>
          </a:p>
          <a:p>
            <a:endParaRPr lang="es-CO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0BE6D859-11AA-42C3-AFAA-2A5A089966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748" y="4555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  <p:sp>
        <p:nvSpPr>
          <p:cNvPr id="21" name="Marcador de texto 25">
            <a:extLst>
              <a:ext uri="{FF2B5EF4-FFF2-40B4-BE49-F238E27FC236}">
                <a16:creationId xmlns:a16="http://schemas.microsoft.com/office/drawing/2014/main" id="{562549F8-E737-4988-8217-AEBB1FEDAD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8958" y="22615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00609C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 dirty="0"/>
              <a:t>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723551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uadrada textura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áfico 20">
            <a:extLst>
              <a:ext uri="{FF2B5EF4-FFF2-40B4-BE49-F238E27FC236}">
                <a16:creationId xmlns:a16="http://schemas.microsoft.com/office/drawing/2014/main" id="{CC63A33B-4138-4B8E-8144-0E7E43BB1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243" y="2357561"/>
            <a:ext cx="3607829" cy="3557157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368343B8-3C5C-4553-AAFB-78BEDFF331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24914" y="1711344"/>
            <a:ext cx="4181382" cy="3990494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D2B21A71-A631-4F40-AF62-43FEC1D48F6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4723" y="2015"/>
            <a:ext cx="10527236" cy="856320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B0F620C8-647F-4B80-AD9C-32AB0F8397A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E6118337-2AE8-46AF-BB74-BFEFDF4BAD0D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E5613295-C430-4129-82A6-49DFC1AC186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B6D770B4-4208-4766-A16A-F5FD06C71837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0" name="Subtítulo 2">
            <a:extLst>
              <a:ext uri="{FF2B5EF4-FFF2-40B4-BE49-F238E27FC236}">
                <a16:creationId xmlns:a16="http://schemas.microsoft.com/office/drawing/2014/main" id="{4D15B939-34DA-43D6-BE57-2F5FA6CB53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358" y="2641600"/>
            <a:ext cx="5457655" cy="30406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063B2E44-ACA7-4F13-BE0E-38E1DD12D3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748" y="4555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F53F1D-B51F-4B2E-9CC5-843934180D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8358" y="18805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61A60E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 dirty="0"/>
              <a:t>Agregar subtítulo</a:t>
            </a:r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id="{5FFE1380-83CA-4F97-9F84-DBD7499162F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29714" y="1725859"/>
            <a:ext cx="3872063" cy="3673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s-CO" dirty="0"/>
              <a:t>Clic para agregar imagen </a:t>
            </a:r>
          </a:p>
        </p:txBody>
      </p:sp>
    </p:spTree>
    <p:extLst>
      <p:ext uri="{BB962C8B-B14F-4D97-AF65-F5344CB8AC3E}">
        <p14:creationId xmlns:p14="http://schemas.microsoft.com/office/powerpoint/2010/main" val="1814106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uadrada textura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áfico 19">
            <a:extLst>
              <a:ext uri="{FF2B5EF4-FFF2-40B4-BE49-F238E27FC236}">
                <a16:creationId xmlns:a16="http://schemas.microsoft.com/office/drawing/2014/main" id="{49DDE18A-35FE-4894-8C39-58F5CC92C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243" y="2357561"/>
            <a:ext cx="3607829" cy="3557157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20F8930C-0D98-42B2-AAFE-A7A3D3095F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24914" y="1711345"/>
            <a:ext cx="4147836" cy="3958479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BED44654-51B5-4F31-8306-C77B79DA9C5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-2489"/>
            <a:ext cx="10546818" cy="857913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07531BA5-7B65-4CCE-B3E6-74A3BD228D51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E5DAFDD9-C0B3-4BC3-85F3-657139212D69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5" name="Diagrama de flujo: conector 14">
              <a:extLst>
                <a:ext uri="{FF2B5EF4-FFF2-40B4-BE49-F238E27FC236}">
                  <a16:creationId xmlns:a16="http://schemas.microsoft.com/office/drawing/2014/main" id="{5869A8EE-D297-4A02-8E04-302F04E8353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6" name="Diagrama de flujo: conector 15">
              <a:extLst>
                <a:ext uri="{FF2B5EF4-FFF2-40B4-BE49-F238E27FC236}">
                  <a16:creationId xmlns:a16="http://schemas.microsoft.com/office/drawing/2014/main" id="{021268A8-FD52-4B4A-A578-125CFCF2EC14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7" name="Subtítulo 2">
            <a:extLst>
              <a:ext uri="{FF2B5EF4-FFF2-40B4-BE49-F238E27FC236}">
                <a16:creationId xmlns:a16="http://schemas.microsoft.com/office/drawing/2014/main" id="{4FE91566-9D9B-465B-8B2C-F7F7C27D59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7674" y="2708294"/>
            <a:ext cx="5457655" cy="28556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Colocar texto</a:t>
            </a:r>
            <a:endParaRPr lang="es-CO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0BE6D859-11AA-42C3-AFAA-2A5A089966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748" y="4555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  <p:sp>
        <p:nvSpPr>
          <p:cNvPr id="21" name="Marcador de texto 25">
            <a:extLst>
              <a:ext uri="{FF2B5EF4-FFF2-40B4-BE49-F238E27FC236}">
                <a16:creationId xmlns:a16="http://schemas.microsoft.com/office/drawing/2014/main" id="{562549F8-E737-4988-8217-AEBB1FEDAD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802" y="19567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00609C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 dirty="0"/>
              <a:t>Agregar subtítulo</a:t>
            </a:r>
          </a:p>
        </p:txBody>
      </p:sp>
      <p:sp>
        <p:nvSpPr>
          <p:cNvPr id="22" name="Marcador de posición de imagen 2">
            <a:extLst>
              <a:ext uri="{FF2B5EF4-FFF2-40B4-BE49-F238E27FC236}">
                <a16:creationId xmlns:a16="http://schemas.microsoft.com/office/drawing/2014/main" id="{7425ABFE-D9CA-4633-835A-163E886A84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00686" y="1725859"/>
            <a:ext cx="3872063" cy="3673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s-CO" dirty="0"/>
              <a:t>Clic para agregar imagen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3267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85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5" r:id="rId8"/>
    <p:sldLayoutId id="2147483667" r:id="rId9"/>
    <p:sldLayoutId id="2147483656" r:id="rId10"/>
    <p:sldLayoutId id="2147483657" r:id="rId11"/>
    <p:sldLayoutId id="2147483660" r:id="rId12"/>
    <p:sldLayoutId id="2147483661" r:id="rId13"/>
    <p:sldLayoutId id="2147483662" r:id="rId14"/>
    <p:sldLayoutId id="2147483649" r:id="rId15"/>
    <p:sldLayoutId id="2147483669" r:id="rId16"/>
    <p:sldLayoutId id="2147483664" r:id="rId17"/>
    <p:sldLayoutId id="2147483671" r:id="rId18"/>
    <p:sldLayoutId id="2147483659" r:id="rId19"/>
    <p:sldLayoutId id="214748365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gafin.gov.co/que-es-fogafin/informes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3709E7-8ED9-493E-9878-0883B112E4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altLang="es-CO" sz="4000" dirty="0"/>
              <a:t>Informe Estadístico de Peticiones, Quejas, Sugerencias y Denuncias (PQSD)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81C297-1D6A-499C-A2DB-6BCDEE7439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/>
              <a:t>Septiembre de 2023</a:t>
            </a:r>
          </a:p>
          <a:p>
            <a:endParaRPr lang="es-CO" dirty="0"/>
          </a:p>
        </p:txBody>
      </p:sp>
      <p:pic>
        <p:nvPicPr>
          <p:cNvPr id="10" name="Marcador de posición de imagen 9" descr="Imagen que contiene Texto&#10;&#10;Descripción generada automáticamente">
            <a:extLst>
              <a:ext uri="{FF2B5EF4-FFF2-40B4-BE49-F238E27FC236}">
                <a16:creationId xmlns:a16="http://schemas.microsoft.com/office/drawing/2014/main" id="{1B7C6663-9EF0-743F-A41B-E1C75B80AFE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2" r="251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2095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048" y="173922"/>
            <a:ext cx="10172863" cy="501288"/>
          </a:xfrm>
        </p:spPr>
        <p:txBody>
          <a:bodyPr/>
          <a:lstStyle/>
          <a:p>
            <a:r>
              <a:rPr lang="es-CO" sz="3300" dirty="0"/>
              <a:t>Conclusiones - </a:t>
            </a:r>
            <a:r>
              <a:rPr lang="es-MX" sz="3300" dirty="0"/>
              <a:t>Aplicación Decreto 0103 de 2015</a:t>
            </a:r>
            <a:endParaRPr lang="es-CO" sz="33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FA5655E-9256-8C6F-97D8-0DDDE956E4AA}"/>
              </a:ext>
            </a:extLst>
          </p:cNvPr>
          <p:cNvSpPr txBox="1"/>
          <p:nvPr/>
        </p:nvSpPr>
        <p:spPr>
          <a:xfrm>
            <a:off x="1774207" y="5905791"/>
            <a:ext cx="81886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chemeClr val="bg1">
                    <a:lumMod val="10000"/>
                  </a:schemeClr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\\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hermes</a:t>
            </a:r>
            <a:r>
              <a:rPr lang="es-MX" sz="1200" dirty="0">
                <a:solidFill>
                  <a:schemeClr val="bg1">
                    <a:lumMod val="10000"/>
                  </a:schemeClr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\</a:t>
            </a:r>
            <a:r>
              <a:rPr lang="es-MX" sz="1200" dirty="0">
                <a:solidFill>
                  <a:schemeClr val="bg1">
                    <a:lumMod val="10000"/>
                  </a:schemeClr>
                </a:solidFill>
                <a:latin typeface="Myriad Pro"/>
                <a:cs typeface="Myanmar Text" panose="020B0502040204020203" pitchFamily="34" charset="0"/>
              </a:rPr>
              <a:t>DOC_FOGAFIN\SCR\DJU\Atencion al usuario DAU\ESTADISTICAS DE PQRS\Año 2023\9.SEPTIEMBRE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A7C94B62-9107-EEC6-7EAE-3C2D323DF0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253573"/>
              </p:ext>
            </p:extLst>
          </p:nvPr>
        </p:nvGraphicFramePr>
        <p:xfrm>
          <a:off x="2895600" y="1425511"/>
          <a:ext cx="5943600" cy="4200525"/>
        </p:xfrm>
        <a:graphic>
          <a:graphicData uri="http://schemas.openxmlformats.org/drawingml/2006/table">
            <a:tbl>
              <a:tblPr/>
              <a:tblGrid>
                <a:gridCol w="2933700">
                  <a:extLst>
                    <a:ext uri="{9D8B030D-6E8A-4147-A177-3AD203B41FA5}">
                      <a16:colId xmlns:a16="http://schemas.microsoft.com/office/drawing/2014/main" val="225628624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1761820094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Concepto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Número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773095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PQSD recibidas por los diferentes canales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69703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solicitudes que fueron trasladas a otras instituciones por competencia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495294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Tiempo de respuesta promedio de las peticiones recibidas por carta, página web y correo electrónico.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 días hábiles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22453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solicitudes en las que se negó el acceso a la información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 solicitudes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326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26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sz="3600" dirty="0"/>
              <a:t>Evolución de las PQSD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348" y="4691104"/>
            <a:ext cx="10923324" cy="2653914"/>
          </a:xfrm>
        </p:spPr>
        <p:txBody>
          <a:bodyPr/>
          <a:lstStyle/>
          <a:p>
            <a:pPr algn="just" eaLnBrk="0" hangingPunct="0">
              <a:defRPr/>
            </a:pP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En el mes de septiembre de 2023 se recibieron 203 PQSD, de las cuales el 100% (203) correspondieron a derechos de petición.</a:t>
            </a:r>
          </a:p>
          <a:p>
            <a:pPr algn="just" eaLnBrk="0" hangingPunct="0">
              <a:defRPr/>
            </a:pP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Durante este período no se recibió ninguna denuncia, así como no se atendió ningún ciudadano con discapacidad (movilidad/física, auditiva, visual).</a:t>
            </a:r>
          </a:p>
          <a:p>
            <a:pPr algn="just" eaLnBrk="0" hangingPunct="0">
              <a:defRPr/>
            </a:pPr>
            <a:r>
              <a:rPr lang="es-CO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El promedio de días de respuesta a las peticiones recibidas por Fogafín, fue de 2 días hábiles.</a:t>
            </a:r>
            <a:endParaRPr lang="es-CO"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23D406AD-4A49-42C6-BECD-B770F37499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1106296"/>
              </p:ext>
            </p:extLst>
          </p:nvPr>
        </p:nvGraphicFramePr>
        <p:xfrm>
          <a:off x="1620087" y="896815"/>
          <a:ext cx="8614159" cy="3546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0189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071" y="212431"/>
            <a:ext cx="10126484" cy="501288"/>
          </a:xfrm>
        </p:spPr>
        <p:txBody>
          <a:bodyPr/>
          <a:lstStyle/>
          <a:p>
            <a:r>
              <a:rPr lang="es-MX" sz="3300" dirty="0"/>
              <a:t>Canales utilizados de atención al ciudadano</a:t>
            </a:r>
            <a:endParaRPr lang="es-CO" sz="33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482" y="4040372"/>
            <a:ext cx="10923324" cy="2653914"/>
          </a:xfrm>
        </p:spPr>
        <p:txBody>
          <a:bodyPr/>
          <a:lstStyle/>
          <a:p>
            <a:pPr algn="just" eaLnBrk="0" hangingPunct="0">
              <a:defRPr/>
            </a:pP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Los canales de atención más utilizados fueron Correo Electrónico con una participación del 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50.25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% 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(102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), seguido de Atención Telefónica con el 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29.06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% (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59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), Chat con el 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8.38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% (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17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), 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Atención Presencial con el 8.38% (17), 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Página Web con el 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2.95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% (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6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), Carta con el 0.49% (1), y Redes Sociales con el 0.49% (1)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.</a:t>
            </a:r>
          </a:p>
          <a:p>
            <a:pPr algn="just" eaLnBrk="0" hangingPunct="0">
              <a:defRPr/>
            </a:pPr>
            <a:endParaRPr lang="es-MX" altLang="es-CO" sz="20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algn="just" eaLnBrk="0" hangingPunct="0">
              <a:defRPr/>
            </a:pP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Nuestra página web www.fogafin.gov.co cuenta con una opción que permite a las personas con baja visión aumentar hasta 16 veces el tamaño de las letras de la pantalla y cambiar sus contrastes.</a:t>
            </a:r>
            <a:endParaRPr lang="es-CO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6EDD359-EB77-E272-288E-AFDF04B3B7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208386"/>
              </p:ext>
            </p:extLst>
          </p:nvPr>
        </p:nvGraphicFramePr>
        <p:xfrm>
          <a:off x="1380275" y="793733"/>
          <a:ext cx="8553888" cy="3326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5FE45EF-D916-4D2F-9CD2-A9BC142D60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6895715"/>
              </p:ext>
            </p:extLst>
          </p:nvPr>
        </p:nvGraphicFramePr>
        <p:xfrm>
          <a:off x="2903116" y="1048938"/>
          <a:ext cx="6167403" cy="2736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9363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903" y="202844"/>
            <a:ext cx="8904251" cy="501288"/>
          </a:xfrm>
        </p:spPr>
        <p:txBody>
          <a:bodyPr/>
          <a:lstStyle/>
          <a:p>
            <a:r>
              <a:rPr lang="es-MX" sz="3600" dirty="0"/>
              <a:t>PQSD por ciudades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637" y="4900341"/>
            <a:ext cx="10923324" cy="1532764"/>
          </a:xfrm>
        </p:spPr>
        <p:txBody>
          <a:bodyPr/>
          <a:lstStyle/>
          <a:p>
            <a:pPr algn="just" eaLnBrk="0" hangingPunct="0">
              <a:defRPr/>
            </a:pP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Las (203) PQSD atendidas durante el mes de septiembre de 2023, provinieron principalmente de Otras Ciudades con el 59.12% (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120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), seguido por Bogotá D.C., con el 33.50% (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68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), Pereira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con el 2.46% (5)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, Cali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con el 2.46% (5) y 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Medellín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con el 2.46% (5),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tal y como se evidencia en esta gráfica.</a:t>
            </a:r>
            <a:endParaRPr lang="es-MX" altLang="es-CO" sz="2000" b="1" dirty="0">
              <a:solidFill>
                <a:prstClr val="white">
                  <a:lumMod val="50000"/>
                </a:prstClr>
              </a:solidFill>
              <a:highlight>
                <a:srgbClr val="FFFF00"/>
              </a:highlight>
              <a:latin typeface="Myriad Pro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6EDD359-EB77-E272-288E-AFDF04B3B79B}"/>
              </a:ext>
            </a:extLst>
          </p:cNvPr>
          <p:cNvGraphicFramePr>
            <a:graphicFrameLocks/>
          </p:cNvGraphicFramePr>
          <p:nvPr/>
        </p:nvGraphicFramePr>
        <p:xfrm>
          <a:off x="1518089" y="839939"/>
          <a:ext cx="8553888" cy="3326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1C6803DC-D808-4348-8F2B-A0531395B8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618249"/>
              </p:ext>
            </p:extLst>
          </p:nvPr>
        </p:nvGraphicFramePr>
        <p:xfrm>
          <a:off x="2853174" y="1215062"/>
          <a:ext cx="6239994" cy="3499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3673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71" y="205175"/>
            <a:ext cx="8904251" cy="501288"/>
          </a:xfrm>
        </p:spPr>
        <p:txBody>
          <a:bodyPr/>
          <a:lstStyle/>
          <a:p>
            <a:r>
              <a:rPr lang="es-MX" sz="3600" dirty="0"/>
              <a:t>Análisis de PQSD – Origen 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792" y="5014546"/>
            <a:ext cx="10923324" cy="2653914"/>
          </a:xfrm>
        </p:spPr>
        <p:txBody>
          <a:bodyPr/>
          <a:lstStyle/>
          <a:p>
            <a:pPr algn="just" eaLnBrk="0" hangingPunct="0">
              <a:defRPr/>
            </a:pP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Del total de las PQSD recibidas (203) durante septiembre de 2023,</a:t>
            </a:r>
            <a:r>
              <a:rPr 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se observa que el 93.60 </a:t>
            </a: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(190) provienen de personas naturales y el </a:t>
            </a:r>
            <a:r>
              <a:rPr lang="es-CO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6.40</a:t>
            </a: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% (13) provienen de personas jurídicas. </a:t>
            </a:r>
            <a:endParaRPr lang="es-CO" altLang="es-CO" sz="2000" b="1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algn="just" eaLnBrk="0" hangingPunct="0">
              <a:defRPr/>
            </a:pPr>
            <a:endParaRPr lang="es-MX" altLang="es-CO" sz="2000" b="1" dirty="0">
              <a:solidFill>
                <a:prstClr val="white">
                  <a:lumMod val="50000"/>
                </a:prstClr>
              </a:solidFill>
              <a:highlight>
                <a:srgbClr val="FFFF00"/>
              </a:highlight>
              <a:latin typeface="Myriad Pro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6EDD359-EB77-E272-288E-AFDF04B3B7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9206469"/>
              </p:ext>
            </p:extLst>
          </p:nvPr>
        </p:nvGraphicFramePr>
        <p:xfrm>
          <a:off x="1554303" y="821832"/>
          <a:ext cx="8553888" cy="3326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6029164-AF80-161B-8A00-C23A490FB6E9}"/>
              </a:ext>
            </a:extLst>
          </p:cNvPr>
          <p:cNvGraphicFramePr>
            <a:graphicFrameLocks/>
          </p:cNvGraphicFramePr>
          <p:nvPr/>
        </p:nvGraphicFramePr>
        <p:xfrm>
          <a:off x="2742307" y="1010411"/>
          <a:ext cx="6242015" cy="3467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B4A7C332-D14C-4FB4-8D43-4D1B6D3768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9572202"/>
              </p:ext>
            </p:extLst>
          </p:nvPr>
        </p:nvGraphicFramePr>
        <p:xfrm>
          <a:off x="2843810" y="1088618"/>
          <a:ext cx="6258719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00971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231" y="208009"/>
            <a:ext cx="8904251" cy="501288"/>
          </a:xfrm>
        </p:spPr>
        <p:txBody>
          <a:bodyPr/>
          <a:lstStyle/>
          <a:p>
            <a:r>
              <a:rPr lang="es-MX" sz="3600" dirty="0"/>
              <a:t>Temas consultados en los canales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371" y="3917846"/>
            <a:ext cx="11492284" cy="2653914"/>
          </a:xfrm>
        </p:spPr>
        <p:txBody>
          <a:bodyPr/>
          <a:lstStyle/>
          <a:p>
            <a:pPr algn="just" eaLnBrk="0" hangingPunct="0"/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En </a:t>
            </a: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septiembre </a:t>
            </a:r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de 2023, del total de las (203) </a:t>
            </a: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PQSD </a:t>
            </a:r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recibidas a través de los diferentes canales de comunicación, el tema de Fogafín no competente representó el 38.42% (78), seguido de Levantamiento de Gravámenes que representó el 19.70% (40), </a:t>
            </a: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Información General de Fogafín </a:t>
            </a:r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con el 14.29% (</a:t>
            </a: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29</a:t>
            </a:r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), </a:t>
            </a: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Seguro de Depósitos con el 10.84% (22), Información Procesos </a:t>
            </a:r>
            <a:r>
              <a:rPr lang="es-ES_tradnl" altLang="es-CO" dirty="0" err="1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Liquidatorios</a:t>
            </a: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con el 9.36% (19), y </a:t>
            </a:r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Pago de Acreencias  con el 7.39% (</a:t>
            </a: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15</a:t>
            </a:r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). El tema de “Fogafín no competente” hace referencia a aquellas solicitudes donde Fogafín no es el competente, sin embargo, se les da el trámite pertinente.</a:t>
            </a:r>
          </a:p>
          <a:p>
            <a:pPr algn="just" eaLnBrk="0" hangingPunct="0"/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El tema de Fogafín corresponde a las solicitudes de información sobre alivios de cartera, cobertura e información general de Fogafín, entre otros. 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6EDD359-EB77-E272-288E-AFDF04B3B7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5598082"/>
              </p:ext>
            </p:extLst>
          </p:nvPr>
        </p:nvGraphicFramePr>
        <p:xfrm>
          <a:off x="1518089" y="839939"/>
          <a:ext cx="8553888" cy="3077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53D4650D-DFB9-4596-9B7B-458527511A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1887561"/>
              </p:ext>
            </p:extLst>
          </p:nvPr>
        </p:nvGraphicFramePr>
        <p:xfrm>
          <a:off x="727023" y="1102354"/>
          <a:ext cx="9630315" cy="2748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1402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425" y="242007"/>
            <a:ext cx="8904251" cy="501288"/>
          </a:xfrm>
        </p:spPr>
        <p:txBody>
          <a:bodyPr/>
          <a:lstStyle/>
          <a:p>
            <a:r>
              <a:rPr lang="es-CO" altLang="es-CO" sz="3600" dirty="0">
                <a:sym typeface="Open Sans" charset="0"/>
              </a:rPr>
              <a:t>Tema de consulta “Otros”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86" y="1417192"/>
            <a:ext cx="11430804" cy="5304817"/>
          </a:xfrm>
        </p:spPr>
        <p:txBody>
          <a:bodyPr/>
          <a:lstStyle/>
          <a:p>
            <a:pPr marL="342900" indent="-342900" algn="just" eaLnBrk="0" hangingPunct="0">
              <a:buFont typeface="Arial" panose="020B0604020202020204" pitchFamily="34" charset="0"/>
              <a:buChar char="•"/>
            </a:pP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El tema de consulta identificado como “Fogafín no competente” hace referencia a aquellas </a:t>
            </a:r>
            <a:r>
              <a:rPr lang="es-CO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PQSD </a:t>
            </a: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que corresponden a entidades diferentes al Fondo de Garantías de Instituciones Financieras, durante este mes, el tema representó el </a:t>
            </a:r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38.42% (78), </a:t>
            </a: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del total de las </a:t>
            </a:r>
            <a:r>
              <a:rPr lang="es-CO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PQSD</a:t>
            </a: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recibidas. A continuación, presentamos el siguiente detalle:</a:t>
            </a:r>
          </a:p>
          <a:p>
            <a:pPr algn="just" eaLnBrk="0" hangingPunct="0"/>
            <a:endParaRPr lang="es-ES_tradnl" altLang="es-CO" sz="20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algn="just" eaLnBrk="0" hangingPunct="0"/>
            <a:endParaRPr lang="es-ES_tradnl" altLang="es-CO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algn="just" eaLnBrk="0" hangingPunct="0"/>
            <a:endParaRPr lang="es-ES_tradnl" altLang="es-CO" sz="20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algn="just" eaLnBrk="0" hangingPunct="0"/>
            <a:endParaRPr lang="es-ES_tradnl" altLang="es-CO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algn="just" eaLnBrk="0" hangingPunct="0"/>
            <a:endParaRPr lang="es-ES_tradnl" altLang="es-CO" sz="20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algn="just" eaLnBrk="0" hangingPunct="0"/>
            <a:endParaRPr lang="es-ES_tradnl" altLang="es-CO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marL="342900" indent="-342900" algn="just" eaLnBrk="0" hangingPunct="0">
              <a:buFont typeface="Arial" panose="020B0604020202020204" pitchFamily="34" charset="0"/>
              <a:buChar char="•"/>
            </a:pP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En las respuestas brindadas a los peticionarios, se les informó de una parte, el objeto general de Fogafín y de otra parte, se les indicó sobre el traslado a la entidad competente de ser necesario</a:t>
            </a:r>
            <a:r>
              <a:rPr lang="es-ES_tradnl" altLang="es-CO" sz="2000" dirty="0">
                <a:latin typeface="Myriad Pro"/>
                <a:cs typeface="Arial" panose="020B0604020202020204" pitchFamily="34" charset="0"/>
              </a:rPr>
              <a:t>.</a:t>
            </a:r>
          </a:p>
          <a:p>
            <a:pPr algn="just" eaLnBrk="0" hangingPunct="0"/>
            <a:endParaRPr lang="es-ES_tradnl" altLang="es-CO" sz="20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E4A1A31-C66D-5538-D2CC-C63E6732DF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951813"/>
              </p:ext>
            </p:extLst>
          </p:nvPr>
        </p:nvGraphicFramePr>
        <p:xfrm>
          <a:off x="3230414" y="2734169"/>
          <a:ext cx="5210201" cy="2102465"/>
        </p:xfrm>
        <a:graphic>
          <a:graphicData uri="http://schemas.openxmlformats.org/drawingml/2006/table">
            <a:tbl>
              <a:tblPr/>
              <a:tblGrid>
                <a:gridCol w="3100048">
                  <a:extLst>
                    <a:ext uri="{9D8B030D-6E8A-4147-A177-3AD203B41FA5}">
                      <a16:colId xmlns:a16="http://schemas.microsoft.com/office/drawing/2014/main" val="3406931006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55983488"/>
                    </a:ext>
                  </a:extLst>
                </a:gridCol>
                <a:gridCol w="1301261">
                  <a:extLst>
                    <a:ext uri="{9D8B030D-6E8A-4147-A177-3AD203B41FA5}">
                      <a16:colId xmlns:a16="http://schemas.microsoft.com/office/drawing/2014/main" val="3905341245"/>
                    </a:ext>
                  </a:extLst>
                </a:gridCol>
              </a:tblGrid>
              <a:tr h="429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CANTIDAD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PARTICIPACIÓN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765519"/>
                  </a:ext>
                </a:extLst>
              </a:tr>
              <a:tr h="2145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PENSIONES/EPS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8799491"/>
                  </a:ext>
                </a:extLst>
              </a:tr>
              <a:tr h="2145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ADRES/ CIFIN / DATACREDITO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181501"/>
                  </a:ext>
                </a:extLst>
              </a:tr>
              <a:tr h="2145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FNG /  FGA / FOGACOOP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819986"/>
                  </a:ext>
                </a:extLst>
              </a:tr>
              <a:tr h="4076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ENTIDADES FINANCIERAS EN MARCHA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53.84%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700084"/>
                  </a:ext>
                </a:extLst>
              </a:tr>
              <a:tr h="4076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OTRAS ENTIDADES NO COMPETENTE FOGAFÍN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772407"/>
                  </a:ext>
                </a:extLst>
              </a:tr>
              <a:tr h="2145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545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735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71" y="121707"/>
            <a:ext cx="8904251" cy="501288"/>
          </a:xfrm>
        </p:spPr>
        <p:txBody>
          <a:bodyPr/>
          <a:lstStyle/>
          <a:p>
            <a:r>
              <a:rPr lang="es-CO" sz="3600" dirty="0"/>
              <a:t>Entidades más consultadas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652" y="5008689"/>
            <a:ext cx="10923324" cy="1563561"/>
          </a:xfrm>
        </p:spPr>
        <p:txBody>
          <a:bodyPr/>
          <a:lstStyle/>
          <a:p>
            <a:pPr algn="just" eaLnBrk="0" hangingPunct="0">
              <a:defRPr/>
            </a:pPr>
            <a:r>
              <a:rPr 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De las (203) PQSD recibidas en septiembre de 2023, el tema correspondiente a Otras Entidades representó el 50.25% (102), seguido por Fogafín con el 25.12% (51), el extinto Banco Central Hipotecario con el 11.82% (24), Davivienda S.A. con el 6.90% (14) y el extinto Banco del Estado S.A. con el 5.91% (12).</a:t>
            </a:r>
          </a:p>
          <a:p>
            <a:pPr algn="just" eaLnBrk="0" hangingPunct="0">
              <a:defRPr/>
            </a:pPr>
            <a:endParaRPr lang="es-MX" altLang="es-CO" sz="2000" b="1" dirty="0">
              <a:solidFill>
                <a:prstClr val="white">
                  <a:lumMod val="50000"/>
                </a:prstClr>
              </a:solidFill>
              <a:highlight>
                <a:srgbClr val="FFFF00"/>
              </a:highlight>
              <a:latin typeface="Myriad Pro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6EDD359-EB77-E272-288E-AFDF04B3B79B}"/>
              </a:ext>
            </a:extLst>
          </p:cNvPr>
          <p:cNvGraphicFramePr>
            <a:graphicFrameLocks/>
          </p:cNvGraphicFramePr>
          <p:nvPr/>
        </p:nvGraphicFramePr>
        <p:xfrm>
          <a:off x="1518089" y="839939"/>
          <a:ext cx="8553888" cy="3326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6029164-AF80-161B-8A00-C23A490FB6E9}"/>
              </a:ext>
            </a:extLst>
          </p:cNvPr>
          <p:cNvGraphicFramePr>
            <a:graphicFrameLocks/>
          </p:cNvGraphicFramePr>
          <p:nvPr/>
        </p:nvGraphicFramePr>
        <p:xfrm>
          <a:off x="2742307" y="1010411"/>
          <a:ext cx="6242015" cy="3467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386C2E9F-2D75-4532-A7CB-9664CE1989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1600910"/>
              </p:ext>
            </p:extLst>
          </p:nvPr>
        </p:nvGraphicFramePr>
        <p:xfrm>
          <a:off x="2019579" y="1010411"/>
          <a:ext cx="7687469" cy="3749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34365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71" y="267481"/>
            <a:ext cx="8904251" cy="501288"/>
          </a:xfrm>
        </p:spPr>
        <p:txBody>
          <a:bodyPr/>
          <a:lstStyle/>
          <a:p>
            <a:r>
              <a:rPr lang="es-CO" sz="3600" dirty="0"/>
              <a:t>Conclusiones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371" y="1027869"/>
            <a:ext cx="10923324" cy="5708424"/>
          </a:xfrm>
        </p:spPr>
        <p:txBody>
          <a:bodyPr/>
          <a:lstStyle/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Fogafín, cumplió con los términos establecidos en la Ley 1437 de 2011, Ley 1755 de 2015 y con la Resolución 001 de 2017 expedida por Fogafín, para la atención de las </a:t>
            </a:r>
            <a:r>
              <a:rPr lang="es-ES_tradnl" alt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Peticiones, Quejas, Sugerencias, Denuncias y Agradecimientos (PQSDA), así como de las consultas</a:t>
            </a:r>
            <a:r>
              <a:rPr 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CO" sz="14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En la página web de Fogafín, link </a:t>
            </a:r>
            <a:r>
              <a:rPr 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https://www.fogafin.gov.co/que-es-fogafin/informes</a:t>
            </a:r>
            <a:r>
              <a:rPr 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, se presenta el informe de PQSD, establecido en el numeral 3 de la Circular Externa No. 01 de 2011 emitida por el Consejo Asesor del Gobierno Nacional en materia de control interno.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CO" altLang="es-CO" sz="14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MX" alt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Los canales de atención más utilizados fueron Correo Electrónico con una participación del 50.25% (102), seguido de Atención Telefónica con el 29.06% (59), Chat con el 8.38% (17),  Atención Presencial con el 8.38% (17), Página Web con el 2.95% (6), Carta con el 0.49% (1), y Redes Sociales con el 0.49% (1).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MX" altLang="es-CO" sz="14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MX" alt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Nuestra página web www.fogafin.gov.co cuenta con una opción que permite a las personas con baja visión aumentar hasta 16 veces el tamaño de las letras de la pantalla y cambiar sus contrastes.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MX" altLang="es-CO" sz="14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MX" alt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Las (203) PQSD atendidas durante el mes de septiembre de 2023, provinieron principalmente de Otras Ciudades con el 59.12% (120), seguido por Bogotá D.C., con el 33.50% (68), Pereira con el 2.46% (5), Cali con el 2.46% (5) y Medellín con el 2.46% (5).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MX" altLang="es-CO" sz="14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MX" alt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En septiembre de 2023, del total de las (203) PQSD recibidas a través de los diferentes canales de comunicación, el tema de Fogafín no competente representó el 38.42% (78), seguido de Levantamiento de Gravámenes que representó el 19.70% (40), Información General de Fogafín con el 14.29% (29), Seguro de Depósitos con el 10.84% (22), Información Procesos </a:t>
            </a:r>
            <a:r>
              <a:rPr lang="es-MX" altLang="es-CO" sz="1400" dirty="0" err="1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Liquidatorios</a:t>
            </a:r>
            <a:r>
              <a:rPr lang="es-MX" alt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con el 9.36% (19), y Pago de Acreencias  con el 7.39% (15). El tema de “Fogafín no competente” hace referencia a aquellas solicitudes donde Fogafín no es el competente, sin embargo, se les da el trámite pertinente.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MX" altLang="es-CO" sz="14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CO" alt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Durante septiembre de 2023 no se recibieron denuncias de ningún tipo, peticiones anónimas, ni quejas relacionadas con Fogafín. De igual manera no se atendió ningún ciudadano con discapacidad (movilidad/física, auditiva, visual).</a:t>
            </a:r>
            <a:endParaRPr lang="es-CO" sz="14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algn="just" eaLnBrk="0" hangingPunct="0">
              <a:defRPr/>
            </a:pPr>
            <a:endParaRPr lang="es-MX" altLang="es-CO" sz="2000" b="1" dirty="0">
              <a:solidFill>
                <a:prstClr val="white">
                  <a:lumMod val="50000"/>
                </a:prstClr>
              </a:solidFill>
              <a:highlight>
                <a:srgbClr val="FFFF00"/>
              </a:highlight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3002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Fogafin">
      <a:dk1>
        <a:srgbClr val="F2F2F2"/>
      </a:dk1>
      <a:lt1>
        <a:srgbClr val="F2F2F2"/>
      </a:lt1>
      <a:dk2>
        <a:srgbClr val="00609C"/>
      </a:dk2>
      <a:lt2>
        <a:srgbClr val="61A60E"/>
      </a:lt2>
      <a:accent1>
        <a:srgbClr val="FF9300"/>
      </a:accent1>
      <a:accent2>
        <a:srgbClr val="901440"/>
      </a:accent2>
      <a:accent3>
        <a:srgbClr val="41678C"/>
      </a:accent3>
      <a:accent4>
        <a:srgbClr val="26B2A8"/>
      </a:accent4>
      <a:accent5>
        <a:srgbClr val="5B9BD5"/>
      </a:accent5>
      <a:accent6>
        <a:srgbClr val="EA593B"/>
      </a:accent6>
      <a:hlink>
        <a:srgbClr val="2AADFF"/>
      </a:hlink>
      <a:folHlink>
        <a:srgbClr val="FFC000"/>
      </a:folHlink>
    </a:clrScheme>
    <a:fontScheme name="Personalizado 3">
      <a:majorFont>
        <a:latin typeface="Montserrat 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e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e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e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e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e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2771</TotalTime>
  <Words>1313</Words>
  <Application>Microsoft Office PowerPoint</Application>
  <PresentationFormat>Panorámica</PresentationFormat>
  <Paragraphs>91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Calibri</vt:lpstr>
      <vt:lpstr>Montserrat Bold</vt:lpstr>
      <vt:lpstr>Montserrat Medium</vt:lpstr>
      <vt:lpstr>Myanmar Text</vt:lpstr>
      <vt:lpstr>Myriad Pro</vt:lpstr>
      <vt:lpstr>Tema de Office</vt:lpstr>
      <vt:lpstr>Informe Estadístico de Peticiones, Quejas, Sugerencias y Denuncias (PQSD)</vt:lpstr>
      <vt:lpstr>Evolución de las PQSD</vt:lpstr>
      <vt:lpstr>Canales utilizados de atención al ciudadano</vt:lpstr>
      <vt:lpstr>PQSD por ciudades</vt:lpstr>
      <vt:lpstr>Análisis de PQSD – Origen </vt:lpstr>
      <vt:lpstr>Temas consultados en los canales</vt:lpstr>
      <vt:lpstr>Tema de consulta “Otros”</vt:lpstr>
      <vt:lpstr>Entidades más consultadas</vt:lpstr>
      <vt:lpstr>Conclusiones</vt:lpstr>
      <vt:lpstr>Conclusiones - Aplicación Decreto 0103 de 2015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Tatiana Posso Fernandez</dc:creator>
  <cp:lastModifiedBy>Departamento Jurídico </cp:lastModifiedBy>
  <cp:revision>100</cp:revision>
  <dcterms:created xsi:type="dcterms:W3CDTF">2023-06-20T14:02:19Z</dcterms:created>
  <dcterms:modified xsi:type="dcterms:W3CDTF">2023-10-26T14:23:33Z</dcterms:modified>
</cp:coreProperties>
</file>