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24"/>
    <a:srgbClr val="B3B3B3"/>
    <a:srgbClr val="61A60E"/>
    <a:srgbClr val="00609C"/>
    <a:srgbClr val="41678C"/>
    <a:srgbClr val="5B9BD5"/>
    <a:srgbClr val="901440"/>
    <a:srgbClr val="EA593B"/>
    <a:srgbClr val="26B2A8"/>
    <a:srgbClr val="51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>
        <p:scale>
          <a:sx n="87" d="100"/>
          <a:sy n="87" d="100"/>
        </p:scale>
        <p:origin x="119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ermes\DOC_FOGAFIN\SCR\DJU\Atencion%20al%20usuario%20DAU\ESTADISTICAS%20DE%20PQRS\A&#241;o%202023\10.%20OCTUBRE\2023_Octubre%20Gr&#225;ficas%20Inform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hermes\DOC_FOGAFIN\SCR\DJU\Atencion%20al%20usuario%20DAU\ESTADISTICAS%20DE%20PQRS\A&#241;o%202023\10.%20OCTUBRE\2023_Octubre%20Gr&#225;ficas%20Inform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hermes\DOC_FOGAFIN\SCR\DJU\Atencion%20al%20usuario%20DAU\ESTADISTICAS%20DE%20PQRS\A&#241;o%202023\10.%20OCTUBRE\2023_Octubre%20Gr&#225;ficas%20Infor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hermes\DOC_FOGAFIN\SCR\DJU\Atencion%20al%20usuario%20DAU\ESTADISTICAS%20DE%20PQRS\A&#241;o%202023\10.%20OCTUBRE\2023_Octubre%20Gr&#225;ficas%20Inform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hermes\DOC_FOGAFIN\SCR\DJU\Atencion%20al%20usuario%20DAU\ESTADISTICAS%20DE%20PQRS\A&#241;o%202023\10.%20OCTUBRE\2023_Octubre%20Gr&#225;ficas%20Inform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1-8270-4A79-86EA-77D7EC2E6298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3-8270-4A79-86EA-77D7EC2E62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'Prom. Hist.'!$B$84:$B$96</c:f>
              <c:numCache>
                <c:formatCode>mmm\-yy</c:formatCode>
                <c:ptCount val="13"/>
                <c:pt idx="0">
                  <c:v>44835</c:v>
                </c:pt>
                <c:pt idx="1">
                  <c:v>44866</c:v>
                </c:pt>
                <c:pt idx="2">
                  <c:v>44896</c:v>
                </c:pt>
                <c:pt idx="3">
                  <c:v>44927</c:v>
                </c:pt>
                <c:pt idx="4">
                  <c:v>44958</c:v>
                </c:pt>
                <c:pt idx="5">
                  <c:v>44986</c:v>
                </c:pt>
                <c:pt idx="6">
                  <c:v>45017</c:v>
                </c:pt>
                <c:pt idx="7">
                  <c:v>45047</c:v>
                </c:pt>
                <c:pt idx="8">
                  <c:v>45078</c:v>
                </c:pt>
                <c:pt idx="9">
                  <c:v>45108</c:v>
                </c:pt>
                <c:pt idx="10">
                  <c:v>45139</c:v>
                </c:pt>
                <c:pt idx="11">
                  <c:v>45170</c:v>
                </c:pt>
                <c:pt idx="12">
                  <c:v>45200</c:v>
                </c:pt>
              </c:numCache>
            </c:numRef>
          </c:cat>
          <c:val>
            <c:numRef>
              <c:f>'Prom. Hist.'!$C$84:$C$96</c:f>
              <c:numCache>
                <c:formatCode>General</c:formatCode>
                <c:ptCount val="13"/>
                <c:pt idx="0">
                  <c:v>223</c:v>
                </c:pt>
                <c:pt idx="1">
                  <c:v>221</c:v>
                </c:pt>
                <c:pt idx="2">
                  <c:v>245</c:v>
                </c:pt>
                <c:pt idx="3">
                  <c:v>182</c:v>
                </c:pt>
                <c:pt idx="4">
                  <c:v>158</c:v>
                </c:pt>
                <c:pt idx="5">
                  <c:v>221</c:v>
                </c:pt>
                <c:pt idx="6">
                  <c:v>139</c:v>
                </c:pt>
                <c:pt idx="7">
                  <c:v>178</c:v>
                </c:pt>
                <c:pt idx="8">
                  <c:v>190</c:v>
                </c:pt>
                <c:pt idx="9">
                  <c:v>169</c:v>
                </c:pt>
                <c:pt idx="10">
                  <c:v>221</c:v>
                </c:pt>
                <c:pt idx="11">
                  <c:v>203</c:v>
                </c:pt>
                <c:pt idx="12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70-4A79-86EA-77D7EC2E6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date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Offset val="100"/>
        <c:baseTimeUnit val="months"/>
      </c:date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3952812200482"/>
          <c:y val="0.12200549546877969"/>
          <c:w val="0.86776047187799521"/>
          <c:h val="0.82276256981797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A5C-4BDB-8828-5328DDE02B4A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A5C-4BDB-8828-5328DDE02B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A5C-4BDB-8828-5328DDE02B4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A5C-4BDB-8828-5328DDE02B4A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A5C-4BDB-8828-5328DDE02B4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A5C-4BDB-8828-5328DDE02B4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7A5C-4BDB-8828-5328DDE02B4A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7A5C-4BDB-8828-5328DDE02B4A}"/>
              </c:ext>
            </c:extLst>
          </c:dPt>
          <c:dLbls>
            <c:dLbl>
              <c:idx val="0"/>
              <c:layout>
                <c:manualLayout>
                  <c:x val="-2.3517315643044199E-17"/>
                  <c:y val="0.1122115897077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5C-4BDB-8828-5328DDE02B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5C-4BDB-8828-5328DDE02B4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A5C-4BDB-8828-5328DDE02B4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A5C-4BDB-8828-5328DDE02B4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A5C-4BDB-8828-5328DDE02B4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A5C-4BDB-8828-5328DDE02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Informes'!$B$97:$B$102</c:f>
              <c:strCache>
                <c:ptCount val="6"/>
                <c:pt idx="0">
                  <c:v>PAGO DE ACREENCIAS </c:v>
                </c:pt>
                <c:pt idx="1">
                  <c:v>SEGURO DE DEPÓSITOS</c:v>
                </c:pt>
                <c:pt idx="2">
                  <c:v>INFORMACIÓN PROCESOS LIQUIDATORIOS</c:v>
                </c:pt>
                <c:pt idx="3">
                  <c:v>INFORMACIÓN GENERAL DE FOGAFÍN</c:v>
                </c:pt>
                <c:pt idx="4">
                  <c:v> LEVANTAMIENTO DE GRAVAMENES</c:v>
                </c:pt>
                <c:pt idx="5">
                  <c:v>FOGAFÍN NO COMPETENTE</c:v>
                </c:pt>
              </c:strCache>
            </c:strRef>
          </c:cat>
          <c:val>
            <c:numRef>
              <c:f>'Gráficas Informes'!$C$97:$C$102</c:f>
              <c:numCache>
                <c:formatCode>General</c:formatCode>
                <c:ptCount val="6"/>
                <c:pt idx="0">
                  <c:v>14</c:v>
                </c:pt>
                <c:pt idx="1">
                  <c:v>18</c:v>
                </c:pt>
                <c:pt idx="2">
                  <c:v>18</c:v>
                </c:pt>
                <c:pt idx="3">
                  <c:v>21</c:v>
                </c:pt>
                <c:pt idx="4">
                  <c:v>25</c:v>
                </c:pt>
                <c:pt idx="5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A5C-4BDB-8828-5328DDE02B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282960"/>
        <c:axId val="169449200"/>
      </c:barChart>
      <c:catAx>
        <c:axId val="169282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49200"/>
        <c:crosses val="autoZero"/>
        <c:auto val="1"/>
        <c:lblAlgn val="ctr"/>
        <c:lblOffset val="100"/>
        <c:noMultiLvlLbl val="0"/>
      </c:catAx>
      <c:valAx>
        <c:axId val="169449200"/>
        <c:scaling>
          <c:logBase val="10"/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00534987523202"/>
          <c:y val="0.2582295430024712"/>
          <c:w val="0.72452936070376361"/>
          <c:h val="0.695569789912099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F8-4B4D-8643-34872E4FEA0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F8-4B4D-8643-34872E4FEA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F8-4B4D-8643-34872E4FEA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1F8-4B4D-8643-34872E4FEA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1F8-4B4D-8643-34872E4FEA05}"/>
              </c:ext>
            </c:extLst>
          </c:dPt>
          <c:dPt>
            <c:idx val="5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1F8-4B4D-8643-34872E4FEA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1F8-4B4D-8643-34872E4FEA05}"/>
              </c:ext>
            </c:extLst>
          </c:dPt>
          <c:dLbls>
            <c:dLbl>
              <c:idx val="0"/>
              <c:layout>
                <c:manualLayout>
                  <c:x val="-9.1101288955135987E-2"/>
                  <c:y val="-0.109927732854298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>
                        <a:solidFill>
                          <a:sysClr val="windowText" lastClr="000000"/>
                        </a:solidFill>
                      </a:rPr>
                      <a:t>BANCO DEL ESTADO
4.17%</a:t>
                    </a:r>
                  </a:p>
                </c:rich>
              </c:tx>
              <c:spPr>
                <a:noFill/>
                <a:ln w="3175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79260755392966"/>
                      <c:h val="9.43809855313678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1F8-4B4D-8643-34872E4FEA05}"/>
                </c:ext>
              </c:extLst>
            </c:dLbl>
            <c:dLbl>
              <c:idx val="1"/>
              <c:layout>
                <c:manualLayout>
                  <c:x val="2.1498623279001192E-2"/>
                  <c:y val="-9.19340276249651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9DCD43-E597-4492-9190-189B467F20AE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6.25%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39111754466914"/>
                      <c:h val="0.115898691568344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F8-4B4D-8643-34872E4FEA05}"/>
                </c:ext>
              </c:extLst>
            </c:dLbl>
            <c:dLbl>
              <c:idx val="2"/>
              <c:layout>
                <c:manualLayout>
                  <c:x val="5.7472556962506006E-2"/>
                  <c:y val="1.4970880027312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1C597-4CB3-4647-AD4A-1C591FC2B116}" type="CATEGORYNAME">
                      <a:rPr lang="es-MX" sz="11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b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s-MX" sz="11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8.33%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61A60E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4616882357503"/>
                      <c:h val="0.170286825396190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F8-4B4D-8643-34872E4FEA05}"/>
                </c:ext>
              </c:extLst>
            </c:dLbl>
            <c:dLbl>
              <c:idx val="3"/>
              <c:layout>
                <c:manualLayout>
                  <c:x val="-0.20865892272215991"/>
                  <c:y val="-0.146062902341733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15AB2-D80D-4754-98FF-06FD03A9FBB1}" type="CATEGORYNAME">
                      <a:rPr lang="en-US" sz="11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20.31%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6404376774593"/>
                      <c:h val="0.13247075518249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1F8-4B4D-8643-34872E4FEA05}"/>
                </c:ext>
              </c:extLst>
            </c:dLbl>
            <c:dLbl>
              <c:idx val="4"/>
              <c:layout>
                <c:manualLayout>
                  <c:x val="0.26787080377169653"/>
                  <c:y val="-9.85276643074620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DE9F8-9A5B-49E0-83E8-EC622F8A30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60.94%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8735942429515"/>
                      <c:h val="0.16323018413783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1F8-4B4D-8643-34872E4FEA05}"/>
                </c:ext>
              </c:extLst>
            </c:dLbl>
            <c:dLbl>
              <c:idx val="5"/>
              <c:layout>
                <c:manualLayout>
                  <c:x val="-0.11508468104510768"/>
                  <c:y val="-0.215831627392675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4C45D-5BA4-4F31-9EE7-AAF730256864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15.32%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4455105669404"/>
                      <c:h val="0.11506543184200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1F8-4B4D-8643-34872E4FEA05}"/>
                </c:ext>
              </c:extLst>
            </c:dLbl>
            <c:dLbl>
              <c:idx val="6"/>
              <c:layout>
                <c:manualLayout>
                  <c:x val="0.21118809207043526"/>
                  <c:y val="9.7402436753297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EDF93-A750-48B9-83B7-40AFF046B349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40.43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1F8-4B4D-8643-34872E4FEA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Informes'!$H$129:$H$133</c:f>
              <c:strCache>
                <c:ptCount val="5"/>
                <c:pt idx="0">
                  <c:v>BANCO DAVIVIENDA S.A</c:v>
                </c:pt>
                <c:pt idx="1">
                  <c:v>BANCO DEL ESTADO</c:v>
                </c:pt>
                <c:pt idx="2">
                  <c:v>BANCO CENTRAL HIPOTECARIO S.A.</c:v>
                </c:pt>
                <c:pt idx="3">
                  <c:v>FOGAFÍN</c:v>
                </c:pt>
                <c:pt idx="4">
                  <c:v>OTRAS ENTIDADES</c:v>
                </c:pt>
              </c:strCache>
            </c:strRef>
          </c:cat>
          <c:val>
            <c:numRef>
              <c:f>'Gráficas Informes'!$I$129:$I$133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39</c:v>
                </c:pt>
                <c:pt idx="4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F8-4B4D-8643-34872E4FEA0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D-430C-8AF7-17A96BC45F1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D-430C-8AF7-17A96BC45F1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D-430C-8AF7-17A96BC45F1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D-430C-8AF7-17A96BC45F1C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5D-430C-8AF7-17A96BC45F1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5D-430C-8AF7-17A96BC45F1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5D-430C-8AF7-17A96BC45F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Informes'!$B$11:$B$15</c:f>
              <c:strCache>
                <c:ptCount val="5"/>
                <c:pt idx="0">
                  <c:v>CARTA</c:v>
                </c:pt>
                <c:pt idx="1">
                  <c:v>ATENCIÓN PRESENCIAL</c:v>
                </c:pt>
                <c:pt idx="2">
                  <c:v>CHAT</c:v>
                </c:pt>
                <c:pt idx="3">
                  <c:v>ATENCIÓN TELEFÓNICA</c:v>
                </c:pt>
                <c:pt idx="4">
                  <c:v>CORREO ELECTRÓNICO</c:v>
                </c:pt>
              </c:strCache>
            </c:strRef>
          </c:cat>
          <c:val>
            <c:numRef>
              <c:f>'Gráficas Informes'!$C$11:$C$15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18</c:v>
                </c:pt>
                <c:pt idx="3">
                  <c:v>57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5D-430C-8AF7-17A96BC45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644608"/>
        <c:axId val="581644280"/>
      </c:barChart>
      <c:catAx>
        <c:axId val="58164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280"/>
        <c:crosses val="autoZero"/>
        <c:auto val="1"/>
        <c:lblAlgn val="ctr"/>
        <c:lblOffset val="100"/>
        <c:noMultiLvlLbl val="0"/>
      </c:catAx>
      <c:valAx>
        <c:axId val="58164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D1-4134-85EB-8ED3BDEA04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D1-4134-85EB-8ED3BDEA04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D1-4134-85EB-8ED3BDEA04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D1-4134-85EB-8ED3BDEA04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D1-4134-85EB-8ED3BDEA04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7D1-4134-85EB-8ED3BDEA04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7D1-4134-85EB-8ED3BDEA041B}"/>
              </c:ext>
            </c:extLst>
          </c:dPt>
          <c:dLbls>
            <c:dLbl>
              <c:idx val="0"/>
              <c:layout>
                <c:manualLayout>
                  <c:x val="-2.4639453466663894E-2"/>
                  <c:y val="-9.2243501994348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C685E6-1C6F-47C4-BBAF-8609D920B917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3.64%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5864352459866"/>
                      <c:h val="0.13075329578821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D1-4134-85EB-8ED3BDEA041B}"/>
                </c:ext>
              </c:extLst>
            </c:dLbl>
            <c:dLbl>
              <c:idx val="1"/>
              <c:layout>
                <c:manualLayout>
                  <c:x val="9.1383872034911731E-2"/>
                  <c:y val="-2.432848889019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FA569D-A0C0-4D9C-B632-225BB68CCF8A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5.73%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90144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339174913095"/>
                      <c:h val="0.10108759133785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D1-4134-85EB-8ED3BDEA041B}"/>
                </c:ext>
              </c:extLst>
            </c:dLbl>
            <c:dLbl>
              <c:idx val="2"/>
              <c:layout>
                <c:manualLayout>
                  <c:x val="-0.20703874074237891"/>
                  <c:y val="4.2736826706005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15DDE-4FA3-4A0B-9A16-CEE90C917479}" type="CATEGORYNAME">
                      <a:rPr lang="en-US" sz="11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00">
                          <a:solidFill>
                            <a:schemeClr val="dk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23.44%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5449418701361"/>
                      <c:h val="0.137307929791958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D1-4134-85EB-8ED3BDEA041B}"/>
                </c:ext>
              </c:extLst>
            </c:dLbl>
            <c:dLbl>
              <c:idx val="3"/>
              <c:layout>
                <c:manualLayout>
                  <c:x val="0.26051315113444018"/>
                  <c:y val="-0.179672880973831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BA938-2E7C-4FE8-BA60-2DE70A7AAE07}" type="CATEGORYNAME">
                      <a:rPr lang="en-US" sz="1200" b="1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="1" baseline="0">
                        <a:solidFill>
                          <a:schemeClr val="bg1"/>
                        </a:solidFill>
                      </a:rPr>
                      <a:t>
67.19%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0766418020301"/>
                      <c:h val="0.12574339730329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7D1-4134-85EB-8ED3BDEA041B}"/>
                </c:ext>
              </c:extLst>
            </c:dLbl>
            <c:dLbl>
              <c:idx val="4"/>
              <c:layout>
                <c:manualLayout>
                  <c:x val="0.24619911493504637"/>
                  <c:y val="-0.156446447210105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2A04D-E35E-4BBA-91E3-D0B325E969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62.90%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0317100600459"/>
                      <c:h val="0.21410275592074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7D1-4134-85EB-8ED3BDEA041B}"/>
                </c:ext>
              </c:extLst>
            </c:dLbl>
            <c:dLbl>
              <c:idx val="5"/>
              <c:layout>
                <c:manualLayout>
                  <c:x val="0.2478341878889293"/>
                  <c:y val="-0.1234311875447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58F05D-230D-4E6F-8760-2B1F0CAD42BB}" type="CATEGORYNAME">
                      <a:rPr lang="en-US" sz="1000" b="1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/>
                      <a:t>
53.96%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3707803188394"/>
                      <c:h val="0.181951047036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7D1-4134-85EB-8ED3BDEA041B}"/>
                </c:ext>
              </c:extLst>
            </c:dLbl>
            <c:dLbl>
              <c:idx val="6"/>
              <c:layout>
                <c:manualLayout>
                  <c:x val="0.2095489481725232"/>
                  <c:y val="4.4805203697363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D1-4134-85EB-8ED3BDEA0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Informes'!$B$34:$B$38</c:f>
              <c:strCache>
                <c:ptCount val="4"/>
                <c:pt idx="0">
                  <c:v>MEDELLIN</c:v>
                </c:pt>
                <c:pt idx="1">
                  <c:v>CALI</c:v>
                </c:pt>
                <c:pt idx="2">
                  <c:v>BOGOTÁ, D. C.</c:v>
                </c:pt>
                <c:pt idx="3">
                  <c:v>OTRAS CIUDADES</c:v>
                </c:pt>
              </c:strCache>
            </c:strRef>
          </c:cat>
          <c:val>
            <c:numRef>
              <c:f>'Gráficas Informes'!$C$34:$C$38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45</c:v>
                </c:pt>
                <c:pt idx="3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7D1-4134-85EB-8ED3BDEA041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437538416407575E-2"/>
          <c:y val="6.9444444444444441E-3"/>
          <c:w val="0.94724160007822689"/>
          <c:h val="0.916666666666666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  <a:effectLst/>
              <a:sp3d contourW="25400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5E-422A-950A-BCB69AC070E4}"/>
              </c:ext>
            </c:extLst>
          </c:dPt>
          <c:dPt>
            <c:idx val="1"/>
            <c:bubble3D val="0"/>
            <c:explosion val="4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5E-422A-950A-BCB69AC070E4}"/>
              </c:ext>
            </c:extLst>
          </c:dPt>
          <c:dLbls>
            <c:dLbl>
              <c:idx val="0"/>
              <c:layout>
                <c:manualLayout>
                  <c:x val="-6.4372597651372432E-2"/>
                  <c:y val="6.7621117672790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A8EF-2D6B-C241-9A34-7EBA3539F8EB}" type="CATEGORYNAME">
                      <a:rPr lang="en-US" sz="105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aseline="0"/>
                      <a:t>
3.13%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5E-422A-950A-BCB69AC070E4}"/>
                </c:ext>
              </c:extLst>
            </c:dLbl>
            <c:dLbl>
              <c:idx val="1"/>
              <c:layout>
                <c:manualLayout>
                  <c:x val="0.12300224694542126"/>
                  <c:y val="-0.344198244750656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B9976-522A-5041-832F-FD9E802BA0D9}" type="CATEGORYNAME">
                      <a:rPr lang="en-US" sz="120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aseline="0" dirty="0"/>
                      <a:t>
96.87%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3078409027026"/>
                      <c:h val="0.164497177171366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5E-422A-950A-BCB69AC07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Informes'!$H$70:$H$71</c:f>
              <c:strCache>
                <c:ptCount val="2"/>
                <c:pt idx="0">
                  <c:v>PERSONA JURÍDICA</c:v>
                </c:pt>
                <c:pt idx="1">
                  <c:v>PERSONA NATURAL</c:v>
                </c:pt>
              </c:strCache>
            </c:strRef>
          </c:cat>
          <c:val>
            <c:numRef>
              <c:f>'Gráficas Informes'!$I$70:$I$71</c:f>
              <c:numCache>
                <c:formatCode>General</c:formatCode>
                <c:ptCount val="2"/>
                <c:pt idx="0">
                  <c:v>6</c:v>
                </c:pt>
                <c:pt idx="1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5E-422A-950A-BCB69AC070E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24/11/2023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24/11/2023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\\hermes\DOC_FOGAFIN\SCR\DJU\Atencion%20al%20usuario%20DAU\ESTADISTICAS%20DE%20PQRS\A&#241;o%202023\10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Octubre de 2023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3300" dirty="0"/>
              <a:t>Conclusiones - </a:t>
            </a:r>
            <a:r>
              <a:rPr lang="es-MX" sz="3300" dirty="0"/>
              <a:t>Aplicación Decreto 0103 de 2015</a:t>
            </a:r>
            <a:endParaRPr lang="es-CO" sz="3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4207" y="5905791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  <a:hlinkClick r:id="rId2" action="ppaction://hlinkfile"/>
              </a:rPr>
              <a:t>\\</a:t>
            </a:r>
            <a:r>
              <a:rPr lang="es-MX" sz="120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 action="ppaction://hlinkfile"/>
              </a:rPr>
              <a:t>hermes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  <a:hlinkClick r:id="rId2" action="ppaction://hlinkfile"/>
              </a:rPr>
              <a:t>\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  <a:hlinkClick r:id="rId2" action="ppaction://hlinkfile"/>
              </a:rPr>
              <a:t>DOC_FOGAFIN\SCR\DJU\Atencion al usuario DAU\ESTADISTICAS DE PQRS\Año 2023\10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</a:rPr>
              <a:t>. OCTUBRE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51384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348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el mes de octubre de 2023 se recibieron 192 PQSD, de las cuales el 100% (192) correspondieron a derechos de petición.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este período no se recibió ninguna denuncia, así como no se atendió ningún ciudadano con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promedio de días de respuesta a las peticiones recibidas por Fogafín, fue de 2 días hábiles.</a:t>
            </a: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3D406AD-4A49-42C6-BECD-B770F374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041834"/>
              </p:ext>
            </p:extLst>
          </p:nvPr>
        </p:nvGraphicFramePr>
        <p:xfrm>
          <a:off x="1415322" y="838756"/>
          <a:ext cx="9074917" cy="379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 dirty="0"/>
              <a:t>Canales utilizados de atención al ciudadano</a:t>
            </a:r>
            <a:endParaRPr lang="es-CO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82" y="4040372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50.52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(97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Atención Telefónica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29.69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(57), Chat con el 9.37% (18),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Atención Presencial con el 5.21% (10)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y Carta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5.21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(10).</a:t>
            </a:r>
            <a:endParaRPr lang="es-MX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8386"/>
              </p:ext>
            </p:extLst>
          </p:nvPr>
        </p:nvGraphicFramePr>
        <p:xfrm>
          <a:off x="1380275" y="793733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5FE45EF-D916-4D2F-9CD2-A9BC142D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880237"/>
              </p:ext>
            </p:extLst>
          </p:nvPr>
        </p:nvGraphicFramePr>
        <p:xfrm>
          <a:off x="3011108" y="1088787"/>
          <a:ext cx="6169784" cy="27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37" y="4900341"/>
            <a:ext cx="10923324" cy="153276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(192) PQSD atendidas durante el mes de octubre de 2023, provinieron principalmente de Otras Ciudades con el 6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7.19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(129), seguido por Bogotá D.C., con el 23.44% (45), Cali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5.73% (11) y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Medellín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3.64% (7),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tal y como se evidencia en esta gráfica.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C6803DC-D808-4348-8F2B-A0531395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864463"/>
              </p:ext>
            </p:extLst>
          </p:nvPr>
        </p:nvGraphicFramePr>
        <p:xfrm>
          <a:off x="2761774" y="1282363"/>
          <a:ext cx="6227778" cy="352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8904251" cy="501288"/>
          </a:xfrm>
        </p:spPr>
        <p:txBody>
          <a:bodyPr/>
          <a:lstStyle/>
          <a:p>
            <a:r>
              <a:rPr lang="es-MX" sz="3600" dirty="0"/>
              <a:t>Análisis de PQSD – Origen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92" y="5014546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PQSD recibidas (192) durante octubre de 2023,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se observa que el 96.87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(186) provienen de personas naturales y el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3.13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(6) provienen de personas jurídicas. </a:t>
            </a:r>
            <a:endParaRPr lang="es-CO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06469"/>
              </p:ext>
            </p:extLst>
          </p:nvPr>
        </p:nvGraphicFramePr>
        <p:xfrm>
          <a:off x="1554303" y="821832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4A7C332-D14C-4FB4-8D43-4D1B6D376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3139"/>
              </p:ext>
            </p:extLst>
          </p:nvPr>
        </p:nvGraphicFramePr>
        <p:xfrm>
          <a:off x="2910575" y="1243120"/>
          <a:ext cx="625871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600" dirty="0"/>
              <a:t>Temas consultados en los canales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3917846"/>
            <a:ext cx="11492284" cy="2653914"/>
          </a:xfrm>
        </p:spPr>
        <p:txBody>
          <a:bodyPr/>
          <a:lstStyle/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octubre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2023, del total de las (192)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50% (96), seguido de Levantamiento de Gravámenes que representó el 1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3.03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25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Información General de Fogafín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con el 10.94% (21),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Información Procesos </a:t>
            </a:r>
            <a:r>
              <a:rPr lang="es-ES_tradnl" altLang="es-CO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9.37% (18), Seguro de Depósitos con el 9.37% (18), y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Pago de Acreencias  con el 7.29% (14). El tema de “Fogafín no competente” hace referencia a aquellas solicitudes donde Fogafín no es el competente, sin embargo, se les da el trámite pertinente.</a:t>
            </a:r>
          </a:p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Fogafín corresponde a las solicitudes de información sobre alivios de cartera, cobertura e información general de Fogafín, entre otros.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8082"/>
              </p:ext>
            </p:extLst>
          </p:nvPr>
        </p:nvGraphicFramePr>
        <p:xfrm>
          <a:off x="1518089" y="839939"/>
          <a:ext cx="8553888" cy="307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3D4650D-DFB9-4596-9B7B-458527511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326053"/>
              </p:ext>
            </p:extLst>
          </p:nvPr>
        </p:nvGraphicFramePr>
        <p:xfrm>
          <a:off x="716096" y="1000307"/>
          <a:ext cx="9586952" cy="265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25" y="242007"/>
            <a:ext cx="8904251" cy="501288"/>
          </a:xfrm>
        </p:spPr>
        <p:txBody>
          <a:bodyPr/>
          <a:lstStyle/>
          <a:p>
            <a:r>
              <a:rPr lang="es-CO" altLang="es-CO" sz="3600" dirty="0">
                <a:sym typeface="Open Sans" charset="0"/>
              </a:rPr>
              <a:t>Tema de consulta “Otros”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1417192"/>
            <a:ext cx="11430804" cy="5304817"/>
          </a:xfrm>
        </p:spPr>
        <p:txBody>
          <a:bodyPr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consulta identificado como “Fogafín no competente” hace referencia a aquellas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corresponden a entidades diferentes al Fondo de Garantías de Instituciones Financieras, durante este mes, el tema representó el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50% (96),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recibidas. A continuación, presentamos el siguiente detalle: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las respuestas brindadas a los peticionarios, se les informó de una parte, el objeto general de Fogafín y de otra parte, se les indicó sobre el traslado a la entidad competente de ser necesario</a:t>
            </a:r>
            <a:r>
              <a:rPr lang="es-ES_tradnl" altLang="es-CO" sz="2000" dirty="0">
                <a:latin typeface="Myriad Pro"/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24F3E25-2F47-949E-5F59-32307224E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7360"/>
              </p:ext>
            </p:extLst>
          </p:nvPr>
        </p:nvGraphicFramePr>
        <p:xfrm>
          <a:off x="3095740" y="2633032"/>
          <a:ext cx="5078776" cy="2231241"/>
        </p:xfrm>
        <a:graphic>
          <a:graphicData uri="http://schemas.openxmlformats.org/drawingml/2006/table">
            <a:tbl>
              <a:tblPr/>
              <a:tblGrid>
                <a:gridCol w="2726886">
                  <a:extLst>
                    <a:ext uri="{9D8B030D-6E8A-4147-A177-3AD203B41FA5}">
                      <a16:colId xmlns:a16="http://schemas.microsoft.com/office/drawing/2014/main" val="2138159329"/>
                    </a:ext>
                  </a:extLst>
                </a:gridCol>
                <a:gridCol w="974781">
                  <a:extLst>
                    <a:ext uri="{9D8B030D-6E8A-4147-A177-3AD203B41FA5}">
                      <a16:colId xmlns:a16="http://schemas.microsoft.com/office/drawing/2014/main" val="3294329773"/>
                    </a:ext>
                  </a:extLst>
                </a:gridCol>
                <a:gridCol w="1377109">
                  <a:extLst>
                    <a:ext uri="{9D8B030D-6E8A-4147-A177-3AD203B41FA5}">
                      <a16:colId xmlns:a16="http://schemas.microsoft.com/office/drawing/2014/main" val="2671061258"/>
                    </a:ext>
                  </a:extLst>
                </a:gridCol>
              </a:tblGrid>
              <a:tr h="316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11331"/>
                  </a:ext>
                </a:extLst>
              </a:tr>
              <a:tr h="316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PENSIONES/EPS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66218"/>
                  </a:ext>
                </a:extLst>
              </a:tr>
              <a:tr h="316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ADRES/ CIFIN / DATACREDITO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372127"/>
                  </a:ext>
                </a:extLst>
              </a:tr>
              <a:tr h="316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FNG /  FGA / FOGACOOP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849462"/>
                  </a:ext>
                </a:extLst>
              </a:tr>
              <a:tr h="316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 FINANCIERAS EN MARCHA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034031"/>
                  </a:ext>
                </a:extLst>
              </a:tr>
              <a:tr h="316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ENTIDADES NO COMPETENTE FOGAFÍN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856530"/>
                  </a:ext>
                </a:extLst>
              </a:tr>
              <a:tr h="316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52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52" y="5008689"/>
            <a:ext cx="10923324" cy="1563561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las (192) PQSD recibidas en octubre de 2023, el tema correspondiente a Otras Entidades representó el 60.94% (117), seguido por Fogafín con el 20.31% (39), el extinto Banco Central Hipotecario con el 8.33% (16), el extinto Banco del Estado S.A. con el 6.25% (12), y Davivienda S.A. con el 4.17% (8).</a:t>
            </a: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163334"/>
              </p:ext>
            </p:extLst>
          </p:nvPr>
        </p:nvGraphicFramePr>
        <p:xfrm>
          <a:off x="2019579" y="1153795"/>
          <a:ext cx="7687469" cy="374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Conclusiones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092332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Peticiones, Quejas, Sugerencias, Denuncias y Agradecimientos (PQSDA), así como de las consultas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 página web de Fogafín, link 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50.52% (97), seguido de Atención Telefónica con el 29.69% (57), Chat con el 9.37% (18),  Atención Presencial con el 5.21% (10) y Carta con el 5.21% (10).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(192) PQSD atendidas durante el mes de octubre de 2023, provinieron principalmente de Otras Ciudades con el 67.19% (129), seguido por Bogotá D.C., con el 23.44% (45), Cali con el 5.73% (11) y Medellín con el 3.64% (7).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octubre de 2023, del total de las (192) PQSD recibidas a través de los diferentes canales de comunicación, el tema de Fogafín no competente representó el 50% (96), seguido de Levantamiento de Gravámenes que representó el 13.03% (25), Información General de Fogafín con el 10.94% (21), Información Procesos 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9.37% (18), Seguro de Depósitos con el 9.37% (18), y Pago de Acreencias  con el 7.29% (14). El tema de “Fogafín no competente” hace referencia a aquellas solicitudes donde Fogafín no es el competente, sin embargo, se les da el trámite pertinente.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octubre de 2023 no se recibieron denuncias de ningún tipo, peticiones anónimas, ni quejas relacionadas con Fogafín. De igual manera no se atendió ningún ciudadano con discapacidad (movilidad/física, auditiva, visual).</a:t>
            </a: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7246</TotalTime>
  <Words>1261</Words>
  <Application>Microsoft Office PowerPoint</Application>
  <PresentationFormat>Panorámica</PresentationFormat>
  <Paragraphs>96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 Bold</vt:lpstr>
      <vt:lpstr>Montserrat Medium</vt:lpstr>
      <vt:lpstr>Myanmar Text</vt:lpstr>
      <vt:lpstr>Myriad Pro</vt:lpstr>
      <vt:lpstr>Tema de Office</vt:lpstr>
      <vt:lpstr>Informe Estadístico de Peticiones, Quejas, Sugerencias y Denuncias (PQSD)</vt:lpstr>
      <vt:lpstr>Evolución de las PQSD</vt:lpstr>
      <vt:lpstr>Canales utilizados de atención al ciudadano</vt:lpstr>
      <vt:lpstr>PQSD por ciudades</vt:lpstr>
      <vt:lpstr>Análisis de PQSD – Origen </vt:lpstr>
      <vt:lpstr>Temas consultados en los canales</vt:lpstr>
      <vt:lpstr>Tema de consulta “Otros”</vt:lpstr>
      <vt:lpstr>Entidades más consultadas</vt:lpstr>
      <vt:lpstr>Conclusiones</vt:lpstr>
      <vt:lpstr>Conclusiones - Aplicación Decreto 0103 de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Departamento Jurídico </cp:lastModifiedBy>
  <cp:revision>104</cp:revision>
  <dcterms:created xsi:type="dcterms:W3CDTF">2023-06-20T14:02:19Z</dcterms:created>
  <dcterms:modified xsi:type="dcterms:W3CDTF">2023-11-27T21:50:56Z</dcterms:modified>
</cp:coreProperties>
</file>