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24"/>
    <a:srgbClr val="B3B3B3"/>
    <a:srgbClr val="61A60E"/>
    <a:srgbClr val="00609C"/>
    <a:srgbClr val="41678C"/>
    <a:srgbClr val="5B9BD5"/>
    <a:srgbClr val="901440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>
        <p:scale>
          <a:sx n="95" d="100"/>
          <a:sy n="95" d="100"/>
        </p:scale>
        <p:origin x="8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ermes\DOC_FOGAFIN\SCR\DJU\Atencion%20al%20usuario%20DAU\ESTADISTICAS%20DE%20PQRS\A&#241;o%202023\11.%20NOVIEMBRE\2023_Noviembre%20Gr&#225;ficas%20Inform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hermes\DOC_FOGAFIN\SCR\DJU\Atencion%20al%20usuario%20DAU\ESTADISTICAS%20DE%20PQRS\A&#241;o%202023\11.%20NOVIEMBRE\2023_Noviembre%20Gr&#225;ficas%20Infor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hermes\DOC_FOGAFIN\SCR\DJU\Atencion%20al%20usuario%20DAU\ESTADISTICAS%20DE%20PQRS\A&#241;o%202023\11.%20NOVIEMBRE\2023_Noviembre%20Gr&#225;ficas%20Inform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rmes\DOC_FOGAFIN\SCR\DJU\Atencion%20al%20usuario%20DAU\ESTADISTICAS%20DE%20PQRS\A&#241;o%202023\11.%20NOVIEMBRE\2023_Noviembre%20Gr&#225;ficas%20Inform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hermes\DOC_FOGAFIN\SCR\DJU\Atencion%20al%20usuario%20DAU\ESTADISTICAS%20DE%20PQRS\A&#241;o%202023\11.%20NOVIEMBRE\2023_Noviembre%20Gr&#225;ficas%20Infor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2331-4776-B522-7567AA15821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2331-4776-B522-7567AA1582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Hist.'!$B$85:$B$97</c:f>
              <c:numCache>
                <c:formatCode>mmm\-yy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'Prom. Hist.'!$C$85:$C$97</c:f>
              <c:numCache>
                <c:formatCode>General</c:formatCode>
                <c:ptCount val="13"/>
                <c:pt idx="0">
                  <c:v>221</c:v>
                </c:pt>
                <c:pt idx="1">
                  <c:v>245</c:v>
                </c:pt>
                <c:pt idx="2">
                  <c:v>182</c:v>
                </c:pt>
                <c:pt idx="3">
                  <c:v>158</c:v>
                </c:pt>
                <c:pt idx="4">
                  <c:v>221</c:v>
                </c:pt>
                <c:pt idx="5">
                  <c:v>139</c:v>
                </c:pt>
                <c:pt idx="6">
                  <c:v>178</c:v>
                </c:pt>
                <c:pt idx="7">
                  <c:v>190</c:v>
                </c:pt>
                <c:pt idx="8">
                  <c:v>169</c:v>
                </c:pt>
                <c:pt idx="9">
                  <c:v>221</c:v>
                </c:pt>
                <c:pt idx="10">
                  <c:v>203</c:v>
                </c:pt>
                <c:pt idx="11">
                  <c:v>192</c:v>
                </c:pt>
                <c:pt idx="12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31-4776-B522-7567AA158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52-4884-AA96-7C03AA5A513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52-4884-AA96-7C03AA5A51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52-4884-AA96-7C03AA5A51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A52-4884-AA96-7C03AA5A51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A52-4884-AA96-7C03AA5A5131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A52-4884-AA96-7C03AA5A51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A52-4884-AA96-7C03AA5A5131}"/>
              </c:ext>
            </c:extLst>
          </c:dPt>
          <c:dLbls>
            <c:dLbl>
              <c:idx val="0"/>
              <c:layout>
                <c:manualLayout>
                  <c:x val="-9.1101288955135987E-2"/>
                  <c:y val="-0.10992773285429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 dirty="0">
                        <a:solidFill>
                          <a:sysClr val="windowText" lastClr="000000"/>
                        </a:solidFill>
                      </a:rPr>
                      <a:t>DAVIVIENDA S.A 2.05%</a:t>
                    </a:r>
                  </a:p>
                </c:rich>
              </c:tx>
              <c:spPr>
                <a:noFill/>
                <a:ln w="19050">
                  <a:solidFill>
                    <a:srgbClr val="901440">
                      <a:lumMod val="20000"/>
                      <a:lumOff val="80000"/>
                    </a:srgb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9260755392966"/>
                      <c:h val="9.43809855313678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A52-4884-AA96-7C03AA5A5131}"/>
                </c:ext>
              </c:extLst>
            </c:dLbl>
            <c:dLbl>
              <c:idx val="1"/>
              <c:layout>
                <c:manualLayout>
                  <c:x val="8.5102131793962352E-2"/>
                  <c:y val="-7.33031131097890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s-MX" sz="9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900" b="1"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s-MX" sz="9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2.55%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98997784576432"/>
                      <c:h val="0.1531605205986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52-4884-AA96-7C03AA5A5131}"/>
                </c:ext>
              </c:extLst>
            </c:dLbl>
            <c:dLbl>
              <c:idx val="2"/>
              <c:layout>
                <c:manualLayout>
                  <c:x val="8.3905183877814676E-2"/>
                  <c:y val="3.36017945424890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C597-4CB3-4647-AD4A-1C591FC2B116}" type="CATEGORYNAME">
                      <a:rPr lang="es-MX" sz="105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50" b="1"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s-MX" sz="105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7.65%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61A60E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70326592536505"/>
                      <c:h val="0.133024996365838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52-4884-AA96-7C03AA5A5131}"/>
                </c:ext>
              </c:extLst>
            </c:dLbl>
            <c:dLbl>
              <c:idx val="3"/>
              <c:layout>
                <c:manualLayout>
                  <c:x val="-0.20865892272215991"/>
                  <c:y val="-0.14606290234173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29.59%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6404376774593"/>
                      <c:h val="0.13247075518249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52-4884-AA96-7C03AA5A5131}"/>
                </c:ext>
              </c:extLst>
            </c:dLbl>
            <c:dLbl>
              <c:idx val="4"/>
              <c:layout>
                <c:manualLayout>
                  <c:x val="0.26787080377169653"/>
                  <c:y val="-9.85276643074620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 dirty="0">
                        <a:solidFill>
                          <a:schemeClr val="bg1"/>
                        </a:solidFill>
                      </a:rPr>
                      <a:t>
58.16%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A52-4884-AA96-7C03AA5A5131}"/>
                </c:ext>
              </c:extLst>
            </c:dLbl>
            <c:dLbl>
              <c:idx val="5"/>
              <c:layout>
                <c:manualLayout>
                  <c:x val="-0.11508468104510768"/>
                  <c:y val="-0.21583162739267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15.32%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4455105669404"/>
                      <c:h val="0.1150654318420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A52-4884-AA96-7C03AA5A5131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A52-4884-AA96-7C03AA5A5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Informes'!$H$129:$H$133</c:f>
              <c:strCache>
                <c:ptCount val="5"/>
                <c:pt idx="0">
                  <c:v>BANCO DAVIVIENDA S.A</c:v>
                </c:pt>
                <c:pt idx="1">
                  <c:v>INTERNACIONAL S.A COMPAÑÍA DE FINANCIAMIENTO</c:v>
                </c:pt>
                <c:pt idx="2">
                  <c:v>BANCO CENTRAL HIPOTECARIO S.A.</c:v>
                </c:pt>
                <c:pt idx="3">
                  <c:v>FOGAFÍN</c:v>
                </c:pt>
                <c:pt idx="4">
                  <c:v>OTRAS ENTIDADES</c:v>
                </c:pt>
              </c:strCache>
            </c:strRef>
          </c:cat>
          <c:val>
            <c:numRef>
              <c:f>'Gráficas Informes'!$I$129:$I$133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15</c:v>
                </c:pt>
                <c:pt idx="3">
                  <c:v>58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52-4884-AA96-7C03AA5A513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D5-4C32-A6B8-5077685274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D5-4C32-A6B8-50776852742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D5-4C32-A6B8-5077685274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D5-4C32-A6B8-50776852742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D5-4C32-A6B8-5077685274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D5-4C32-A6B8-50776852742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D5-4C32-A6B8-5077685274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Informes'!$B$11:$B$16</c:f>
              <c:strCache>
                <c:ptCount val="6"/>
                <c:pt idx="0">
                  <c:v>CARTA</c:v>
                </c:pt>
                <c:pt idx="1">
                  <c:v>PÁGINA WEB</c:v>
                </c:pt>
                <c:pt idx="2">
                  <c:v>ATENCIÓN PRESENCIAL</c:v>
                </c:pt>
                <c:pt idx="3">
                  <c:v>ATENCIÓN TELEFÓNICA</c:v>
                </c:pt>
                <c:pt idx="4">
                  <c:v>CHAT</c:v>
                </c:pt>
                <c:pt idx="5">
                  <c:v>CORREO ELECTRÓNICO</c:v>
                </c:pt>
              </c:strCache>
            </c:strRef>
          </c:cat>
          <c:val>
            <c:numRef>
              <c:f>'Gráficas Informes'!$C$11:$C$16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11</c:v>
                </c:pt>
                <c:pt idx="3">
                  <c:v>28</c:v>
                </c:pt>
                <c:pt idx="4">
                  <c:v>30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D5-4C32-A6B8-507768527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13-47E4-867D-BB85D078B0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13-47E4-867D-BB85D078B0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F13-47E4-867D-BB85D078B0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F13-47E4-867D-BB85D078B0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F13-47E4-867D-BB85D078B0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F13-47E4-867D-BB85D078B0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F13-47E4-867D-BB85D078B078}"/>
              </c:ext>
            </c:extLst>
          </c:dPt>
          <c:dLbls>
            <c:dLbl>
              <c:idx val="0"/>
              <c:layout>
                <c:manualLayout>
                  <c:x val="-2.4639453466663894E-2"/>
                  <c:y val="-9.2243501994348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2.55%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4352459866"/>
                      <c:h val="0.13075329578821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13-47E4-867D-BB85D078B078}"/>
                </c:ext>
              </c:extLst>
            </c:dLbl>
            <c:dLbl>
              <c:idx val="1"/>
              <c:layout>
                <c:manualLayout>
                  <c:x val="9.1383872034911731E-2"/>
                  <c:y val="-2.432848889019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4.08%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13-47E4-867D-BB85D078B078}"/>
                </c:ext>
              </c:extLst>
            </c:dLbl>
            <c:dLbl>
              <c:idx val="2"/>
              <c:layout>
                <c:manualLayout>
                  <c:x val="-0.17854512360108038"/>
                  <c:y val="6.08805806687016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00">
                          <a:solidFill>
                            <a:schemeClr val="dk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19.39%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5449418701361"/>
                      <c:h val="0.137307929791958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13-47E4-867D-BB85D078B078}"/>
                </c:ext>
              </c:extLst>
            </c:dLbl>
            <c:dLbl>
              <c:idx val="3"/>
              <c:layout>
                <c:manualLayout>
                  <c:x val="0.28900676827573873"/>
                  <c:y val="-0.219589139691761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2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
73.98%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13-47E4-867D-BB85D078B078}"/>
                </c:ext>
              </c:extLst>
            </c:dLbl>
            <c:dLbl>
              <c:idx val="4"/>
              <c:layout>
                <c:manualLayout>
                  <c:x val="0.24619911493504637"/>
                  <c:y val="-0.15644644721010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62.90%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317100600459"/>
                      <c:h val="0.21410275592074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13-47E4-867D-BB85D078B078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F13-47E4-867D-BB85D078B078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13-47E4-867D-BB85D078B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Informes'!$B$34:$B$38</c:f>
              <c:strCache>
                <c:ptCount val="4"/>
                <c:pt idx="0">
                  <c:v>MEDELLIN</c:v>
                </c:pt>
                <c:pt idx="1">
                  <c:v>CALI</c:v>
                </c:pt>
                <c:pt idx="2">
                  <c:v>BOGOTÁ, D. C.</c:v>
                </c:pt>
                <c:pt idx="3">
                  <c:v>OTRAS CIUDADES</c:v>
                </c:pt>
              </c:strCache>
            </c:strRef>
          </c:cat>
          <c:val>
            <c:numRef>
              <c:f>'Gráficas Informes'!$C$34:$C$38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38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13-47E4-867D-BB85D078B07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65-42C0-A43D-54ADCE416701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65-42C0-A43D-54ADCE416701}"/>
              </c:ext>
            </c:extLst>
          </c:dPt>
          <c:dLbls>
            <c:dLbl>
              <c:idx val="0"/>
              <c:layout>
                <c:manualLayout>
                  <c:x val="-9.3795551453899756E-2"/>
                  <c:y val="6.7621117672790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 dirty="0"/>
                      <a:t>
5.61%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14583974771835"/>
                      <c:h val="0.14374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65-42C0-A43D-54ADCE416701}"/>
                </c:ext>
              </c:extLst>
            </c:dLbl>
            <c:dLbl>
              <c:idx val="1"/>
              <c:layout>
                <c:manualLayout>
                  <c:x val="0.18996483146151785"/>
                  <c:y val="-0.34419824475065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aseline="0" dirty="0"/>
                      <a:t>
94.39%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3078409027026"/>
                      <c:h val="0.16449717717136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65-42C0-A43D-54ADCE416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11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65-42C0-A43D-54ADCE41670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B7B-4D7E-A5CB-93F86535157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B7B-4D7E-A5CB-93F8653515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B7B-4D7E-A5CB-93F86535157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B7B-4D7E-A5CB-93F86535157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5B7B-4D7E-A5CB-93F86535157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5B7B-4D7E-A5CB-93F86535157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5B7B-4D7E-A5CB-93F86535157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5B7B-4D7E-A5CB-93F865351574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7B-4D7E-A5CB-93F86535157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7B-4D7E-A5CB-93F8653515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B7B-4D7E-A5CB-93F8653515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B7B-4D7E-A5CB-93F86535157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B7B-4D7E-A5CB-93F86535157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B7B-4D7E-A5CB-93F865351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Informes'!$B$97:$B$102</c:f>
              <c:strCache>
                <c:ptCount val="6"/>
                <c:pt idx="0">
                  <c:v> PAGO DE ACREENCIAS</c:v>
                </c:pt>
                <c:pt idx="1">
                  <c:v>INFORMACIÓN PROCESOS LIQUIDATORIOS</c:v>
                </c:pt>
                <c:pt idx="2">
                  <c:v>INFORMACIÓN GENERAL DE FOGAFÍN</c:v>
                </c:pt>
                <c:pt idx="3">
                  <c:v>SEGURO DE DEPÓSITOS</c:v>
                </c:pt>
                <c:pt idx="4">
                  <c:v>LEVANTAMIENTO DE GRAVÁMENES</c:v>
                </c:pt>
                <c:pt idx="5">
                  <c:v>FOGAFÍN NO COMPETENTE</c:v>
                </c:pt>
              </c:strCache>
            </c:strRef>
          </c:cat>
          <c:val>
            <c:numRef>
              <c:f>'Gráficas Informes'!$C$97:$C$102</c:f>
              <c:numCache>
                <c:formatCode>General</c:formatCode>
                <c:ptCount val="6"/>
                <c:pt idx="0">
                  <c:v>3</c:v>
                </c:pt>
                <c:pt idx="1">
                  <c:v>14</c:v>
                </c:pt>
                <c:pt idx="2">
                  <c:v>28</c:v>
                </c:pt>
                <c:pt idx="3">
                  <c:v>30</c:v>
                </c:pt>
                <c:pt idx="4">
                  <c:v>31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7B-4D7E-A5CB-93F8653515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26/12/2023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Noviembre de 2023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3071" y="5864848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hermes\DOC_FOGAFIN\SCR\DJU\Atencion al usuario DAU\ESTADISTICAS DE PQRS\Año 2023\11.NOVIEMBRE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75467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noviembre de 2023 se recibieron 196 PQSD, de las cuales el 100% (196)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3 días hábiles.</a:t>
            </a:r>
            <a:endParaRPr lang="es-CO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852102"/>
              </p:ext>
            </p:extLst>
          </p:nvPr>
        </p:nvGraphicFramePr>
        <p:xfrm>
          <a:off x="1558541" y="896491"/>
          <a:ext cx="9074917" cy="379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61.22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(120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Chat con el 15.31% (30),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Atención Telefónica con el 14.29%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Atención Presencial con el 5.61% (11), Página Web con el 2.04% (4), y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Carta con el 1.53%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).</a:t>
            </a:r>
            <a:endParaRPr lang="es-MX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685309"/>
              </p:ext>
            </p:extLst>
          </p:nvPr>
        </p:nvGraphicFramePr>
        <p:xfrm>
          <a:off x="2889206" y="1088787"/>
          <a:ext cx="6167403" cy="27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(196) PQSD atendidas durante el mes de noviembre de 2023, provinieron principalmente de Otras Ciudades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73.98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145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por Bogotá D.C.,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19.39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Cali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4.08% (8) y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Medellín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2.55% (5),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854068"/>
              </p:ext>
            </p:extLst>
          </p:nvPr>
        </p:nvGraphicFramePr>
        <p:xfrm>
          <a:off x="3115302" y="1196501"/>
          <a:ext cx="6239994" cy="349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(196) durante noviembre de 2023,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</a:t>
            </a: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94.39%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(185) provienen de personas naturales y el 5.61% (11)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689601"/>
              </p:ext>
            </p:extLst>
          </p:nvPr>
        </p:nvGraphicFramePr>
        <p:xfrm>
          <a:off x="2878717" y="1243120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31" y="3938909"/>
            <a:ext cx="11095892" cy="2094653"/>
          </a:xfrm>
        </p:spPr>
        <p:txBody>
          <a:bodyPr/>
          <a:lstStyle/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noviembre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2023, del total de las (196)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45.92% (90), seguido de Levantamiento de Gravámenes que representó el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15.82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(31),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Seguro de Depósitos con el 15.31% (30), Información General de Fogafín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con el 14.28% (28),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Información Procesos </a:t>
            </a:r>
            <a:r>
              <a:rPr lang="es-ES_tradnl" altLang="es-CO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7.14% (14), y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Pago de Acreencias con el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1.53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). 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711364"/>
              </p:ext>
            </p:extLst>
          </p:nvPr>
        </p:nvGraphicFramePr>
        <p:xfrm>
          <a:off x="773722" y="1000883"/>
          <a:ext cx="9619473" cy="275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45.92% (90),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B264BAB-EC64-A816-86C4-437120683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6006"/>
              </p:ext>
            </p:extLst>
          </p:nvPr>
        </p:nvGraphicFramePr>
        <p:xfrm>
          <a:off x="3043451" y="2698003"/>
          <a:ext cx="5255999" cy="2216897"/>
        </p:xfrm>
        <a:graphic>
          <a:graphicData uri="http://schemas.openxmlformats.org/drawingml/2006/table">
            <a:tbl>
              <a:tblPr/>
              <a:tblGrid>
                <a:gridCol w="2895500">
                  <a:extLst>
                    <a:ext uri="{9D8B030D-6E8A-4147-A177-3AD203B41FA5}">
                      <a16:colId xmlns:a16="http://schemas.microsoft.com/office/drawing/2014/main" val="970377589"/>
                    </a:ext>
                  </a:extLst>
                </a:gridCol>
                <a:gridCol w="951814">
                  <a:extLst>
                    <a:ext uri="{9D8B030D-6E8A-4147-A177-3AD203B41FA5}">
                      <a16:colId xmlns:a16="http://schemas.microsoft.com/office/drawing/2014/main" val="286535133"/>
                    </a:ext>
                  </a:extLst>
                </a:gridCol>
                <a:gridCol w="1408685">
                  <a:extLst>
                    <a:ext uri="{9D8B030D-6E8A-4147-A177-3AD203B41FA5}">
                      <a16:colId xmlns:a16="http://schemas.microsoft.com/office/drawing/2014/main" val="35009024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7693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91485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24043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340679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13787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1343"/>
                  </a:ext>
                </a:extLst>
              </a:tr>
              <a:tr h="316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30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(196) PQSD recibidas en noviembre de 2023, el tema correspondiente a Otras Entidades representó el 58.16% (114), seguido por Fogafín con el 29.59% (58), el extinto Banco Central Hipotecario con el 7.65% (15), el extinto Internacional S.A C.F con el 2.55% (5), y Davivienda S.A. con el 2.05% (4).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8A29545-0D10-EF5A-5798-38B2FE591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059687"/>
              </p:ext>
            </p:extLst>
          </p:nvPr>
        </p:nvGraphicFramePr>
        <p:xfrm>
          <a:off x="1988496" y="1069039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61.22% (120), seguido de Chat con el 15.31% (30), Atención Telefónica con el 14.29% (28), Atención Presencial con el 5.61% (11), Página Web con el 2.04% (4), y Carta con el 1.53% (3).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(196) PQSD atendidas durante el mes de noviembre de 2023, provinieron principalmente de Otras Ciudades con el 73.98% (145), seguido por Bogotá D.C., con el 19.39% (38), Cali con el 4.08% (8) y Medellín con el 2.55% (5), tal y como se evidencia en esta gráfica.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noviembre de 2023, del total de las (196) PQSD recibidas a través de los diferentes canales de comunicación, el tema de Fogafín no competente representó el 45.92% (90), seguido de Levantamiento de Gravámenes que representó el 15.82% (31), Seguro de Depósitos con el 15.31% (30), Información General de Fogafín con el 14.28% (28), Información Procesos Liquidatorios con el 7.14% (14), y Pago de Acreencias con el 1.53% (3). El tema de “Fogafín no competente” hace referencia a aquellas solicitudes donde Fogafín no es el competente, sin embargo, se les da el trámite pertinente.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noviembre de 2023 no se recibieron denuncias de ningún tipo, peticiones anónimas, ni quejas relacionadas con Fogafín. De igual manera no se atendió ningún ciudadano con discapacidad (movilidad/física, auditiva, visual).</a:t>
            </a: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1289</Words>
  <Application>Microsoft Office PowerPoint</Application>
  <PresentationFormat>Panorámica</PresentationFormat>
  <Paragraphs>95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Bold</vt:lpstr>
      <vt:lpstr>Montserrat Medium</vt:lpstr>
      <vt:lpstr>Myanmar Text</vt:lpstr>
      <vt:lpstr>Myriad Pro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Departamento Jurídico </cp:lastModifiedBy>
  <cp:revision>116</cp:revision>
  <dcterms:created xsi:type="dcterms:W3CDTF">2023-06-20T14:02:19Z</dcterms:created>
  <dcterms:modified xsi:type="dcterms:W3CDTF">2023-12-26T19:04:09Z</dcterms:modified>
</cp:coreProperties>
</file>