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4" r:id="rId2"/>
    <p:sldId id="331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78C"/>
    <a:srgbClr val="00609C"/>
    <a:srgbClr val="FFA224"/>
    <a:srgbClr val="B3B3B3"/>
    <a:srgbClr val="61A60E"/>
    <a:srgbClr val="5B9BD5"/>
    <a:srgbClr val="901440"/>
    <a:srgbClr val="EA593B"/>
    <a:srgbClr val="26B2A8"/>
    <a:srgbClr val="511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4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3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" h="101600"/>
              <a:bevelB w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 h="101600"/>
                <a:bevelB w="25400"/>
              </a:sp3d>
            </c:spPr>
            <c:extLst>
              <c:ext xmlns:c16="http://schemas.microsoft.com/office/drawing/2014/chart" uri="{C3380CC4-5D6E-409C-BE32-E72D297353CC}">
                <c16:uniqueId val="{00000001-8312-4093-9CB8-393BA0C53179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 h="101600"/>
                <a:bevelB w="25400"/>
              </a:sp3d>
            </c:spPr>
            <c:extLst>
              <c:ext xmlns:c16="http://schemas.microsoft.com/office/drawing/2014/chart" uri="{C3380CC4-5D6E-409C-BE32-E72D297353CC}">
                <c16:uniqueId val="{00000003-8312-4093-9CB8-393BA0C531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'Prom. Hist.'!$B$86:$B$98</c:f>
              <c:numCache>
                <c:formatCode>mmm\-yy</c:formatCode>
                <c:ptCount val="13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</c:numCache>
            </c:numRef>
          </c:cat>
          <c:val>
            <c:numRef>
              <c:f>'Prom. Hist.'!$C$86:$C$98</c:f>
              <c:numCache>
                <c:formatCode>General</c:formatCode>
                <c:ptCount val="13"/>
                <c:pt idx="0">
                  <c:v>245</c:v>
                </c:pt>
                <c:pt idx="1">
                  <c:v>182</c:v>
                </c:pt>
                <c:pt idx="2">
                  <c:v>158</c:v>
                </c:pt>
                <c:pt idx="3">
                  <c:v>221</c:v>
                </c:pt>
                <c:pt idx="4">
                  <c:v>139</c:v>
                </c:pt>
                <c:pt idx="5">
                  <c:v>178</c:v>
                </c:pt>
                <c:pt idx="6">
                  <c:v>190</c:v>
                </c:pt>
                <c:pt idx="7">
                  <c:v>169</c:v>
                </c:pt>
                <c:pt idx="8">
                  <c:v>221</c:v>
                </c:pt>
                <c:pt idx="9">
                  <c:v>203</c:v>
                </c:pt>
                <c:pt idx="10">
                  <c:v>192</c:v>
                </c:pt>
                <c:pt idx="11">
                  <c:v>196</c:v>
                </c:pt>
                <c:pt idx="12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12-4093-9CB8-393BA0C53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date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Offset val="100"/>
        <c:baseTimeUnit val="months"/>
      </c:date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00534987523202"/>
          <c:y val="0.2582295430024712"/>
          <c:w val="0.72452936070376361"/>
          <c:h val="0.6955697899120999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DD-43E2-9C7E-54949F0F81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CDD-43E2-9C7E-54949F0F81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CDD-43E2-9C7E-54949F0F81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CDD-43E2-9C7E-54949F0F81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CDD-43E2-9C7E-54949F0F812B}"/>
              </c:ext>
            </c:extLst>
          </c:dPt>
          <c:dPt>
            <c:idx val="5"/>
            <c:bubble3D val="0"/>
            <c:explosion val="1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CDD-43E2-9C7E-54949F0F812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CDD-43E2-9C7E-54949F0F812B}"/>
              </c:ext>
            </c:extLst>
          </c:dPt>
          <c:dLbls>
            <c:dLbl>
              <c:idx val="0"/>
              <c:layout>
                <c:manualLayout>
                  <c:x val="-8.6145127869783997E-2"/>
                  <c:y val="-9.29906685390935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800" b="1" baseline="0">
                        <a:solidFill>
                          <a:sysClr val="windowText" lastClr="000000"/>
                        </a:solidFill>
                      </a:rPr>
                      <a:t>BANCO PICHINCHA S.A
3.14%</a:t>
                    </a:r>
                  </a:p>
                </c:rich>
              </c:tx>
              <c:spPr>
                <a:noFill/>
                <a:ln w="3175"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05590227420755"/>
                      <c:h val="0.1350302535644793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CDD-43E2-9C7E-54949F0F812B}"/>
                </c:ext>
              </c:extLst>
            </c:dLbl>
            <c:dLbl>
              <c:idx val="1"/>
              <c:layout>
                <c:manualLayout>
                  <c:x val="2.1498623279001192E-2"/>
                  <c:y val="-9.19340276249651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9DCD43-E597-4492-9190-189B467F20AE}" type="CATEGORYNAME">
                      <a:rPr lang="en-US" sz="8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800" b="1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7.55%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39111754466914"/>
                      <c:h val="0.115898691568344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DD-43E2-9C7E-54949F0F812B}"/>
                </c:ext>
              </c:extLst>
            </c:dLbl>
            <c:dLbl>
              <c:idx val="2"/>
              <c:layout>
                <c:manualLayout>
                  <c:x val="4.7560321869265322E-2"/>
                  <c:y val="1.49708800273128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C1C597-4CB3-4647-AD4A-1C591FC2B116}" type="CATEGORYNAME">
                      <a:rPr lang="es-MX" sz="8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800" b="1">
                          <a:solidFill>
                            <a:schemeClr val="bg1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s-MX" sz="800" b="1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8.18%</a:t>
                    </a:r>
                  </a:p>
                </c:rich>
              </c:tx>
              <c:spPr>
                <a:solidFill>
                  <a:schemeClr val="lt1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62169863709366"/>
                      <c:h val="0.170286825396190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CDD-43E2-9C7E-54949F0F812B}"/>
                </c:ext>
              </c:extLst>
            </c:dLbl>
            <c:dLbl>
              <c:idx val="3"/>
              <c:layout>
                <c:manualLayout>
                  <c:x val="-0.22848339290864145"/>
                  <c:y val="-0.159612658352771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915AB2-D80D-4754-98FF-06FD03A9FBB1}" type="CATEGORYNAME">
                      <a:rPr lang="en-US" sz="105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105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50" b="1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
25.16%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56404376774593"/>
                      <c:h val="0.132470755182495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CDD-43E2-9C7E-54949F0F812B}"/>
                </c:ext>
              </c:extLst>
            </c:dLbl>
            <c:dLbl>
              <c:idx val="4"/>
              <c:layout>
                <c:manualLayout>
                  <c:x val="0.24309021603859479"/>
                  <c:y val="-8.83653472991843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1DE9F8-9A5B-49E0-83E8-EC622F8A309F}" type="CATEGORYNAME">
                      <a:rPr lang="en-US" sz="1100" b="1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>
                        <a:solidFill>
                          <a:schemeClr val="bg1"/>
                        </a:solidFill>
                      </a:rPr>
                      <a:t>
55.97%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38735942429515"/>
                      <c:h val="0.163230184137837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CDD-43E2-9C7E-54949F0F812B}"/>
                </c:ext>
              </c:extLst>
            </c:dLbl>
            <c:dLbl>
              <c:idx val="5"/>
              <c:layout>
                <c:manualLayout>
                  <c:x val="-0.11508468104510768"/>
                  <c:y val="-0.215831627392675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F4C45D-5BA4-4F31-9EE7-AAF730256864}" type="CATEGORYNAME">
                      <a:rPr lang="en-US" sz="800"/>
                      <a:pPr>
                        <a:defRPr sz="8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800" baseline="0"/>
                      <a:t>
15.32%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74455105669404"/>
                      <c:h val="0.115065431842001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CDD-43E2-9C7E-54949F0F812B}"/>
                </c:ext>
              </c:extLst>
            </c:dLbl>
            <c:dLbl>
              <c:idx val="6"/>
              <c:layout>
                <c:manualLayout>
                  <c:x val="0.21118809207043526"/>
                  <c:y val="9.74024367532974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8EDF93-A750-48B9-83B7-40AFF046B349}" type="CATEGORYNAME">
                      <a:rPr lang="en-US" sz="800"/>
                      <a:pPr>
                        <a:defRPr sz="8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800" baseline="0"/>
                      <a:t>
40.43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CDD-43E2-9C7E-54949F0F81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Informes'!$H$129:$H$133</c:f>
              <c:strCache>
                <c:ptCount val="5"/>
                <c:pt idx="0">
                  <c:v>BANCO PICHINCHA</c:v>
                </c:pt>
                <c:pt idx="1">
                  <c:v>DAVIVIENDA S.A</c:v>
                </c:pt>
                <c:pt idx="2">
                  <c:v>BANCO CENTRAL HIPOTECARIO S.A.</c:v>
                </c:pt>
                <c:pt idx="3">
                  <c:v>FOGAFÍN</c:v>
                </c:pt>
                <c:pt idx="4">
                  <c:v>OTRAS ENTIDADES</c:v>
                </c:pt>
              </c:strCache>
            </c:strRef>
          </c:cat>
          <c:val>
            <c:numRef>
              <c:f>'Gráficas Informes'!$I$129:$I$133</c:f>
              <c:numCache>
                <c:formatCode>General</c:formatCode>
                <c:ptCount val="5"/>
                <c:pt idx="0">
                  <c:v>5</c:v>
                </c:pt>
                <c:pt idx="1">
                  <c:v>12</c:v>
                </c:pt>
                <c:pt idx="2">
                  <c:v>13</c:v>
                </c:pt>
                <c:pt idx="3">
                  <c:v>40</c:v>
                </c:pt>
                <c:pt idx="4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CDD-43E2-9C7E-54949F0F812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A9-4333-9C76-34FE5B2C947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A9-4333-9C76-34FE5B2C947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A9-4333-9C76-34FE5B2C947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A9-4333-9C76-34FE5B2C947D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A9-4333-9C76-34FE5B2C947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BA9-4333-9C76-34FE5B2C947D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BA9-4333-9C76-34FE5B2C94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Informes'!$B$11:$B$16</c:f>
              <c:strCache>
                <c:ptCount val="6"/>
                <c:pt idx="0">
                  <c:v>REDES SOCIALES</c:v>
                </c:pt>
                <c:pt idx="1">
                  <c:v>CARTA</c:v>
                </c:pt>
                <c:pt idx="2">
                  <c:v>ATENCIÓN PRESENCIAL</c:v>
                </c:pt>
                <c:pt idx="3">
                  <c:v>PÁGINA WEB</c:v>
                </c:pt>
                <c:pt idx="4">
                  <c:v>CHAT</c:v>
                </c:pt>
                <c:pt idx="5">
                  <c:v>CORREO ELECTRÓNICO</c:v>
                </c:pt>
              </c:strCache>
            </c:strRef>
          </c:cat>
          <c:val>
            <c:numRef>
              <c:f>'Gráficas Informes'!$C$11:$C$16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10</c:v>
                </c:pt>
                <c:pt idx="3">
                  <c:v>14</c:v>
                </c:pt>
                <c:pt idx="4">
                  <c:v>45</c:v>
                </c:pt>
                <c:pt idx="5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BA9-4333-9C76-34FE5B2C9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1644608"/>
        <c:axId val="581644280"/>
      </c:barChart>
      <c:catAx>
        <c:axId val="58164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644280"/>
        <c:crosses val="autoZero"/>
        <c:auto val="1"/>
        <c:lblAlgn val="ctr"/>
        <c:lblOffset val="100"/>
        <c:noMultiLvlLbl val="0"/>
      </c:catAx>
      <c:valAx>
        <c:axId val="581644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64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821604869029322E-2"/>
          <c:y val="0.21709955031680908"/>
          <c:w val="0.80809320866090562"/>
          <c:h val="0.7786792718868399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F40-4821-A80D-311EB2271AA3}"/>
              </c:ext>
            </c:extLst>
          </c:dPt>
          <c:dPt>
            <c:idx val="1"/>
            <c:bubble3D val="0"/>
            <c:spPr>
              <a:solidFill>
                <a:srgbClr val="41678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F40-4821-A80D-311EB2271AA3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F40-4821-A80D-311EB2271AA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F40-4821-A80D-311EB2271AA3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F40-4821-A80D-311EB2271AA3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F40-4821-A80D-311EB2271AA3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F40-4821-A80D-311EB2271AA3}"/>
              </c:ext>
            </c:extLst>
          </c:dPt>
          <c:dLbls>
            <c:dLbl>
              <c:idx val="0"/>
              <c:layout>
                <c:manualLayout>
                  <c:x val="1.121123270147778E-2"/>
                  <c:y val="-7.0902018069554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baseline="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MEDELLÍN
2.52%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15864352459866"/>
                      <c:h val="0.130753295788219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F40-4821-A80D-311EB2271AA3}"/>
                </c:ext>
              </c:extLst>
            </c:dLbl>
            <c:dLbl>
              <c:idx val="1"/>
              <c:layout>
                <c:manualLayout>
                  <c:x val="-0.17757597202817832"/>
                  <c:y val="6.63901387125706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FA569D-A0C0-4D9C-B632-225BB68CCF8A}" type="CATEGORYNAME">
                      <a:rPr lang="en-US" sz="1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00" b="1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
25.78%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10339174913095"/>
                      <c:h val="0.101087591337858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F40-4821-A80D-311EB2271AA3}"/>
                </c:ext>
              </c:extLst>
            </c:dLbl>
            <c:dLbl>
              <c:idx val="2"/>
              <c:layout>
                <c:manualLayout>
                  <c:x val="0.27710091290585459"/>
                  <c:y val="-0.235432618297417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415DDE-4FA3-4A0B-9A16-CEE90C917479}" type="CATEGORYNAME">
                      <a:rPr lang="en-US" sz="11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1000">
                          <a:solidFill>
                            <a:schemeClr val="dk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
71.70%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10525458838588"/>
                      <c:h val="0.180852939302428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F40-4821-A80D-311EB2271AA3}"/>
                </c:ext>
              </c:extLst>
            </c:dLbl>
            <c:dLbl>
              <c:idx val="3"/>
              <c:layout>
                <c:manualLayout>
                  <c:x val="0.26051315113444018"/>
                  <c:y val="-0.179672880973831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FBA938-2E7C-4FE8-BA60-2DE70A7AAE07}" type="CATEGORYNAME">
                      <a:rPr lang="en-US" sz="1200" b="1">
                        <a:solidFill>
                          <a:schemeClr val="bg1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200" b="1" baseline="0">
                        <a:solidFill>
                          <a:schemeClr val="bg1"/>
                        </a:solidFill>
                      </a:rPr>
                      <a:t>
67.19%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50766418020301"/>
                      <c:h val="0.125743397303291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F40-4821-A80D-311EB2271AA3}"/>
                </c:ext>
              </c:extLst>
            </c:dLbl>
            <c:dLbl>
              <c:idx val="4"/>
              <c:layout>
                <c:manualLayout>
                  <c:x val="0.24619911493504637"/>
                  <c:y val="-0.156446447210105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F2A04D-E35E-4BBA-91E3-D0B325E9699F}" type="CATEGORYNAME">
                      <a:rPr lang="en-US" sz="1100" b="1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>
                        <a:solidFill>
                          <a:schemeClr val="bg1"/>
                        </a:solidFill>
                      </a:rPr>
                      <a:t>
62.90%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80317100600459"/>
                      <c:h val="0.21410275592074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F40-4821-A80D-311EB2271AA3}"/>
                </c:ext>
              </c:extLst>
            </c:dLbl>
            <c:dLbl>
              <c:idx val="5"/>
              <c:layout>
                <c:manualLayout>
                  <c:x val="0.2478341878889293"/>
                  <c:y val="-0.123431187544723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58F05D-230D-4E6F-8760-2B1F0CAD42BB}" type="CATEGORYNAME">
                      <a:rPr lang="en-US" sz="1000" b="1"/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00" b="1" baseline="0"/>
                      <a:t>
53.96%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53707803188394"/>
                      <c:h val="0.18195104703668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F40-4821-A80D-311EB2271AA3}"/>
                </c:ext>
              </c:extLst>
            </c:dLbl>
            <c:dLbl>
              <c:idx val="6"/>
              <c:layout>
                <c:manualLayout>
                  <c:x val="0.2095489481725232"/>
                  <c:y val="4.48052036973639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F40-4821-A80D-311EB2271A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Informes'!$B$34:$B$38</c:f>
              <c:strCache>
                <c:ptCount val="3"/>
                <c:pt idx="0">
                  <c:v>MEDELLIN</c:v>
                </c:pt>
                <c:pt idx="1">
                  <c:v>BOGOTÁ, D. C.</c:v>
                </c:pt>
                <c:pt idx="2">
                  <c:v>OTRAS CIUDADES</c:v>
                </c:pt>
              </c:strCache>
            </c:strRef>
          </c:cat>
          <c:val>
            <c:numRef>
              <c:f>'Gráficas Informes'!$C$34:$C$38</c:f>
              <c:numCache>
                <c:formatCode>General</c:formatCode>
                <c:ptCount val="5"/>
                <c:pt idx="0">
                  <c:v>4</c:v>
                </c:pt>
                <c:pt idx="1">
                  <c:v>41</c:v>
                </c:pt>
                <c:pt idx="2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F40-4821-A80D-311EB2271AA3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320861505365556E-2"/>
          <c:y val="3.125E-2"/>
          <c:w val="0.9553582769892689"/>
          <c:h val="0.9236111111111111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09-4DAC-BDED-D97421E062BE}"/>
              </c:ext>
            </c:extLst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09-4DAC-BDED-D97421E062BE}"/>
              </c:ext>
            </c:extLst>
          </c:dPt>
          <c:dLbls>
            <c:dLbl>
              <c:idx val="0"/>
              <c:layout>
                <c:manualLayout>
                  <c:x val="-0.12727684371194808"/>
                  <c:y val="6.06766732283464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9EA8EF-2D6B-C241-9A34-7EBA3539F8EB}" type="CATEGORYNAME">
                      <a:rPr lang="en-US" sz="1050"/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50" baseline="0"/>
                      <a:t>
5.03%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10842426381501"/>
                      <c:h val="0.14374999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709-4DAC-BDED-D97421E062BE}"/>
                </c:ext>
              </c:extLst>
            </c:dLbl>
            <c:dLbl>
              <c:idx val="1"/>
              <c:layout>
                <c:manualLayout>
                  <c:x val="0.29040872064469803"/>
                  <c:y val="-0.3441982276932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9B9976-522A-5041-832F-FD9E802BA0D9}" type="CATEGORYNAME">
                      <a:rPr lang="en-US" sz="120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200" baseline="0"/>
                      <a:t>
94.97%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93511643516828"/>
                      <c:h val="0.164497211286089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09-4DAC-BDED-D97421E06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Informes'!$H$70:$H$71</c:f>
              <c:strCache>
                <c:ptCount val="2"/>
                <c:pt idx="0">
                  <c:v>PERSONA JURÍDICA</c:v>
                </c:pt>
                <c:pt idx="1">
                  <c:v>PERSONA NATURAL</c:v>
                </c:pt>
              </c:strCache>
            </c:strRef>
          </c:cat>
          <c:val>
            <c:numRef>
              <c:f>'Gráficas Informes'!$I$70:$I$71</c:f>
              <c:numCache>
                <c:formatCode>General</c:formatCode>
                <c:ptCount val="2"/>
                <c:pt idx="0">
                  <c:v>8</c:v>
                </c:pt>
                <c:pt idx="1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09-4DAC-BDED-D97421E062B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23952812200482"/>
          <c:y val="0.12200549546877969"/>
          <c:w val="0.86776047187799521"/>
          <c:h val="0.822762569817976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EC7-4BE2-86FF-6125987DA9E4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EC7-4BE2-86FF-6125987DA9E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EC7-4BE2-86FF-6125987DA9E4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EC7-4BE2-86FF-6125987DA9E4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6EC7-4BE2-86FF-6125987DA9E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6EC7-4BE2-86FF-6125987DA9E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6EC7-4BE2-86FF-6125987DA9E4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6EC7-4BE2-86FF-6125987DA9E4}"/>
              </c:ext>
            </c:extLst>
          </c:dPt>
          <c:dLbls>
            <c:dLbl>
              <c:idx val="0"/>
              <c:layout>
                <c:manualLayout>
                  <c:x val="-2.3517315643044199E-17"/>
                  <c:y val="0.112211589707776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C7-4BE2-86FF-6125987DA9E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EC7-4BE2-86FF-6125987DA9E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EC7-4BE2-86FF-6125987DA9E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EC7-4BE2-86FF-6125987DA9E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EC7-4BE2-86FF-6125987DA9E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EC7-4BE2-86FF-6125987DA9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Informes'!$B$97:$B$101</c:f>
              <c:strCache>
                <c:ptCount val="5"/>
                <c:pt idx="0">
                  <c:v>INFORMACIÓN PROCESOS LIQUIDATORIOS</c:v>
                </c:pt>
                <c:pt idx="1">
                  <c:v>INFORMACIÓN GENERAL DE FOGAFÍN</c:v>
                </c:pt>
                <c:pt idx="2">
                  <c:v> LEVANTAMIENTO DE GRAVAMENES</c:v>
                </c:pt>
                <c:pt idx="3">
                  <c:v>SEGURO DE DEPÓSITOS</c:v>
                </c:pt>
                <c:pt idx="4">
                  <c:v>FOGAFÍN NO COMPETENTE</c:v>
                </c:pt>
              </c:strCache>
            </c:strRef>
          </c:cat>
          <c:val>
            <c:numRef>
              <c:f>'Gráficas Informes'!$C$97:$C$101</c:f>
              <c:numCache>
                <c:formatCode>General</c:formatCode>
                <c:ptCount val="5"/>
                <c:pt idx="0">
                  <c:v>12</c:v>
                </c:pt>
                <c:pt idx="1">
                  <c:v>17</c:v>
                </c:pt>
                <c:pt idx="2">
                  <c:v>17</c:v>
                </c:pt>
                <c:pt idx="3">
                  <c:v>23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EC7-4BE2-86FF-6125987DA9E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9282960"/>
        <c:axId val="169449200"/>
      </c:barChart>
      <c:catAx>
        <c:axId val="16928296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449200"/>
        <c:crosses val="autoZero"/>
        <c:auto val="1"/>
        <c:lblAlgn val="ctr"/>
        <c:lblOffset val="100"/>
        <c:noMultiLvlLbl val="0"/>
      </c:catAx>
      <c:valAx>
        <c:axId val="169449200"/>
        <c:scaling>
          <c:logBase val="10"/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28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0.46853</cdr:x>
      <cdr:y>0.15121</cdr:y>
    </cdr:from>
    <cdr:to>
      <cdr:x>0.53006</cdr:x>
      <cdr:y>0.23336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3F174D1C-B2AC-5F13-540B-CC01CF409497}"/>
            </a:ext>
          </a:extLst>
        </cdr:cNvPr>
        <cdr:cNvCxnSpPr/>
      </cdr:nvCxnSpPr>
      <cdr:spPr>
        <a:xfrm xmlns:a="http://schemas.openxmlformats.org/drawingml/2006/main" flipH="1">
          <a:off x="3153508" y="548008"/>
          <a:ext cx="414164" cy="29773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0.56839</cdr:x>
      <cdr:y>0.12682</cdr:y>
    </cdr:from>
    <cdr:to>
      <cdr:x>0.60347</cdr:x>
      <cdr:y>0.28629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8354D50B-900D-E9C0-8837-57874B5850C5}"/>
            </a:ext>
          </a:extLst>
        </cdr:cNvPr>
        <cdr:cNvCxnSpPr/>
      </cdr:nvCxnSpPr>
      <cdr:spPr>
        <a:xfrm xmlns:a="http://schemas.openxmlformats.org/drawingml/2006/main" flipH="1">
          <a:off x="4369498" y="475471"/>
          <a:ext cx="269631" cy="59787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0.46927</cdr:x>
      <cdr:y>0.16434</cdr:y>
    </cdr:from>
    <cdr:to>
      <cdr:x>0.50434</cdr:x>
      <cdr:y>0.26753</cdr:y>
    </cdr:to>
    <cdr:cxnSp macro="">
      <cdr:nvCxnSpPr>
        <cdr:cNvPr id="5" name="Conector recto 4">
          <a:extLst xmlns:a="http://schemas.openxmlformats.org/drawingml/2006/main">
            <a:ext uri="{FF2B5EF4-FFF2-40B4-BE49-F238E27FC236}">
              <a16:creationId xmlns:a16="http://schemas.microsoft.com/office/drawing/2014/main" id="{B11FD538-6B1E-EB2A-33CE-14E9B1709A89}"/>
            </a:ext>
          </a:extLst>
        </cdr:cNvPr>
        <cdr:cNvCxnSpPr/>
      </cdr:nvCxnSpPr>
      <cdr:spPr>
        <a:xfrm xmlns:a="http://schemas.openxmlformats.org/drawingml/2006/main">
          <a:off x="3607498" y="616148"/>
          <a:ext cx="269631" cy="38686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0.65531</cdr:x>
      <cdr:y>0.32694</cdr:y>
    </cdr:from>
    <cdr:to>
      <cdr:x>0.74529</cdr:x>
      <cdr:y>0.34883</cdr:y>
    </cdr:to>
    <cdr:cxnSp macro="">
      <cdr:nvCxnSpPr>
        <cdr:cNvPr id="7" name="Conector recto 6">
          <a:extLst xmlns:a="http://schemas.openxmlformats.org/drawingml/2006/main">
            <a:ext uri="{FF2B5EF4-FFF2-40B4-BE49-F238E27FC236}">
              <a16:creationId xmlns:a16="http://schemas.microsoft.com/office/drawing/2014/main" id="{9BB87E9D-C707-BCE3-AADB-925AB4D2EC19}"/>
            </a:ext>
          </a:extLst>
        </cdr:cNvPr>
        <cdr:cNvCxnSpPr/>
      </cdr:nvCxnSpPr>
      <cdr:spPr>
        <a:xfrm xmlns:a="http://schemas.openxmlformats.org/drawingml/2006/main" flipH="1">
          <a:off x="5037713" y="1225748"/>
          <a:ext cx="691662" cy="8206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40649CE-BC5D-8C6E-7D63-AD9711E9AA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F9EF7F-5906-D27F-980D-2F6A0FAADC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7239B-201E-4510-B1F0-E4545A75E318}" type="datetimeFigureOut">
              <a:rPr lang="es-CO" smtClean="0"/>
              <a:t>23/01/2024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54D7FB-3B92-12EC-A8D0-B5E446421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53B842-5050-FCCB-89F9-CCBD69B1EB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83A92-20C0-4F1B-9DD8-0427CCD3E9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0690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4BED5-E088-4A0A-8899-ECCB6DF8FC44}" type="datetimeFigureOut">
              <a:rPr lang="es-CO" smtClean="0"/>
              <a:t>23/01/2024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00AF9-3B7D-44C7-86C4-60912A4DED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359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00AF9-3B7D-44C7-86C4-60912A4DEDBA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174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áfico 37">
            <a:extLst>
              <a:ext uri="{FF2B5EF4-FFF2-40B4-BE49-F238E27FC236}">
                <a16:creationId xmlns:a16="http://schemas.microsoft.com/office/drawing/2014/main" id="{687C773C-8896-4FC8-A6E7-C2FD42289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823AAA3-D37E-496D-85B0-EDD69EC18C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84" y="2025198"/>
            <a:ext cx="3759427" cy="37196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E3064D-9FCB-4A15-81ED-1FAB407F2C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274" y="2317829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5BB77F-8F40-4734-87E0-9C204D9F07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817" y="5063431"/>
            <a:ext cx="5682081" cy="5035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Nombre de quien realiza la presentación</a:t>
            </a:r>
            <a:endParaRPr lang="es-CO" dirty="0"/>
          </a:p>
        </p:txBody>
      </p:sp>
      <p:pic>
        <p:nvPicPr>
          <p:cNvPr id="21" name="Picture 24">
            <a:extLst>
              <a:ext uri="{FF2B5EF4-FFF2-40B4-BE49-F238E27FC236}">
                <a16:creationId xmlns:a16="http://schemas.microsoft.com/office/drawing/2014/main" id="{2B541E0B-9735-450A-A740-6A90F73D9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872" y="444676"/>
            <a:ext cx="2235791" cy="812330"/>
          </a:xfrm>
          <a:prstGeom prst="rect">
            <a:avLst/>
          </a:prstGeom>
        </p:spPr>
      </p:pic>
      <p:sp>
        <p:nvSpPr>
          <p:cNvPr id="43" name="Diagrama de flujo: conector 42">
            <a:extLst>
              <a:ext uri="{FF2B5EF4-FFF2-40B4-BE49-F238E27FC236}">
                <a16:creationId xmlns:a16="http://schemas.microsoft.com/office/drawing/2014/main" id="{4E46BACF-B2DF-4DBE-A86F-AFF94A9E106A}"/>
              </a:ext>
            </a:extLst>
          </p:cNvPr>
          <p:cNvSpPr/>
          <p:nvPr userDrawn="1"/>
        </p:nvSpPr>
        <p:spPr>
          <a:xfrm>
            <a:off x="7574546" y="-958156"/>
            <a:ext cx="5682081" cy="5682081"/>
          </a:xfrm>
          <a:prstGeom prst="flowChartConnector">
            <a:avLst/>
          </a:prstGeom>
          <a:solidFill>
            <a:srgbClr val="61A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Marcador de posición de imagen 44">
            <a:extLst>
              <a:ext uri="{FF2B5EF4-FFF2-40B4-BE49-F238E27FC236}">
                <a16:creationId xmlns:a16="http://schemas.microsoft.com/office/drawing/2014/main" id="{927332A7-D9BA-4428-8FC3-88C655EE4B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5095" y="-664391"/>
            <a:ext cx="5040474" cy="5040473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886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8BD2EC0-66ED-4CA5-849D-62E3C0DAA541}"/>
              </a:ext>
            </a:extLst>
          </p:cNvPr>
          <p:cNvSpPr/>
          <p:nvPr/>
        </p:nvSpPr>
        <p:spPr>
          <a:xfrm>
            <a:off x="-33853" y="-49489"/>
            <a:ext cx="12225853" cy="6907489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23F58A1-55CD-4FEA-891E-B423A270D92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7DD7D021-760B-4779-9D3C-D4F7C584B16A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8B02AD50-F9FE-4478-A8E7-98B91BC8A089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0C330B65-976F-4A80-95E9-0BD784DB46A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083D1DB8-0479-474D-970B-B0880CCF98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24FEB047-3D84-4271-80A3-EA2B14F66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263140A-76BC-45F0-9C16-420B7605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5" r="-146" b="15113"/>
          <a:stretch/>
        </p:blipFill>
        <p:spPr>
          <a:xfrm>
            <a:off x="0" y="7701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33853" y="35348"/>
            <a:ext cx="12225853" cy="6871301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9E5B1B5-1FB4-4D37-A94F-16B71C157F61}"/>
              </a:ext>
            </a:extLst>
          </p:cNvPr>
          <p:cNvSpPr/>
          <p:nvPr userDrawn="1"/>
        </p:nvSpPr>
        <p:spPr>
          <a:xfrm>
            <a:off x="-25350" y="22047"/>
            <a:ext cx="12225853" cy="6871301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F4989FF-B779-4A3F-BAF6-3BAB68728209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345CA1B9-BC54-4566-B245-FBD69A36F37B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C1E9DA4E-746C-4861-8117-A0D689A22747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38EDB20-B5F3-454A-978A-B5E52F9E5228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6" name="Subtítulo 2">
            <a:extLst>
              <a:ext uri="{FF2B5EF4-FFF2-40B4-BE49-F238E27FC236}">
                <a16:creationId xmlns:a16="http://schemas.microsoft.com/office/drawing/2014/main" id="{69840785-F164-4134-8DD5-B1C745441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89816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F09609-A76E-43A7-8AA2-0E0C2D5737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7963"/>
          <a:stretch/>
        </p:blipFill>
        <p:spPr>
          <a:xfrm>
            <a:off x="-8300" y="0"/>
            <a:ext cx="12208598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12880" y="-9971"/>
            <a:ext cx="12217759" cy="6867972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0" y="-19943"/>
            <a:ext cx="12225853" cy="6887916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3" name="Subtítulo 2">
            <a:extLst>
              <a:ext uri="{FF2B5EF4-FFF2-40B4-BE49-F238E27FC236}">
                <a16:creationId xmlns:a16="http://schemas.microsoft.com/office/drawing/2014/main" id="{00D452DC-FB5A-4C46-94DF-B796329E2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96566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1570738-087D-496C-9815-D657FA0C9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 flipH="1">
            <a:off x="-3" y="0"/>
            <a:ext cx="12210629" cy="689428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7133" y="0"/>
            <a:ext cx="12199133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7130" y="18144"/>
            <a:ext cx="12210626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1CB7787B-6B95-4724-AC09-B4E84E75F1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709156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27D90E-AB92-42F7-8A04-B74DAB75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t="163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956" y="18013"/>
            <a:ext cx="12191044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1" name="Subtítulo 2">
            <a:extLst>
              <a:ext uri="{FF2B5EF4-FFF2-40B4-BE49-F238E27FC236}">
                <a16:creationId xmlns:a16="http://schemas.microsoft.com/office/drawing/2014/main" id="{7C1719E6-D514-438E-8364-542235D6C0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76287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F5EBE7B2-5CA1-464E-AEB3-B61CB03AC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737457B-429B-4768-8566-5F6C6B6BC2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1" name="Subtítulo 2">
            <a:extLst>
              <a:ext uri="{FF2B5EF4-FFF2-40B4-BE49-F238E27FC236}">
                <a16:creationId xmlns:a16="http://schemas.microsoft.com/office/drawing/2014/main" id="{045C7FC2-44E9-41FA-AE95-C64AABD100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35" name="Marcador de texto 25">
            <a:extLst>
              <a:ext uri="{FF2B5EF4-FFF2-40B4-BE49-F238E27FC236}">
                <a16:creationId xmlns:a16="http://schemas.microsoft.com/office/drawing/2014/main" id="{AD9C7315-95E9-4969-9DF2-A6EB21A700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887821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D2133B57-43C7-4BF3-BB2D-EE4C29EFE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1548" y="28571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8011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5389A823-9DB3-49A3-B83C-990C85481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248" y="269521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61A60E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288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9F74A478-78E9-4693-8DAD-EFCD98289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9" name="Gráfico 8">
            <a:extLst>
              <a:ext uri="{FF2B5EF4-FFF2-40B4-BE49-F238E27FC236}">
                <a16:creationId xmlns:a16="http://schemas.microsoft.com/office/drawing/2014/main" id="{851F3ACA-3EAA-4420-A4C4-F69538D8E6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191" y="119388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A9F05120-99B7-4519-9F10-19CDFCB9C1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6" name="Marcador de texto 25">
            <a:extLst>
              <a:ext uri="{FF2B5EF4-FFF2-40B4-BE49-F238E27FC236}">
                <a16:creationId xmlns:a16="http://schemas.microsoft.com/office/drawing/2014/main" id="{E901A54D-34FB-47B6-BC76-016E177B0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18286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B35F40-01EF-4C0E-B66A-396C8C88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673"/>
            <a:ext cx="12192000" cy="68546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1E6924-3C49-49D9-BBAB-3ECA883FE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76515" y="2377368"/>
            <a:ext cx="2287155" cy="228715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F66568C-8437-4022-819A-3887BBE912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596" y="435520"/>
            <a:ext cx="2077862" cy="72390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760E889-82AD-47E8-8CEC-A07F03A88E83}"/>
              </a:ext>
            </a:extLst>
          </p:cNvPr>
          <p:cNvCxnSpPr>
            <a:cxnSpLocks/>
          </p:cNvCxnSpPr>
          <p:nvPr userDrawn="1"/>
        </p:nvCxnSpPr>
        <p:spPr>
          <a:xfrm>
            <a:off x="11335657" y="2377368"/>
            <a:ext cx="0" cy="22871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1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01FB2DE6-BED1-4DF1-B7C0-C550E6E448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7" name="Imagen 5">
            <a:extLst>
              <a:ext uri="{FF2B5EF4-FFF2-40B4-BE49-F238E27FC236}">
                <a16:creationId xmlns:a16="http://schemas.microsoft.com/office/drawing/2014/main" id="{6813156C-50FC-4B43-B0A3-05D02D0C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7898" y="306387"/>
            <a:ext cx="2280577" cy="938992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24700B0E-09D7-45BE-BE1B-5348FC01D7C7}"/>
              </a:ext>
            </a:extLst>
          </p:cNvPr>
          <p:cNvSpPr txBox="1"/>
          <p:nvPr userDrawn="1"/>
        </p:nvSpPr>
        <p:spPr>
          <a:xfrm>
            <a:off x="5883973" y="77588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rgbClr val="61A60E"/>
                </a:solidFill>
                <a:latin typeface="+mj-lt"/>
              </a:rPr>
              <a:t>Agenda</a:t>
            </a:r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C222626E-4A3B-4A9D-8B6A-05280BA55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0981" y="211085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1</a:t>
            </a:r>
          </a:p>
        </p:txBody>
      </p:sp>
      <p:sp>
        <p:nvSpPr>
          <p:cNvPr id="67" name="Marcador de texto 47">
            <a:extLst>
              <a:ext uri="{FF2B5EF4-FFF2-40B4-BE49-F238E27FC236}">
                <a16:creationId xmlns:a16="http://schemas.microsoft.com/office/drawing/2014/main" id="{E91B10AF-D709-4B8C-BB88-5EAA1FACC9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0981" y="2753723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2</a:t>
            </a:r>
          </a:p>
        </p:txBody>
      </p:sp>
      <p:sp>
        <p:nvSpPr>
          <p:cNvPr id="68" name="Marcador de texto 47">
            <a:extLst>
              <a:ext uri="{FF2B5EF4-FFF2-40B4-BE49-F238E27FC236}">
                <a16:creationId xmlns:a16="http://schemas.microsoft.com/office/drawing/2014/main" id="{919546D7-0D18-405C-A960-AB2BE4B0B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0981" y="3396587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3</a:t>
            </a:r>
          </a:p>
        </p:txBody>
      </p:sp>
      <p:sp>
        <p:nvSpPr>
          <p:cNvPr id="69" name="Marcador de texto 47">
            <a:extLst>
              <a:ext uri="{FF2B5EF4-FFF2-40B4-BE49-F238E27FC236}">
                <a16:creationId xmlns:a16="http://schemas.microsoft.com/office/drawing/2014/main" id="{DE4F1E44-CB34-4845-BB59-188BC3061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981" y="4039451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4</a:t>
            </a:r>
          </a:p>
        </p:txBody>
      </p:sp>
      <p:sp>
        <p:nvSpPr>
          <p:cNvPr id="70" name="Marcador de texto 47">
            <a:extLst>
              <a:ext uri="{FF2B5EF4-FFF2-40B4-BE49-F238E27FC236}">
                <a16:creationId xmlns:a16="http://schemas.microsoft.com/office/drawing/2014/main" id="{DF837285-7D1F-4D1D-A01E-D0971B9CAD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981" y="4682315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5</a:t>
            </a:r>
          </a:p>
        </p:txBody>
      </p:sp>
      <p:sp>
        <p:nvSpPr>
          <p:cNvPr id="71" name="Marcador de texto 47">
            <a:extLst>
              <a:ext uri="{FF2B5EF4-FFF2-40B4-BE49-F238E27FC236}">
                <a16:creationId xmlns:a16="http://schemas.microsoft.com/office/drawing/2014/main" id="{F88BD3E9-6D06-4068-B9D6-D6139D3FA6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0981" y="532517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6</a:t>
            </a:r>
          </a:p>
        </p:txBody>
      </p:sp>
      <p:sp>
        <p:nvSpPr>
          <p:cNvPr id="72" name="Marcador de texto 47">
            <a:extLst>
              <a:ext uri="{FF2B5EF4-FFF2-40B4-BE49-F238E27FC236}">
                <a16:creationId xmlns:a16="http://schemas.microsoft.com/office/drawing/2014/main" id="{72F7A06A-3AEC-4431-9516-E1C3B42E06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981" y="5968042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7</a:t>
            </a:r>
          </a:p>
        </p:txBody>
      </p:sp>
    </p:spTree>
    <p:extLst>
      <p:ext uri="{BB962C8B-B14F-4D97-AF65-F5344CB8AC3E}">
        <p14:creationId xmlns:p14="http://schemas.microsoft.com/office/powerpoint/2010/main" val="331766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5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2FCE34F-6BF3-4764-8789-47B6C389F3FF}"/>
              </a:ext>
            </a:extLst>
          </p:cNvPr>
          <p:cNvSpPr/>
          <p:nvPr userDrawn="1"/>
        </p:nvSpPr>
        <p:spPr>
          <a:xfrm>
            <a:off x="3701143" y="-13301"/>
            <a:ext cx="8490857" cy="6871301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10DBC29F-FDD8-4262-A661-D2A204ECC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0AC2E00B-E60E-4069-92F4-EB872EB92F3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F6380732-4C47-4A03-A9F5-0B5CA51EFF2E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83A5059C-785A-4AF1-9379-1CEE17505A23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24C4EA42-2420-4BC6-BC55-E10B70511DA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8B101BEA-7D42-463B-9FB0-8B10C17888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6E345C3-31AF-4479-9FAC-72E89C7927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B6D0740-FC4A-49DB-A8C9-26BAD93A6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54133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A49185A6-CDAE-440D-83E0-BF958704A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314" y="1673"/>
            <a:ext cx="10348685" cy="6854653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826B147D-B013-4380-8C0B-4192E85A322B}"/>
              </a:ext>
            </a:extLst>
          </p:cNvPr>
          <p:cNvSpPr/>
          <p:nvPr userDrawn="1"/>
        </p:nvSpPr>
        <p:spPr>
          <a:xfrm rot="1782081">
            <a:off x="11770469" y="6355309"/>
            <a:ext cx="882226" cy="954225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E98E6932-D36A-48F5-BBE8-AE517EB4A1A8}"/>
              </a:ext>
            </a:extLst>
          </p:cNvPr>
          <p:cNvSpPr/>
          <p:nvPr userDrawn="1"/>
        </p:nvSpPr>
        <p:spPr>
          <a:xfrm rot="1302439">
            <a:off x="11563700" y="6181871"/>
            <a:ext cx="1100273" cy="1206856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94096D01-6A7E-471F-94BD-59BA36838BED}"/>
              </a:ext>
            </a:extLst>
          </p:cNvPr>
          <p:cNvSpPr/>
          <p:nvPr userDrawn="1"/>
        </p:nvSpPr>
        <p:spPr>
          <a:xfrm rot="1593727">
            <a:off x="11418137" y="6038724"/>
            <a:ext cx="1373710" cy="1421771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Marcador de posición de imagen 13">
            <a:extLst>
              <a:ext uri="{FF2B5EF4-FFF2-40B4-BE49-F238E27FC236}">
                <a16:creationId xmlns:a16="http://schemas.microsoft.com/office/drawing/2014/main" id="{77E30F23-55B6-428F-9227-F232CD08F0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AF62C57-6322-48E6-B7C3-C5D8FA767E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358BC7E2-D076-4746-9040-34BA54D024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D494DC29-92EE-457F-9EBB-44731C62C7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2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áfico 35">
            <a:extLst>
              <a:ext uri="{FF2B5EF4-FFF2-40B4-BE49-F238E27FC236}">
                <a16:creationId xmlns:a16="http://schemas.microsoft.com/office/drawing/2014/main" id="{7C9E6EB4-460D-4814-B93C-3BB7CC1E8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06328CC-7BB2-4E01-8B22-50FC8A384C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302" y="1426500"/>
            <a:ext cx="3484273" cy="4588343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4E950776-C092-4776-8B58-334C807EE7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8958" y="26797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  <a:endParaRPr lang="es-CO" dirty="0"/>
          </a:p>
        </p:txBody>
      </p:sp>
      <p:sp>
        <p:nvSpPr>
          <p:cNvPr id="21" name="Marcador de posición de imagen 17">
            <a:extLst>
              <a:ext uri="{FF2B5EF4-FFF2-40B4-BE49-F238E27FC236}">
                <a16:creationId xmlns:a16="http://schemas.microsoft.com/office/drawing/2014/main" id="{32AAA1BD-BA21-4464-BCCF-367095C0D1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7561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BDAAED9-9552-4382-AF1E-3B2997217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A1176F5-B27D-40A0-970D-69D936F4DF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5501" y="1934727"/>
            <a:ext cx="3772631" cy="371964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3DC1546-907C-4A44-83E2-6651F6C9A307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9" name="Diagrama de flujo: conector 8">
              <a:extLst>
                <a:ext uri="{FF2B5EF4-FFF2-40B4-BE49-F238E27FC236}">
                  <a16:creationId xmlns:a16="http://schemas.microsoft.com/office/drawing/2014/main" id="{9F9F79C2-2B13-4122-9701-BF39258ECFB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616259B8-E890-4E1C-8919-79ECDF5DC666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67AD1398-7E1B-4A97-AB0E-C82CBFBC3DC2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5AD679D0-7C4E-4970-B1E0-DAE6A001A1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717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áfico 22">
            <a:extLst>
              <a:ext uri="{FF2B5EF4-FFF2-40B4-BE49-F238E27FC236}">
                <a16:creationId xmlns:a16="http://schemas.microsoft.com/office/drawing/2014/main" id="{B8B4B1D3-2105-4FC8-B2BB-C0E5C6079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030DB23-E52B-429F-A167-8DF1D76424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039" y="1363236"/>
            <a:ext cx="3558313" cy="468584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F7EA8D4-B7AD-476E-83AB-22ED14BE14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30130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C14694C8-3746-4CE0-873E-9E49E201A2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2261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72355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CC63A33B-4138-4B8E-8144-0E7E43BB1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68343B8-3C5C-4553-AAFB-78BEDFF331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4"/>
            <a:ext cx="4181382" cy="39904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D2B21A71-A631-4F40-AF62-43FEC1D48F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358" y="26416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358" y="1880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5FFE1380-83CA-4F97-9F84-DBD7499162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29714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s-CO" dirty="0"/>
              <a:t>Clic para agregar imagen </a:t>
            </a:r>
          </a:p>
        </p:txBody>
      </p:sp>
    </p:spTree>
    <p:extLst>
      <p:ext uri="{BB962C8B-B14F-4D97-AF65-F5344CB8AC3E}">
        <p14:creationId xmlns:p14="http://schemas.microsoft.com/office/powerpoint/2010/main" val="181410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49DDE18A-35FE-4894-8C39-58F5CC92C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0F8930C-0D98-42B2-AAFE-A7A3D3095F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5"/>
            <a:ext cx="4147836" cy="3958479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BED44654-51B5-4F31-8306-C77B79DA9C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674" y="27082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Colocar texto</a:t>
            </a:r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802" y="19567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  <p:sp>
        <p:nvSpPr>
          <p:cNvPr id="22" name="Marcador de posición de imagen 2">
            <a:extLst>
              <a:ext uri="{FF2B5EF4-FFF2-40B4-BE49-F238E27FC236}">
                <a16:creationId xmlns:a16="http://schemas.microsoft.com/office/drawing/2014/main" id="{7425ABFE-D9CA-4633-835A-163E886A84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0686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267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85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7" r:id="rId9"/>
    <p:sldLayoutId id="2147483656" r:id="rId10"/>
    <p:sldLayoutId id="2147483657" r:id="rId11"/>
    <p:sldLayoutId id="2147483660" r:id="rId12"/>
    <p:sldLayoutId id="2147483661" r:id="rId13"/>
    <p:sldLayoutId id="2147483662" r:id="rId14"/>
    <p:sldLayoutId id="2147483649" r:id="rId15"/>
    <p:sldLayoutId id="2147483669" r:id="rId16"/>
    <p:sldLayoutId id="2147483664" r:id="rId17"/>
    <p:sldLayoutId id="2147483671" r:id="rId18"/>
    <p:sldLayoutId id="2147483659" r:id="rId19"/>
    <p:sldLayoutId id="214748365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package" Target="../embeddings/Microsoft_Excel_Worksheet6.xlsx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709E7-8ED9-493E-9878-0883B112E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altLang="es-CO" sz="4000" dirty="0"/>
              <a:t>Informe Estadístico de Peticiones, Quejas, Sugerencias y Denuncias (PQSD)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81C297-1D6A-499C-A2DB-6BCDEE7439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Diciembre de 2023</a:t>
            </a:r>
          </a:p>
          <a:p>
            <a:endParaRPr lang="es-CO" dirty="0"/>
          </a:p>
        </p:txBody>
      </p:sp>
      <p:pic>
        <p:nvPicPr>
          <p:cNvPr id="10" name="Marcador de posición de 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1B7C6663-9EF0-743F-A41B-E1C75B80AF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25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209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48" y="173922"/>
            <a:ext cx="10172863" cy="501288"/>
          </a:xfrm>
        </p:spPr>
        <p:txBody>
          <a:bodyPr/>
          <a:lstStyle/>
          <a:p>
            <a:r>
              <a:rPr lang="es-CO" sz="3300" dirty="0"/>
              <a:t>Conclusiones - </a:t>
            </a:r>
            <a:r>
              <a:rPr lang="es-MX" sz="3300" dirty="0"/>
              <a:t>Aplicación Decreto 0103 de 2015</a:t>
            </a:r>
            <a:endParaRPr lang="es-CO" sz="33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A5655E-9256-8C6F-97D8-0DDDE956E4AA}"/>
              </a:ext>
            </a:extLst>
          </p:cNvPr>
          <p:cNvSpPr txBox="1"/>
          <p:nvPr/>
        </p:nvSpPr>
        <p:spPr>
          <a:xfrm>
            <a:off x="1773071" y="5864848"/>
            <a:ext cx="81886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\\</a:t>
            </a:r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riad Pro"/>
                <a:cs typeface="Myanmar Text" panose="020B0502040204020203" pitchFamily="34" charset="0"/>
              </a:rPr>
              <a:t>hermes\DOC_FOGAFIN\SCR\DJU\Atencion al usuario DAU\ESTADISTICAS DE PQRS\Año 2023\12.DICIEMBRE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7C94B62-9107-EEC6-7EAE-3C2D323DF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590010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PQSD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 días hábiles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2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3600" dirty="0"/>
              <a:t>Evolución de las PQSD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348" y="4691104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el mes de diciembre de 2023 se recibieron 159 PQSD, de las cuales el 100% (159) correspondieron a derechos de petición.</a:t>
            </a:r>
          </a:p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Durante este período no se recibió ninguna denuncia, así como no se atendió ningún ciudadano con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promedio de días de respuesta a las peticiones recibidas por Fogafín, fue de 2 días hábiles.</a:t>
            </a:r>
            <a:endParaRPr lang="es-CO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3D406AD-4A49-42C6-BECD-B770F3749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867692"/>
              </p:ext>
            </p:extLst>
          </p:nvPr>
        </p:nvGraphicFramePr>
        <p:xfrm>
          <a:off x="1400497" y="1005755"/>
          <a:ext cx="8904251" cy="346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018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71" y="212431"/>
            <a:ext cx="10126484" cy="501288"/>
          </a:xfrm>
        </p:spPr>
        <p:txBody>
          <a:bodyPr/>
          <a:lstStyle/>
          <a:p>
            <a:r>
              <a:rPr lang="es-MX" sz="3300" dirty="0"/>
              <a:t>Canales utilizados de atención al ciudadano</a:t>
            </a:r>
            <a:endParaRPr lang="es-CO" sz="33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482" y="4040372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Los canales de atención más utilizados fueron Correo Electrónico con una participación del 54.09%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(86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seguido de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Chat con el 28.30% (45)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,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Página Web con el 8.80% (14), Atención Presencial con el 6.29% (10), 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Carta con el 1.89%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3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y Redes Sociales con el 0.63% (1).</a:t>
            </a:r>
            <a:endParaRPr lang="es-MX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Nuestra página web www.fogafin.gov.co cuenta con una opción que permite a las personas con baja visión aumentar hasta 16 veces el tamaño de las letras de la pantalla y cambiar sus contrastes.</a:t>
            </a:r>
            <a:endParaRPr lang="es-CO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08386"/>
              </p:ext>
            </p:extLst>
          </p:nvPr>
        </p:nvGraphicFramePr>
        <p:xfrm>
          <a:off x="1380275" y="793733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5FE45EF-D916-4D2F-9CD2-A9BC142D6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215921"/>
              </p:ext>
            </p:extLst>
          </p:nvPr>
        </p:nvGraphicFramePr>
        <p:xfrm>
          <a:off x="3012298" y="1088787"/>
          <a:ext cx="6167403" cy="27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936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903" y="202844"/>
            <a:ext cx="8904251" cy="501288"/>
          </a:xfrm>
        </p:spPr>
        <p:txBody>
          <a:bodyPr/>
          <a:lstStyle/>
          <a:p>
            <a:r>
              <a:rPr lang="es-MX" sz="3600" dirty="0"/>
              <a:t>PQSD por ciudades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637" y="4900341"/>
            <a:ext cx="10923324" cy="153276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Las (159) PQSD atendidas durante el mes de diciembre de 2023, provinieron principalmente de Otras Ciudades con el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71.70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114)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, seguido por Bogotá D.C., con el 25.78% (41)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y 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Medellín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2.52% (4),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tal y como se evidencia en esta gráfica.</a:t>
            </a: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C6803DC-D808-4348-8F2B-A0531395B8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42297"/>
              </p:ext>
            </p:extLst>
          </p:nvPr>
        </p:nvGraphicFramePr>
        <p:xfrm>
          <a:off x="2485292" y="1135462"/>
          <a:ext cx="6730705" cy="3624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367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05175"/>
            <a:ext cx="8904251" cy="501288"/>
          </a:xfrm>
        </p:spPr>
        <p:txBody>
          <a:bodyPr/>
          <a:lstStyle/>
          <a:p>
            <a:r>
              <a:rPr lang="es-MX" sz="3600" dirty="0"/>
              <a:t>Análisis de PQSD – Origen 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792" y="5014546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Del total de las PQSD recibidas (159) durante diciembre de 2023,</a:t>
            </a:r>
            <a:r>
              <a:rPr 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se observa que el </a:t>
            </a:r>
            <a:r>
              <a:rPr 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94.97%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(151) provienen de personas naturales y el 5.03% (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8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 provienen de personas jurídicas. </a:t>
            </a:r>
            <a:endParaRPr lang="es-CO" altLang="es-CO" sz="20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206469"/>
              </p:ext>
            </p:extLst>
          </p:nvPr>
        </p:nvGraphicFramePr>
        <p:xfrm>
          <a:off x="1554303" y="821832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6029164-AF80-161B-8A00-C23A490FB6E9}"/>
              </a:ext>
            </a:extLst>
          </p:cNvPr>
          <p:cNvGraphicFramePr>
            <a:graphicFrameLocks/>
          </p:cNvGraphicFramePr>
          <p:nvPr/>
        </p:nvGraphicFramePr>
        <p:xfrm>
          <a:off x="2742307" y="1010411"/>
          <a:ext cx="6242015" cy="346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4A7C332-D14C-4FB4-8D43-4D1B6D376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784200"/>
              </p:ext>
            </p:extLst>
          </p:nvPr>
        </p:nvGraphicFramePr>
        <p:xfrm>
          <a:off x="2606156" y="1172855"/>
          <a:ext cx="625871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097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231" y="208009"/>
            <a:ext cx="8904251" cy="501288"/>
          </a:xfrm>
        </p:spPr>
        <p:txBody>
          <a:bodyPr/>
          <a:lstStyle/>
          <a:p>
            <a:r>
              <a:rPr lang="es-MX" sz="3600" dirty="0"/>
              <a:t>Temas consultados en los canales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231" y="3938909"/>
            <a:ext cx="11095892" cy="2094653"/>
          </a:xfrm>
        </p:spPr>
        <p:txBody>
          <a:bodyPr/>
          <a:lstStyle/>
          <a:p>
            <a:pPr algn="just" eaLnBrk="0" hangingPunct="0"/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diciembre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 2023, del total de las (159)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recibidas a través de los diferentes canales de comunicación, el tema de Fogafín no competente representó el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56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.60% (90), seguido de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Seguro de Depósitos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que representó el 14.47% (23), Levantamiento de Gravámenes con el 10.69% (17),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Información General de Fogafín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con el 10.69% (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17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 e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Información Procesos </a:t>
            </a:r>
            <a:r>
              <a:rPr lang="es-ES_tradnl" altLang="es-CO" dirty="0" err="1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Liquidatorios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7.55% (12).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“Fogafín no competente” hace referencia a aquellas solicitudes donde Fogafín no es el competente, sin embargo, se les da el trámite pertinente.</a:t>
            </a:r>
          </a:p>
          <a:p>
            <a:pPr algn="just" eaLnBrk="0" hangingPunct="0"/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Fogafín corresponde a las solicitudes de información sobre alivios de cartera, cobertura e información general de Fogafín, entre otros.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598082"/>
              </p:ext>
            </p:extLst>
          </p:nvPr>
        </p:nvGraphicFramePr>
        <p:xfrm>
          <a:off x="1518089" y="839939"/>
          <a:ext cx="8553888" cy="3077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3D4650D-DFB9-4596-9B7B-458527511A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155547"/>
              </p:ext>
            </p:extLst>
          </p:nvPr>
        </p:nvGraphicFramePr>
        <p:xfrm>
          <a:off x="797191" y="1303019"/>
          <a:ext cx="9798857" cy="243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140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425" y="242007"/>
            <a:ext cx="8904251" cy="501288"/>
          </a:xfrm>
        </p:spPr>
        <p:txBody>
          <a:bodyPr/>
          <a:lstStyle/>
          <a:p>
            <a:r>
              <a:rPr lang="es-CO" altLang="es-CO" sz="3600" dirty="0">
                <a:sym typeface="Open Sans" charset="0"/>
              </a:rPr>
              <a:t>Tema de consulta “Otros”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6" y="1417192"/>
            <a:ext cx="11430804" cy="5304817"/>
          </a:xfrm>
        </p:spPr>
        <p:txBody>
          <a:bodyPr/>
          <a:lstStyle/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consulta identificado como “Fogafín no competente” hace referencia a aquellas 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que corresponden a entidades diferentes al Fondo de Garantías de Instituciones Financieras, durante este mes, el tema representó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56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.60% (90),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del total de las 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recibidas. A continuación, presentamos el siguiente detalle:</a:t>
            </a: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las respuestas brindadas a los peticionarios, se les informó de una parte, el objeto general de Fogafín y de otra parte, se les indicó sobre el traslado a la entidad competente de ser necesario</a:t>
            </a:r>
            <a:r>
              <a:rPr lang="es-ES_tradnl" altLang="es-CO" sz="2000" dirty="0">
                <a:latin typeface="Myriad Pro"/>
                <a:cs typeface="Arial" panose="020B0604020202020204" pitchFamily="34" charset="0"/>
              </a:rPr>
              <a:t>.</a:t>
            </a: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61D7367F-BD47-D3B9-DA72-DB81D2210D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61780"/>
              </p:ext>
            </p:extLst>
          </p:nvPr>
        </p:nvGraphicFramePr>
        <p:xfrm>
          <a:off x="3535363" y="2781300"/>
          <a:ext cx="4506912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371840" imgH="1895315" progId="Excel.Sheet.12">
                  <p:embed/>
                </p:oleObj>
              </mc:Choice>
              <mc:Fallback>
                <p:oleObj name="Worksheet" r:id="rId2" imgW="4371840" imgH="18953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35363" y="2781300"/>
                        <a:ext cx="4506912" cy="195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3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121707"/>
            <a:ext cx="8904251" cy="501288"/>
          </a:xfrm>
        </p:spPr>
        <p:txBody>
          <a:bodyPr/>
          <a:lstStyle/>
          <a:p>
            <a:r>
              <a:rPr lang="es-CO" sz="3600" dirty="0"/>
              <a:t>Entidades más consultadas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652" y="5008689"/>
            <a:ext cx="10923324" cy="1563561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 las (159) PQSD recibidas en diciembre de 2023, el tema correspondiente a Otras Entidades representó el 55.97% (89), seguido por Fogafín con el 25.16% (40), el extinto Banco Central Hipotecario con el 8.18% (13),  Davivienda S.A. con el 7.55% (12), y el Banco Pichincha S.A. con el 3.14% (5).</a:t>
            </a: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/>
        </p:nvGraphicFramePr>
        <p:xfrm>
          <a:off x="1518089" y="839939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6029164-AF80-161B-8A00-C23A490FB6E9}"/>
              </a:ext>
            </a:extLst>
          </p:cNvPr>
          <p:cNvGraphicFramePr>
            <a:graphicFrameLocks/>
          </p:cNvGraphicFramePr>
          <p:nvPr/>
        </p:nvGraphicFramePr>
        <p:xfrm>
          <a:off x="2742307" y="1010411"/>
          <a:ext cx="6242015" cy="346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386C2E9F-2D75-4532-A7CB-9664CE198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082107"/>
              </p:ext>
            </p:extLst>
          </p:nvPr>
        </p:nvGraphicFramePr>
        <p:xfrm>
          <a:off x="2019579" y="1259544"/>
          <a:ext cx="7687469" cy="374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436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67481"/>
            <a:ext cx="8904251" cy="501288"/>
          </a:xfrm>
        </p:spPr>
        <p:txBody>
          <a:bodyPr/>
          <a:lstStyle/>
          <a:p>
            <a:r>
              <a:rPr lang="es-CO" sz="3600" dirty="0"/>
              <a:t>Conclusiones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1" y="1027869"/>
            <a:ext cx="10923324" cy="5708424"/>
          </a:xfrm>
        </p:spPr>
        <p:txBody>
          <a:bodyPr/>
          <a:lstStyle/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Fogafín, cumplió con los términos establecidos en la Ley 1437 de 2011, Ley 1755 de 2015 y con la Resolución 001 de 2017 expedida por Fogafín, para la atención de las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Peticiones, Quejas, Sugerencias, Denuncias y Agradecimientos (PQSDA), así como de las consultas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la página web de Fogafín, link 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, se presenta el informe de PQSD, establecido en el numeral 3 de la Circular Externa No. 01 de 2011 emitida por el Consejo Asesor del Gobierno Nacional en materia de control interno.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Los canales de atención más utilizados fueron Correo Electrónico con una participación del 54.09% (86), seguido de Chat con el 28.30% (45), Página Web con el 8.80% (14), Atención Presencial con el 6.29% (10), Carta con el 1.89% (3), y Redes Sociales con el 0.63% (1).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Nuestra página web www.fogafin.gov.co cuenta con una opción que permite a las personas con baja visión aumentar hasta 16 veces el tamaño de las letras de la pantalla y cambiar sus contrastes.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Las (159) PQSD atendidas durante el mes de diciembre de 2023, provinieron principalmente de Otras Ciudades con el 71.70% (114), seguido por Bogotá D.C., con el 25.78% (41) y Medellín con el 2.52% (4).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diciembre de 2023, del total de las (159) PQSD recibidas a través de los diferentes canales de comunicación, el tema de Fogafín no competente representó el 56.60% (90), seguido de Seguro de Depósitos que representó el 14.47% (23), Levantamiento de Gravámenes con el 10.69% (17), Información General de Fogafín con el 10.69% (17) e Información Procesos </a:t>
            </a:r>
            <a:r>
              <a:rPr lang="es-MX" altLang="es-CO" sz="1400" dirty="0" err="1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Liquidatorios</a:t>
            </a:r>
            <a:r>
              <a:rPr lang="es-MX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7.55% (12). El tema de “Fogafín no competente” hace referencia a aquellas solicitudes donde Fogafín no es el competente, sin embargo, se les da el trámite pertinente.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Durante diciembre de 2023 no se recibieron denuncias de ningún tipo, peticiones anónimas, ni quejas relacionadas con Fogafín. De igual manera no se atendió ningún ciudadano con discapacidad (movilidad/física, auditiva, visual).</a:t>
            </a:r>
            <a:endParaRPr lang="es-CO" sz="14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00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in">
      <a:dk1>
        <a:srgbClr val="F2F2F2"/>
      </a:dk1>
      <a:lt1>
        <a:srgbClr val="F2F2F2"/>
      </a:lt1>
      <a:dk2>
        <a:srgbClr val="00609C"/>
      </a:dk2>
      <a:lt2>
        <a:srgbClr val="61A60E"/>
      </a:lt2>
      <a:accent1>
        <a:srgbClr val="FF9300"/>
      </a:accent1>
      <a:accent2>
        <a:srgbClr val="901440"/>
      </a:accent2>
      <a:accent3>
        <a:srgbClr val="41678C"/>
      </a:accent3>
      <a:accent4>
        <a:srgbClr val="26B2A8"/>
      </a:accent4>
      <a:accent5>
        <a:srgbClr val="5B9BD5"/>
      </a:accent5>
      <a:accent6>
        <a:srgbClr val="EA593B"/>
      </a:accent6>
      <a:hlink>
        <a:srgbClr val="2AADFF"/>
      </a:hlink>
      <a:folHlink>
        <a:srgbClr val="FFC000"/>
      </a:folHlink>
    </a:clrScheme>
    <a:fontScheme name="Personalizado 3">
      <a:majorFont>
        <a:latin typeface="Montserrat 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7533</TotalTime>
  <Words>1197</Words>
  <Application>Microsoft Office PowerPoint</Application>
  <PresentationFormat>Panorámica</PresentationFormat>
  <Paragraphs>73</Paragraphs>
  <Slides>10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Myanmar Text</vt:lpstr>
      <vt:lpstr>Myriad Pro</vt:lpstr>
      <vt:lpstr>Open Sans</vt:lpstr>
      <vt:lpstr>Tema de Office</vt:lpstr>
      <vt:lpstr>Worksheet</vt:lpstr>
      <vt:lpstr>Informe Estadístico de Peticiones, Quejas, Sugerencias y Denuncias (PQSD)</vt:lpstr>
      <vt:lpstr>Evolución de las PQSD</vt:lpstr>
      <vt:lpstr>Canales utilizados de atención al ciudadano</vt:lpstr>
      <vt:lpstr>PQSD por ciudades</vt:lpstr>
      <vt:lpstr>Análisis de PQSD – Origen </vt:lpstr>
      <vt:lpstr>Temas consultados en los canales</vt:lpstr>
      <vt:lpstr>Tema de consulta “Otros”</vt:lpstr>
      <vt:lpstr>Entidades más consultadas</vt:lpstr>
      <vt:lpstr>Conclusiones</vt:lpstr>
      <vt:lpstr>Conclusiones - Aplicación Decreto 0103 de 2015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Posso Fernandez</dc:creator>
  <cp:lastModifiedBy>Departamento Jurídico </cp:lastModifiedBy>
  <cp:revision>123</cp:revision>
  <dcterms:created xsi:type="dcterms:W3CDTF">2023-06-20T14:02:19Z</dcterms:created>
  <dcterms:modified xsi:type="dcterms:W3CDTF">2024-01-23T19:13:41Z</dcterms:modified>
</cp:coreProperties>
</file>