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theme/themeOverride1.xml" ContentType="application/vnd.openxmlformats-officedocument.themeOverrid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theme/themeOverride2.xml" ContentType="application/vnd.openxmlformats-officedocument.themeOverrid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theme/themeOverride3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handoutMasterIdLst>
    <p:handoutMasterId r:id="rId15"/>
  </p:handoutMasterIdLst>
  <p:sldIdLst>
    <p:sldId id="256" r:id="rId5"/>
    <p:sldId id="269" r:id="rId6"/>
    <p:sldId id="264" r:id="rId7"/>
    <p:sldId id="265" r:id="rId8"/>
    <p:sldId id="266" r:id="rId9"/>
    <p:sldId id="267" r:id="rId10"/>
    <p:sldId id="260" r:id="rId11"/>
    <p:sldId id="262" r:id="rId12"/>
    <p:sldId id="263" r:id="rId13"/>
    <p:sldId id="268" r:id="rId14"/>
  </p:sldIdLst>
  <p:sldSz cx="12192000" cy="6858000"/>
  <p:notesSz cx="6797675" cy="9928225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99F9F"/>
    <a:srgbClr val="FF5050"/>
    <a:srgbClr val="A8041B"/>
    <a:srgbClr val="FF0000"/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Estilo medio 2 - Énfasis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BDBED569-4797-4DF1-A0F4-6AAB3CD982D8}" styleName="Estilo claro 3 - Acento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FABFCF23-3B69-468F-B69F-88F6DE6A72F2}" styleName="Estilo medio 1 - Énfasis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35758FB7-9AC5-4552-8A53-C91805E547FA}" styleName="Estilo temático 1 - Énfasis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22838BEF-8BB2-4498-84A7-C5851F593DF1}" styleName="Estilo medio 4 - Énfasis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780" autoAdjust="0"/>
    <p:restoredTop sz="94660"/>
  </p:normalViewPr>
  <p:slideViewPr>
    <p:cSldViewPr snapToGrid="0">
      <p:cViewPr varScale="1">
        <p:scale>
          <a:sx n="82" d="100"/>
          <a:sy n="82" d="100"/>
        </p:scale>
        <p:origin x="102" y="4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111" d="100"/>
          <a:sy n="111" d="100"/>
        </p:scale>
        <p:origin x="4416" y="22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\\hermes\DOC_FOGAFIN\SCR\DJU\Atencion%20al%20usuario%20DAU\ESTADISTICAS%20DE%20PQRS\A&#241;o%202022\9.%20SEPTIEMBRE\2022_Septiembre_Gr&#225;ficas_Informe%20PQRSD-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\\hermes\DOC_FOGAFIN\SCR\DJU\Atencion%20al%20usuario%20DAU\ESTADISTICAS%20DE%20PQRS\A&#241;o%202022\9.%20SEPTIEMBRE\2022_Septiembre_Gr&#225;ficas_Informe%20PQRSD-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3.xml"/><Relationship Id="rId1" Type="http://schemas.microsoft.com/office/2011/relationships/chartStyle" Target="style3.xml"/><Relationship Id="rId4" Type="http://schemas.openxmlformats.org/officeDocument/2006/relationships/package" Target="../embeddings/Microsoft_Excel_Worksheet.xlsx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\\hermes\DOC_FOGAFIN\SCR\DJU\Atencion%20al%20usuario%20DAU\ESTADISTICAS%20DE%20PQRS\A&#241;o%202022\8.%20AGOSTO\2022_Agosto_Gr&#225;ficas_Informe%20PQRSD-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2.xml"/><Relationship Id="rId2" Type="http://schemas.microsoft.com/office/2011/relationships/chartColorStyle" Target="colors5.xml"/><Relationship Id="rId1" Type="http://schemas.microsoft.com/office/2011/relationships/chartStyle" Target="style5.xml"/><Relationship Id="rId4" Type="http://schemas.openxmlformats.org/officeDocument/2006/relationships/package" Target="../embeddings/Microsoft_Excel_Worksheet1.xlsx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3.xml"/><Relationship Id="rId2" Type="http://schemas.microsoft.com/office/2011/relationships/chartColorStyle" Target="colors6.xml"/><Relationship Id="rId1" Type="http://schemas.microsoft.com/office/2011/relationships/chartStyle" Target="style6.xml"/><Relationship Id="rId4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  <a:scene3d>
              <a:camera prst="orthographicFront"/>
              <a:lightRig rig="threePt" dir="t"/>
            </a:scene3d>
            <a:sp3d>
              <a:bevelT w="19050" h="101600"/>
              <a:bevelB w="25400"/>
            </a:sp3d>
          </c:spPr>
          <c:invertIfNegative val="0"/>
          <c:dPt>
            <c:idx val="12"/>
            <c:invertIfNegative val="0"/>
            <c:bubble3D val="0"/>
            <c:spPr>
              <a:solidFill>
                <a:srgbClr val="FF0000"/>
              </a:solidFill>
              <a:ln>
                <a:noFill/>
              </a:ln>
              <a:effectLst/>
              <a:scene3d>
                <a:camera prst="orthographicFront"/>
                <a:lightRig rig="threePt" dir="t"/>
              </a:scene3d>
              <a:sp3d>
                <a:bevelT w="19050" h="101600"/>
                <a:bevelB w="25400"/>
              </a:sp3d>
            </c:spPr>
            <c:extLst>
              <c:ext xmlns:c16="http://schemas.microsoft.com/office/drawing/2014/chart" uri="{C3380CC4-5D6E-409C-BE32-E72D297353CC}">
                <c16:uniqueId val="{00000001-2CC3-41B1-881C-50EE99860241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'Prom. Hist.'!$B$71:$B$83</c:f>
              <c:numCache>
                <c:formatCode>mmm\-yy</c:formatCode>
                <c:ptCount val="13"/>
                <c:pt idx="0">
                  <c:v>44440</c:v>
                </c:pt>
                <c:pt idx="1">
                  <c:v>44470</c:v>
                </c:pt>
                <c:pt idx="2">
                  <c:v>44501</c:v>
                </c:pt>
                <c:pt idx="3">
                  <c:v>44531</c:v>
                </c:pt>
                <c:pt idx="4">
                  <c:v>44562</c:v>
                </c:pt>
                <c:pt idx="5">
                  <c:v>44593</c:v>
                </c:pt>
                <c:pt idx="6">
                  <c:v>44621</c:v>
                </c:pt>
                <c:pt idx="7">
                  <c:v>44652</c:v>
                </c:pt>
                <c:pt idx="8">
                  <c:v>44682</c:v>
                </c:pt>
                <c:pt idx="9">
                  <c:v>44713</c:v>
                </c:pt>
                <c:pt idx="10">
                  <c:v>44743</c:v>
                </c:pt>
                <c:pt idx="11">
                  <c:v>44774</c:v>
                </c:pt>
                <c:pt idx="12">
                  <c:v>44805</c:v>
                </c:pt>
              </c:numCache>
            </c:numRef>
          </c:cat>
          <c:val>
            <c:numRef>
              <c:f>'Prom. Hist.'!$C$71:$C$83</c:f>
              <c:numCache>
                <c:formatCode>General</c:formatCode>
                <c:ptCount val="13"/>
                <c:pt idx="0">
                  <c:v>257</c:v>
                </c:pt>
                <c:pt idx="1">
                  <c:v>215</c:v>
                </c:pt>
                <c:pt idx="2">
                  <c:v>225</c:v>
                </c:pt>
                <c:pt idx="3">
                  <c:v>161</c:v>
                </c:pt>
                <c:pt idx="4">
                  <c:v>167</c:v>
                </c:pt>
                <c:pt idx="5">
                  <c:v>172</c:v>
                </c:pt>
                <c:pt idx="6">
                  <c:v>212</c:v>
                </c:pt>
                <c:pt idx="7">
                  <c:v>157</c:v>
                </c:pt>
                <c:pt idx="8">
                  <c:v>216</c:v>
                </c:pt>
                <c:pt idx="9">
                  <c:v>190</c:v>
                </c:pt>
                <c:pt idx="10">
                  <c:v>235</c:v>
                </c:pt>
                <c:pt idx="11">
                  <c:v>286</c:v>
                </c:pt>
                <c:pt idx="12">
                  <c:v>259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2CC3-41B1-881C-50EE9986024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5"/>
        <c:axId val="603667864"/>
        <c:axId val="603667536"/>
      </c:barChart>
      <c:dateAx>
        <c:axId val="603667864"/>
        <c:scaling>
          <c:orientation val="minMax"/>
        </c:scaling>
        <c:delete val="0"/>
        <c:axPos val="b"/>
        <c:numFmt formatCode="mmm\-yy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603667536"/>
        <c:crosses val="autoZero"/>
        <c:auto val="1"/>
        <c:lblOffset val="100"/>
        <c:baseTimeUnit val="months"/>
      </c:dateAx>
      <c:valAx>
        <c:axId val="603667536"/>
        <c:scaling>
          <c:logBase val="10"/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60366786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CO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FFFF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EB77-4E25-AAF0-43CA542C41F2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6">
                  <a:lumMod val="60000"/>
                  <a:lumOff val="4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EB77-4E25-AAF0-43CA542C41F2}"/>
              </c:ext>
            </c:extLst>
          </c:dPt>
          <c:dPt>
            <c:idx val="2"/>
            <c:invertIfNegative val="0"/>
            <c:bubble3D val="0"/>
            <c:spPr>
              <a:solidFill>
                <a:srgbClr val="FF0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EB77-4E25-AAF0-43CA542C41F2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5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EB77-4E25-AAF0-43CA542C41F2}"/>
              </c:ext>
            </c:extLst>
          </c:dPt>
          <c:dPt>
            <c:idx val="4"/>
            <c:invertIfNegative val="0"/>
            <c:bubble3D val="0"/>
            <c:spPr>
              <a:solidFill>
                <a:srgbClr val="7030A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9-EB77-4E25-AAF0-43CA542C41F2}"/>
              </c:ext>
            </c:extLst>
          </c:dPt>
          <c:dPt>
            <c:idx val="5"/>
            <c:invertIfNegative val="0"/>
            <c:bubble3D val="0"/>
            <c:spPr>
              <a:solidFill>
                <a:srgbClr val="FFC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B-EB77-4E25-AAF0-43CA542C41F2}"/>
              </c:ext>
            </c:extLst>
          </c:dPt>
          <c:dPt>
            <c:idx val="6"/>
            <c:invertIfNegative val="0"/>
            <c:bubble3D val="0"/>
            <c:spPr>
              <a:solidFill>
                <a:schemeClr val="tx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D-EB77-4E25-AAF0-43CA542C41F2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5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'Gráficas Informes'!$B$11:$B$17</c:f>
              <c:strCache>
                <c:ptCount val="7"/>
                <c:pt idx="0">
                  <c:v>REDES SOCIALES</c:v>
                </c:pt>
                <c:pt idx="1">
                  <c:v>CARTA</c:v>
                </c:pt>
                <c:pt idx="2">
                  <c:v>ATENCIÓN PRESENCIAL</c:v>
                </c:pt>
                <c:pt idx="3">
                  <c:v>PÁGINA WEB</c:v>
                </c:pt>
                <c:pt idx="4">
                  <c:v>CHAT</c:v>
                </c:pt>
                <c:pt idx="5">
                  <c:v>CORREO ELECTRÓNICO</c:v>
                </c:pt>
                <c:pt idx="6">
                  <c:v>ATENCIÓN TELEFÓNICA</c:v>
                </c:pt>
              </c:strCache>
            </c:strRef>
          </c:cat>
          <c:val>
            <c:numRef>
              <c:f>'Gráficas Informes'!$C$11:$C$17</c:f>
              <c:numCache>
                <c:formatCode>General</c:formatCode>
                <c:ptCount val="7"/>
                <c:pt idx="0">
                  <c:v>2</c:v>
                </c:pt>
                <c:pt idx="1">
                  <c:v>3</c:v>
                </c:pt>
                <c:pt idx="2">
                  <c:v>8</c:v>
                </c:pt>
                <c:pt idx="3">
                  <c:v>18</c:v>
                </c:pt>
                <c:pt idx="4">
                  <c:v>50</c:v>
                </c:pt>
                <c:pt idx="5">
                  <c:v>78</c:v>
                </c:pt>
                <c:pt idx="6">
                  <c:v>100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EB77-4E25-AAF0-43CA542C41F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581644608"/>
        <c:axId val="581644280"/>
      </c:barChart>
      <c:catAx>
        <c:axId val="581644608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581644280"/>
        <c:crosses val="autoZero"/>
        <c:auto val="1"/>
        <c:lblAlgn val="ctr"/>
        <c:lblOffset val="100"/>
        <c:noMultiLvlLbl val="0"/>
      </c:catAx>
      <c:valAx>
        <c:axId val="581644280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58164460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CO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5.4196720824597186E-2"/>
          <c:y val="0.17519476660769437"/>
          <c:w val="0.85777963061584628"/>
          <c:h val="0.8248052333923056"/>
        </c:manualLayout>
      </c:layout>
      <c:pie3D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6"/>
              </a:solidFill>
              <a:ln w="25400" cap="flat" cmpd="sng" algn="ctr">
                <a:solidFill>
                  <a:schemeClr val="accent6"/>
                </a:solidFill>
                <a:prstDash val="solid"/>
              </a:ln>
              <a:effectLst/>
              <a:sp3d contourW="25400">
                <a:contourClr>
                  <a:schemeClr val="accent6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9217-4318-ABF4-68E572247560}"/>
              </c:ext>
            </c:extLst>
          </c:dPt>
          <c:dPt>
            <c:idx val="1"/>
            <c:bubble3D val="0"/>
            <c:spPr>
              <a:solidFill>
                <a:schemeClr val="accent1">
                  <a:lumMod val="75000"/>
                </a:schemeClr>
              </a:solidFill>
              <a:ln w="25400">
                <a:solidFill>
                  <a:schemeClr val="accent1"/>
                </a:solidFill>
              </a:ln>
              <a:effectLst/>
              <a:sp3d contourW="25400">
                <a:contourClr>
                  <a:schemeClr val="accen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9217-4318-ABF4-68E572247560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5-9217-4318-ABF4-68E572247560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7-9217-4318-ABF4-68E572247560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9-9217-4318-ABF4-68E572247560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B-9217-4318-ABF4-68E572247560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D-9217-4318-ABF4-68E572247560}"/>
              </c:ext>
            </c:extLst>
          </c:dPt>
          <c:dLbls>
            <c:dLbl>
              <c:idx val="0"/>
              <c:layout>
                <c:manualLayout>
                  <c:x val="-4.0965839617384543E-2"/>
                  <c:y val="-4.4843626086999724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900" b="0" i="0" u="none" strike="noStrike" kern="1200" baseline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9308D6CE-A11C-405D-AB26-B748102E2F5C}" type="CATEGORYNAME">
                      <a:rPr lang="en-US" sz="900" b="1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rPr>
                      <a:pPr>
                        <a:defRPr>
                          <a:solidFill>
                            <a:schemeClr val="dk1"/>
                          </a:solidFill>
                        </a:defRPr>
                      </a:pPr>
                      <a:t>[NOMBRE DE CATEGORÍA]</a:t>
                    </a:fld>
                    <a:r>
                      <a:rPr lang="en-US" sz="900" b="1" baseline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rPr>
                      <a:t>
2,70%</a:t>
                    </a:r>
                  </a:p>
                </c:rich>
              </c:tx>
              <c:spPr>
                <a:solidFill>
                  <a:schemeClr val="lt1"/>
                </a:solidFill>
                <a:ln w="25400" cap="flat" cmpd="sng" algn="ctr">
                  <a:solidFill>
                    <a:schemeClr val="accent6"/>
                  </a:solidFill>
                  <a:prstDash val="solid"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900" b="0" i="0" u="none" strike="noStrike" kern="1200" baseline="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CO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5536868437826981"/>
                      <c:h val="0.12284218732598287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9217-4318-ABF4-68E572247560}"/>
                </c:ext>
              </c:extLst>
            </c:dLbl>
            <c:dLbl>
              <c:idx val="1"/>
              <c:layout>
                <c:manualLayout>
                  <c:x val="5.0497500055893499E-2"/>
                  <c:y val="-2.0739573570379019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900" b="0" i="0" u="none" strike="noStrike" kern="1200" baseline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3CFA569D-A0C0-4D9C-B632-225BB68CCF8A}" type="CATEGORYNAME">
                      <a:rPr lang="en-US" sz="900" b="1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rPr>
                      <a:pPr>
                        <a:defRPr>
                          <a:solidFill>
                            <a:schemeClr val="dk1"/>
                          </a:solidFill>
                        </a:defRPr>
                      </a:pPr>
                      <a:t>[NOMBRE DE CATEGORÍA]</a:t>
                    </a:fld>
                    <a:r>
                      <a:rPr lang="en-US" sz="900" b="1" baseline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rPr>
                      <a:t>
4.63%</a:t>
                    </a:r>
                  </a:p>
                </c:rich>
              </c:tx>
              <c:spPr>
                <a:solidFill>
                  <a:schemeClr val="lt1"/>
                </a:solidFill>
                <a:ln w="25400" cap="flat" cmpd="sng" algn="ctr">
                  <a:solidFill>
                    <a:schemeClr val="accent1"/>
                  </a:solidFill>
                  <a:prstDash val="solid"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900" b="0" i="0" u="none" strike="noStrike" kern="1200" baseline="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CO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8712641466318689"/>
                      <c:h val="0.10842388436827954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9217-4318-ABF4-68E572247560}"/>
                </c:ext>
              </c:extLst>
            </c:dLbl>
            <c:dLbl>
              <c:idx val="2"/>
              <c:layout>
                <c:manualLayout>
                  <c:x val="-8.340357785173072E-2"/>
                  <c:y val="8.1605683479408289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000" b="1" i="0" u="none" strike="noStrike" kern="1200" baseline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7D71F546-434D-438E-977D-CD71B759553D}" type="CATEGORYNAME">
                      <a:rPr lang="en-US" sz="1000" b="1">
                        <a:solidFill>
                          <a:schemeClr val="bg1"/>
                        </a:solidFill>
                      </a:rPr>
                      <a:pPr>
                        <a:defRPr sz="1000" b="1">
                          <a:solidFill>
                            <a:schemeClr val="bg1"/>
                          </a:solidFill>
                        </a:defRPr>
                      </a:pPr>
                      <a:t>[NOMBRE DE CATEGORÍA]</a:t>
                    </a:fld>
                    <a:r>
                      <a:rPr lang="en-US" sz="1000" b="1" baseline="0">
                        <a:solidFill>
                          <a:schemeClr val="bg1"/>
                        </a:solidFill>
                      </a:rPr>
                      <a:t>
5.41%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CO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9217-4318-ABF4-68E572247560}"/>
                </c:ext>
              </c:extLst>
            </c:dLbl>
            <c:dLbl>
              <c:idx val="3"/>
              <c:layout>
                <c:manualLayout>
                  <c:x val="-0.23537373567296474"/>
                  <c:y val="-0.21066317178110838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000" b="1" i="0" u="none" strike="noStrike" kern="1200" baseline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F9FBA938-2E7C-4FE8-BA60-2DE70A7AAE07}" type="CATEGORYNAME">
                      <a:rPr lang="en-US" sz="1000" b="1">
                        <a:solidFill>
                          <a:schemeClr val="bg1"/>
                        </a:solidFill>
                      </a:rPr>
                      <a:pPr>
                        <a:defRPr sz="1000" b="1">
                          <a:solidFill>
                            <a:schemeClr val="bg1"/>
                          </a:solidFill>
                        </a:defRPr>
                      </a:pPr>
                      <a:t>[NOMBRE DE CATEGORÍA]</a:t>
                    </a:fld>
                    <a:r>
                      <a:rPr lang="en-US" sz="1000" b="1" baseline="0">
                        <a:solidFill>
                          <a:schemeClr val="bg1"/>
                        </a:solidFill>
                      </a:rPr>
                      <a:t>
40.93%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0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CO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1343916998408438"/>
                      <c:h val="0.12207515991673776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7-9217-4318-ABF4-68E572247560}"/>
                </c:ext>
              </c:extLst>
            </c:dLbl>
            <c:dLbl>
              <c:idx val="4"/>
              <c:layout>
                <c:manualLayout>
                  <c:x val="0.24438644809794702"/>
                  <c:y val="5.5691042294955292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000" b="1" i="0" u="none" strike="noStrike" kern="1200" baseline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4BF2A04D-E35E-4BBA-91E3-D0B325E9699F}" type="CATEGORYNAME">
                      <a:rPr lang="en-US" sz="1000" b="1">
                        <a:solidFill>
                          <a:schemeClr val="bg1"/>
                        </a:solidFill>
                      </a:rPr>
                      <a:pPr>
                        <a:defRPr sz="1000" b="1">
                          <a:solidFill>
                            <a:schemeClr val="bg1"/>
                          </a:solidFill>
                        </a:defRPr>
                      </a:pPr>
                      <a:t>[NOMBRE DE CATEGORÍA]</a:t>
                    </a:fld>
                    <a:r>
                      <a:rPr lang="en-US" sz="1000" b="1" baseline="0">
                        <a:solidFill>
                          <a:schemeClr val="bg1"/>
                        </a:solidFill>
                      </a:rPr>
                      <a:t>
46.33%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0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CO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8838122040883415"/>
                      <c:h val="0.12239670341908898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9-9217-4318-ABF4-68E572247560}"/>
                </c:ext>
              </c:extLst>
            </c:dLbl>
            <c:dLbl>
              <c:idx val="5"/>
              <c:layout>
                <c:manualLayout>
                  <c:x val="0.21417285604804756"/>
                  <c:y val="7.110524835801077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050" b="1" i="0" u="none" strike="noStrike" kern="1200" baseline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A258F05D-230D-4E6F-8760-2B1F0CAD42BB}" type="CATEGORYNAME">
                      <a:rPr lang="en-US" sz="1050" b="1"/>
                      <a:pPr>
                        <a:defRPr sz="1050" b="1">
                          <a:solidFill>
                            <a:schemeClr val="bg1"/>
                          </a:solidFill>
                        </a:defRPr>
                      </a:pPr>
                      <a:t>[NOMBRE DE CATEGORÍA]</a:t>
                    </a:fld>
                    <a:r>
                      <a:rPr lang="en-US" sz="1050" b="1" baseline="0"/>
                      <a:t>
43,52%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05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CO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5369545700335388"/>
                      <c:h val="0.13554782608695654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B-9217-4318-ABF4-68E572247560}"/>
                </c:ext>
              </c:extLst>
            </c:dLbl>
            <c:dLbl>
              <c:idx val="6"/>
              <c:layout>
                <c:manualLayout>
                  <c:x val="0.2095489481725232"/>
                  <c:y val="4.4805203697363946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9217-4318-ABF4-68E57224756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dLblPos val="inEnd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'Gráficas Informes'!$B$34:$B$38</c:f>
              <c:strCache>
                <c:ptCount val="5"/>
                <c:pt idx="0">
                  <c:v>BARRANQUILLA</c:v>
                </c:pt>
                <c:pt idx="1">
                  <c:v>MEDELLIN</c:v>
                </c:pt>
                <c:pt idx="2">
                  <c:v>CALI</c:v>
                </c:pt>
                <c:pt idx="3">
                  <c:v>BOGOTÁ, D. C.</c:v>
                </c:pt>
                <c:pt idx="4">
                  <c:v>OTRAS CIUDADES</c:v>
                </c:pt>
              </c:strCache>
            </c:strRef>
          </c:cat>
          <c:val>
            <c:numRef>
              <c:f>'Gráficas Informes'!$C$34:$C$38</c:f>
              <c:numCache>
                <c:formatCode>General</c:formatCode>
                <c:ptCount val="5"/>
                <c:pt idx="0">
                  <c:v>7</c:v>
                </c:pt>
                <c:pt idx="1">
                  <c:v>12</c:v>
                </c:pt>
                <c:pt idx="2">
                  <c:v>14</c:v>
                </c:pt>
                <c:pt idx="3">
                  <c:v>106</c:v>
                </c:pt>
                <c:pt idx="4">
                  <c:v>120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9217-4318-ABF4-68E572247560}"/>
            </c:ext>
          </c:extLst>
        </c:ser>
        <c:dLbls>
          <c:dLblPos val="inEnd"/>
          <c:showLegendKey val="0"/>
          <c:showVal val="0"/>
          <c:showCatName val="1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CO"/>
    </a:p>
  </c:txPr>
  <c:externalData r:id="rId4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8.3404091461628277E-2"/>
          <c:y val="0.14796226081782679"/>
          <c:w val="0.83115757094353304"/>
          <c:h val="0.80386397984613656"/>
        </c:manualLayout>
      </c:layout>
      <c:pie3D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348C-4B52-A7D7-F2F54B568780}"/>
              </c:ext>
            </c:extLst>
          </c:dPt>
          <c:dPt>
            <c:idx val="1"/>
            <c:bubble3D val="0"/>
            <c:explosion val="4"/>
            <c:spPr>
              <a:solidFill>
                <a:schemeClr val="accent2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348C-4B52-A7D7-F2F54B568780}"/>
              </c:ext>
            </c:extLst>
          </c:dPt>
          <c:dLbls>
            <c:dLbl>
              <c:idx val="0"/>
              <c:layout>
                <c:manualLayout>
                  <c:x val="-4.2785642194685683E-2"/>
                  <c:y val="-1.9611705410688084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900" b="1" i="0" u="none" strike="noStrike" kern="1200" baseline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609EA8EF-2D6B-C241-9A34-7EBA3539F8EB}" type="CATEGORYNAME">
                      <a:rPr lang="en-US" b="1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rPr>
                      <a:pPr>
                        <a:defRPr b="1">
                          <a:solidFill>
                            <a:schemeClr val="dk1"/>
                          </a:solidFill>
                        </a:defRPr>
                      </a:pPr>
                      <a:t>[NOMBRE DE CATEGORÍA]</a:t>
                    </a:fld>
                    <a:r>
                      <a:rPr lang="en-US" b="1" baseline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rPr>
                      <a:t>
2.32%</a:t>
                    </a:r>
                  </a:p>
                </c:rich>
              </c:tx>
              <c:spPr>
                <a:solidFill>
                  <a:schemeClr val="lt1"/>
                </a:solidFill>
                <a:ln w="12700" cap="flat" cmpd="sng" algn="ctr">
                  <a:solidFill>
                    <a:schemeClr val="accent1"/>
                  </a:solidFill>
                  <a:prstDash val="solid"/>
                  <a:miter lim="800000"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900" b="1" i="0" u="none" strike="noStrike" kern="1200" baseline="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CO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348C-4B52-A7D7-F2F54B568780}"/>
                </c:ext>
              </c:extLst>
            </c:dLbl>
            <c:dLbl>
              <c:idx val="1"/>
              <c:layout>
                <c:manualLayout>
                  <c:x val="0.12295716922791824"/>
                  <c:y val="-0.42668170384951881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050" b="1" i="0" u="none" strike="noStrike" kern="1200" baseline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3C9B9976-522A-5041-832F-FD9E802BA0D9}" type="CATEGORYNAME">
                      <a:rPr lang="en-US" sz="1050"/>
                      <a:pPr>
                        <a:defRPr sz="1050" b="1">
                          <a:solidFill>
                            <a:schemeClr val="bg1"/>
                          </a:solidFill>
                        </a:defRPr>
                      </a:pPr>
                      <a:t>[NOMBRE DE CATEGORÍA]</a:t>
                    </a:fld>
                    <a:r>
                      <a:rPr lang="en-US" sz="1050" baseline="0" dirty="0"/>
                      <a:t>
97.68%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5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CO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348C-4B52-A7D7-F2F54B56878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dLblPos val="inEnd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'Gráficas Informes'!$H$70:$H$71</c:f>
              <c:strCache>
                <c:ptCount val="2"/>
                <c:pt idx="0">
                  <c:v>PERSONA JURÍDICA</c:v>
                </c:pt>
                <c:pt idx="1">
                  <c:v>PERSONA NATURAL</c:v>
                </c:pt>
              </c:strCache>
            </c:strRef>
          </c:cat>
          <c:val>
            <c:numRef>
              <c:f>'Gráficas Informes'!$I$70:$I$71</c:f>
              <c:numCache>
                <c:formatCode>General</c:formatCode>
                <c:ptCount val="2"/>
                <c:pt idx="0">
                  <c:v>8</c:v>
                </c:pt>
                <c:pt idx="1">
                  <c:v>278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348C-4B52-A7D7-F2F54B568780}"/>
            </c:ext>
          </c:extLst>
        </c:ser>
        <c:dLbls>
          <c:dLblPos val="inEnd"/>
          <c:showLegendKey val="0"/>
          <c:showVal val="0"/>
          <c:showCatName val="1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CO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3223952812200482"/>
          <c:y val="0.12200549546877969"/>
          <c:w val="0.86776047187799521"/>
          <c:h val="0.82276256981797657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Pt>
            <c:idx val="0"/>
            <c:invertIfNegative val="0"/>
            <c:bubble3D val="0"/>
            <c:spPr>
              <a:solidFill>
                <a:schemeClr val="accent6">
                  <a:lumMod val="75000"/>
                </a:schemeClr>
              </a:soli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  <c:extLst>
              <c:ext xmlns:c16="http://schemas.microsoft.com/office/drawing/2014/chart" uri="{C3380CC4-5D6E-409C-BE32-E72D297353CC}">
                <c16:uniqueId val="{00000001-08F8-42D5-B8E4-5BA475F6B727}"/>
              </c:ext>
            </c:extLst>
          </c:dPt>
          <c:dPt>
            <c:idx val="1"/>
            <c:invertIfNegative val="0"/>
            <c:bubble3D val="0"/>
            <c:spPr>
              <a:solidFill>
                <a:srgbClr val="002060"/>
              </a:soli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  <c:extLst>
              <c:ext xmlns:c16="http://schemas.microsoft.com/office/drawing/2014/chart" uri="{C3380CC4-5D6E-409C-BE32-E72D297353CC}">
                <c16:uniqueId val="{00000003-08F8-42D5-B8E4-5BA475F6B727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2">
                  <a:lumMod val="40000"/>
                  <a:lumOff val="60000"/>
                </a:schemeClr>
              </a:soli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  <c:extLst>
              <c:ext xmlns:c16="http://schemas.microsoft.com/office/drawing/2014/chart" uri="{C3380CC4-5D6E-409C-BE32-E72D297353CC}">
                <c16:uniqueId val="{00000005-08F8-42D5-B8E4-5BA475F6B727}"/>
              </c:ext>
            </c:extLst>
          </c:dPt>
          <c:dPt>
            <c:idx val="3"/>
            <c:invertIfNegative val="0"/>
            <c:bubble3D val="0"/>
            <c:spPr>
              <a:solidFill>
                <a:srgbClr val="7030A0"/>
              </a:soli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  <c:extLst>
              <c:ext xmlns:c16="http://schemas.microsoft.com/office/drawing/2014/chart" uri="{C3380CC4-5D6E-409C-BE32-E72D297353CC}">
                <c16:uniqueId val="{00000007-08F8-42D5-B8E4-5BA475F6B727}"/>
              </c:ext>
            </c:extLst>
          </c:dPt>
          <c:dPt>
            <c:idx val="4"/>
            <c:invertIfNegative val="0"/>
            <c:bubble3D val="0"/>
            <c:spPr>
              <a:solidFill>
                <a:srgbClr val="FFC000"/>
              </a:soli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  <c:extLst>
              <c:ext xmlns:c16="http://schemas.microsoft.com/office/drawing/2014/chart" uri="{C3380CC4-5D6E-409C-BE32-E72D297353CC}">
                <c16:uniqueId val="{00000009-08F8-42D5-B8E4-5BA475F6B727}"/>
              </c:ext>
            </c:extLst>
          </c:dPt>
          <c:dPt>
            <c:idx val="5"/>
            <c:invertIfNegative val="0"/>
            <c:bubble3D val="0"/>
            <c:spPr>
              <a:solidFill>
                <a:srgbClr val="FF0000"/>
              </a:soli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  <c:extLst>
              <c:ext xmlns:c16="http://schemas.microsoft.com/office/drawing/2014/chart" uri="{C3380CC4-5D6E-409C-BE32-E72D297353CC}">
                <c16:uniqueId val="{0000000B-08F8-42D5-B8E4-5BA475F6B727}"/>
              </c:ext>
            </c:extLst>
          </c:dPt>
          <c:dPt>
            <c:idx val="6"/>
            <c:invertIfNegative val="0"/>
            <c:bubble3D val="0"/>
            <c:spPr>
              <a:solidFill>
                <a:schemeClr val="bg2">
                  <a:lumMod val="25000"/>
                </a:schemeClr>
              </a:soli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  <c:extLst>
              <c:ext xmlns:c16="http://schemas.microsoft.com/office/drawing/2014/chart" uri="{C3380CC4-5D6E-409C-BE32-E72D297353CC}">
                <c16:uniqueId val="{0000000D-08F8-42D5-B8E4-5BA475F6B727}"/>
              </c:ext>
            </c:extLst>
          </c:dPt>
          <c:dPt>
            <c:idx val="7"/>
            <c:invertIfNegative val="0"/>
            <c:bubble3D val="0"/>
            <c:spPr>
              <a:solidFill>
                <a:srgbClr val="FFFF00"/>
              </a:soli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  <c:extLst>
              <c:ext xmlns:c16="http://schemas.microsoft.com/office/drawing/2014/chart" uri="{C3380CC4-5D6E-409C-BE32-E72D297353CC}">
                <c16:uniqueId val="{0000000F-08F8-42D5-B8E4-5BA475F6B727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CO"/>
                </a:p>
              </c:txPr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1-08F8-42D5-B8E4-5BA475F6B727}"/>
                </c:ext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CO"/>
                </a:p>
              </c:txPr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3-08F8-42D5-B8E4-5BA475F6B727}"/>
                </c:ext>
              </c:extLst>
            </c:dLbl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CO"/>
                </a:p>
              </c:txPr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7-08F8-42D5-B8E4-5BA475F6B727}"/>
                </c:ext>
              </c:extLst>
            </c:dLbl>
            <c:dLbl>
              <c:idx val="4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CO"/>
                </a:p>
              </c:txPr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9-08F8-42D5-B8E4-5BA475F6B727}"/>
                </c:ext>
              </c:extLst>
            </c:dLbl>
            <c:dLbl>
              <c:idx val="5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CO"/>
                </a:p>
              </c:txPr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B-08F8-42D5-B8E4-5BA475F6B727}"/>
                </c:ext>
              </c:extLst>
            </c:dLbl>
            <c:dLbl>
              <c:idx val="6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CO"/>
                </a:p>
              </c:txPr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D-08F8-42D5-B8E4-5BA475F6B72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'Gráficas Informes'!$B$97:$B$102</c:f>
              <c:strCache>
                <c:ptCount val="6"/>
                <c:pt idx="0">
                  <c:v>SEGURO DE DEPÓSITOS</c:v>
                </c:pt>
                <c:pt idx="1">
                  <c:v>PAGO DE ACREENCIAS </c:v>
                </c:pt>
                <c:pt idx="2">
                  <c:v>INFORMACIÓN GENERAL DE FOGAFÍN</c:v>
                </c:pt>
                <c:pt idx="3">
                  <c:v>INFORMACIÓN PROCESOS LIQUIDATORIOS</c:v>
                </c:pt>
                <c:pt idx="4">
                  <c:v>LEVANTAMIENTO DE GRAVÁMENES</c:v>
                </c:pt>
                <c:pt idx="5">
                  <c:v>FOGAFÍN NO COMPETENTE</c:v>
                </c:pt>
              </c:strCache>
            </c:strRef>
          </c:cat>
          <c:val>
            <c:numRef>
              <c:f>'Gráficas Informes'!$C$97:$C$102</c:f>
              <c:numCache>
                <c:formatCode>General</c:formatCode>
                <c:ptCount val="6"/>
                <c:pt idx="0">
                  <c:v>11</c:v>
                </c:pt>
                <c:pt idx="1">
                  <c:v>19</c:v>
                </c:pt>
                <c:pt idx="2">
                  <c:v>25</c:v>
                </c:pt>
                <c:pt idx="3">
                  <c:v>39</c:v>
                </c:pt>
                <c:pt idx="4">
                  <c:v>49</c:v>
                </c:pt>
                <c:pt idx="5">
                  <c:v>116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0-08F8-42D5-B8E4-5BA475F6B727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100"/>
        <c:overlap val="-24"/>
        <c:axId val="169282960"/>
        <c:axId val="169449200"/>
      </c:barChart>
      <c:catAx>
        <c:axId val="169282960"/>
        <c:scaling>
          <c:orientation val="minMax"/>
        </c:scaling>
        <c:delete val="0"/>
        <c:axPos val="t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169449200"/>
        <c:crosses val="autoZero"/>
        <c:auto val="1"/>
        <c:lblAlgn val="ctr"/>
        <c:lblOffset val="100"/>
        <c:noMultiLvlLbl val="0"/>
      </c:catAx>
      <c:valAx>
        <c:axId val="169449200"/>
        <c:scaling>
          <c:logBase val="10"/>
          <c:orientation val="maxMin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16928296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CO"/>
    </a:p>
  </c:txPr>
  <c:externalData r:id="rId4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9.0572744228861232E-2"/>
          <c:y val="0.24812791476561805"/>
          <c:w val="0.78235069434793203"/>
          <c:h val="0.74976881985431965"/>
        </c:manualLayout>
      </c:layout>
      <c:pie3D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2">
                  <a:lumMod val="40000"/>
                  <a:lumOff val="60000"/>
                </a:schemeClr>
              </a:solidFill>
              <a:ln w="25400">
                <a:solidFill>
                  <a:srgbClr val="FFC000"/>
                </a:solidFill>
              </a:ln>
              <a:effectLst/>
              <a:sp3d contourW="25400">
                <a:contourClr>
                  <a:srgbClr val="FFC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F915-4F84-A0A4-296987DB7A95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F915-4F84-A0A4-296987DB7A95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5-F915-4F84-A0A4-296987DB7A95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7-F915-4F84-A0A4-296987DB7A95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9-F915-4F84-A0A4-296987DB7A95}"/>
              </c:ext>
            </c:extLst>
          </c:dPt>
          <c:dPt>
            <c:idx val="5"/>
            <c:bubble3D val="0"/>
            <c:explosion val="1"/>
            <c:spPr>
              <a:solidFill>
                <a:schemeClr val="accent6">
                  <a:lumMod val="75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B-F915-4F84-A0A4-296987DB7A95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D-F915-4F84-A0A4-296987DB7A95}"/>
              </c:ext>
            </c:extLst>
          </c:dPt>
          <c:dLbls>
            <c:dLbl>
              <c:idx val="0"/>
              <c:layout>
                <c:manualLayout>
                  <c:x val="-7.2866539984870721E-2"/>
                  <c:y val="-0.13790804647040686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000" b="1" i="0" u="none" strike="noStrike" kern="1200" baseline="0">
                        <a:solidFill>
                          <a:sysClr val="windowText" lastClr="000000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5B687A9D-B246-42F1-91BF-F1FAA150035D}" type="CATEGORYNAME">
                      <a:rPr lang="en-US" sz="1000" b="1">
                        <a:solidFill>
                          <a:sysClr val="windowText" lastClr="000000"/>
                        </a:solidFill>
                      </a:rPr>
                      <a:pPr>
                        <a:defRPr sz="1000" b="1">
                          <a:solidFill>
                            <a:sysClr val="windowText" lastClr="000000"/>
                          </a:solidFill>
                        </a:defRPr>
                      </a:pPr>
                      <a:t>[NOMBRE DE CATEGORÍA]</a:t>
                    </a:fld>
                    <a:r>
                      <a:rPr lang="en-US" sz="1000" b="1">
                        <a:solidFill>
                          <a:sysClr val="windowText" lastClr="000000"/>
                        </a:solidFill>
                      </a:rPr>
                      <a:t> </a:t>
                    </a:r>
                    <a:r>
                      <a:rPr lang="en-US" sz="1000" b="1" baseline="0">
                        <a:solidFill>
                          <a:sysClr val="windowText" lastClr="000000"/>
                        </a:solidFill>
                      </a:rPr>
                      <a:t>
3.86%</a:t>
                    </a:r>
                  </a:p>
                </c:rich>
              </c:tx>
              <c:spPr>
                <a:noFill/>
                <a:ln w="3175">
                  <a:solidFill>
                    <a:schemeClr val="accent2">
                      <a:lumMod val="20000"/>
                      <a:lumOff val="80000"/>
                    </a:schemeClr>
                  </a:solidFill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baseline="0">
                      <a:solidFill>
                        <a:sysClr val="windowText" lastClr="00000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CO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F915-4F84-A0A4-296987DB7A95}"/>
                </c:ext>
              </c:extLst>
            </c:dLbl>
            <c:dLbl>
              <c:idx val="1"/>
              <c:layout>
                <c:manualLayout>
                  <c:x val="2.479121864313244E-2"/>
                  <c:y val="-0.1258085164672938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000" b="1" i="0" u="none" strike="noStrike" kern="1200" baseline="0">
                        <a:solidFill>
                          <a:sysClr val="windowText" lastClr="000000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EE9DCD43-E597-4492-9190-189B467F20AE}" type="CATEGORYNAME">
                      <a:rPr lang="en-US" sz="1000" b="1">
                        <a:solidFill>
                          <a:sysClr val="windowText" lastClr="000000"/>
                        </a:solidFill>
                      </a:rPr>
                      <a:pPr>
                        <a:defRPr sz="1000" b="1">
                          <a:solidFill>
                            <a:sysClr val="windowText" lastClr="000000"/>
                          </a:solidFill>
                        </a:defRPr>
                      </a:pPr>
                      <a:t>[NOMBRE DE CATEGORÍA]</a:t>
                    </a:fld>
                    <a:r>
                      <a:rPr lang="en-US" sz="1000" b="1" baseline="0">
                        <a:solidFill>
                          <a:sysClr val="windowText" lastClr="000000"/>
                        </a:solidFill>
                      </a:rPr>
                      <a:t>
7.34%</a:t>
                    </a:r>
                  </a:p>
                </c:rich>
              </c:tx>
              <c:spPr>
                <a:noFill/>
                <a:ln w="3175">
                  <a:solidFill>
                    <a:schemeClr val="accent2">
                      <a:lumMod val="75000"/>
                    </a:schemeClr>
                  </a:solidFill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000" b="1" i="0" u="none" strike="noStrike" kern="1200" baseline="0">
                      <a:solidFill>
                        <a:sysClr val="windowText" lastClr="00000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CO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0732965906588924"/>
                      <c:h val="0.10906322649271759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F915-4F84-A0A4-296987DB7A95}"/>
                </c:ext>
              </c:extLst>
            </c:dLbl>
            <c:dLbl>
              <c:idx val="2"/>
              <c:layout>
                <c:manualLayout>
                  <c:x val="3.6014547794047183E-2"/>
                  <c:y val="-6.2060723583040628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000" b="1" i="0" u="none" strike="noStrike" kern="1200" baseline="0">
                        <a:solidFill>
                          <a:sysClr val="windowText" lastClr="000000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15C1C597-4CB3-4647-AD4A-1C591FC2B116}" type="CATEGORYNAME">
                      <a:rPr lang="es-MX" sz="1000" b="1">
                        <a:solidFill>
                          <a:sysClr val="windowText" lastClr="000000"/>
                        </a:solidFill>
                      </a:rPr>
                      <a:pPr>
                        <a:defRPr sz="1000" b="1">
                          <a:solidFill>
                            <a:sysClr val="windowText" lastClr="000000"/>
                          </a:solidFill>
                        </a:defRPr>
                      </a:pPr>
                      <a:t>[NOMBRE DE CATEGORÍA]</a:t>
                    </a:fld>
                    <a:r>
                      <a:rPr lang="es-MX" sz="1000" b="1" baseline="0">
                        <a:solidFill>
                          <a:sysClr val="windowText" lastClr="000000"/>
                        </a:solidFill>
                      </a:rPr>
                      <a:t>
8.11%</a:t>
                    </a:r>
                  </a:p>
                </c:rich>
              </c:tx>
              <c:spPr>
                <a:noFill/>
                <a:ln>
                  <a:solidFill>
                    <a:schemeClr val="accent3"/>
                  </a:solidFill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000" b="1" i="0" u="none" strike="noStrike" kern="1200" baseline="0">
                      <a:solidFill>
                        <a:sysClr val="windowText" lastClr="00000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CO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1647998216921069"/>
                      <c:h val="0.1192793865569407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F915-4F84-A0A4-296987DB7A95}"/>
                </c:ext>
              </c:extLst>
            </c:dLbl>
            <c:dLbl>
              <c:idx val="3"/>
              <c:layout>
                <c:manualLayout>
                  <c:x val="-0.1578239696610266"/>
                  <c:y val="-0.12598159128635381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900" b="0" i="0" u="none" strike="noStrike" kern="1200" baseline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4F915AB2-D80D-4754-98FF-06FD03A9FBB1}" type="CATEGORYNAME">
                      <a:rPr lang="en-US" sz="1000" b="1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rPr>
                      <a:pPr>
                        <a:defRPr>
                          <a:solidFill>
                            <a:schemeClr val="bg1"/>
                          </a:solidFill>
                        </a:defRPr>
                      </a:pPr>
                      <a:t>[NOMBRE DE CATEGORÍA]</a:t>
                    </a:fld>
                    <a:r>
                      <a:rPr lang="en-US" sz="1000" b="1" baseline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rPr>
                      <a:t>
</a:t>
                    </a:r>
                    <a:r>
                      <a:rPr lang="en-US" sz="1000" b="1" i="0" u="none" strike="noStrike" kern="1200" baseline="0">
                        <a:solidFill>
                          <a:schemeClr val="bg1"/>
                        </a:solidFill>
                      </a:rPr>
                      <a:t>13.90</a:t>
                    </a:r>
                    <a:r>
                      <a:rPr lang="en-US" sz="1000" b="1" baseline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rPr>
                      <a:t>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900" b="0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CO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4688658840382313"/>
                      <c:h val="0.13247069602297831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7-F915-4F84-A0A4-296987DB7A95}"/>
                </c:ext>
              </c:extLst>
            </c:dLbl>
            <c:dLbl>
              <c:idx val="4"/>
              <c:layout>
                <c:manualLayout>
                  <c:x val="-0.18594755131585947"/>
                  <c:y val="-0.2296578132837446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000" b="1" i="0" u="none" strike="noStrike" kern="1200" baseline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691DE9F8-9A5B-49E0-83E8-EC622F8A309F}" type="CATEGORYNAME">
                      <a:rPr lang="en-US" sz="1000" b="1">
                        <a:solidFill>
                          <a:schemeClr val="bg1"/>
                        </a:solidFill>
                      </a:rPr>
                      <a:pPr>
                        <a:defRPr sz="1000" b="1">
                          <a:solidFill>
                            <a:schemeClr val="bg1"/>
                          </a:solidFill>
                        </a:defRPr>
                      </a:pPr>
                      <a:t>[NOMBRE DE CATEGORÍA]</a:t>
                    </a:fld>
                    <a:r>
                      <a:rPr lang="en-US" sz="1000" b="1" baseline="0">
                        <a:solidFill>
                          <a:schemeClr val="bg1"/>
                        </a:solidFill>
                      </a:rPr>
                      <a:t>
14.67%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CO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7338740291284619"/>
                      <c:h val="0.13247069962800534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9-F915-4F84-A0A4-296987DB7A95}"/>
                </c:ext>
              </c:extLst>
            </c:dLbl>
            <c:dLbl>
              <c:idx val="5"/>
              <c:layout>
                <c:manualLayout>
                  <c:x val="0.24319755778524224"/>
                  <c:y val="-8.1168244181004365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000" b="1" i="0" u="none" strike="noStrike" kern="1200" baseline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74F4C45D-5BA4-4F31-9EE7-AAF730256864}" type="CATEGORYNAME">
                      <a:rPr lang="en-US" sz="1000"/>
                      <a:pPr>
                        <a:defRPr sz="1000" b="1">
                          <a:solidFill>
                            <a:schemeClr val="bg1"/>
                          </a:solidFill>
                        </a:defRPr>
                      </a:pPr>
                      <a:t>[NOMBRE DE CATEGORÍA]</a:t>
                    </a:fld>
                    <a:r>
                      <a:rPr lang="en-US" sz="1000" baseline="0"/>
                      <a:t>
52.12%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0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CO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7974455105669404"/>
                      <c:h val="0.11506543184200115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B-F915-4F84-A0A4-296987DB7A95}"/>
                </c:ext>
              </c:extLst>
            </c:dLbl>
            <c:dLbl>
              <c:idx val="6"/>
              <c:layout>
                <c:manualLayout>
                  <c:x val="0.21118809207043526"/>
                  <c:y val="9.7402436753297419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000" b="1" i="0" u="none" strike="noStrike" kern="1200" baseline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F28EDF93-A750-48B9-83B7-40AFF046B349}" type="CATEGORYNAME">
                      <a:rPr lang="en-US" sz="1000"/>
                      <a:pPr>
                        <a:defRPr sz="1000" b="1">
                          <a:solidFill>
                            <a:schemeClr val="bg1"/>
                          </a:solidFill>
                        </a:defRPr>
                      </a:pPr>
                      <a:t>[NOMBRE DE CATEGORÍA]</a:t>
                    </a:fld>
                    <a:r>
                      <a:rPr lang="en-US" sz="1000" baseline="0"/>
                      <a:t>
40.43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CO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D-F915-4F84-A0A4-296987DB7A9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'Gráficas Informes'!$H$129:$H$134</c:f>
              <c:strCache>
                <c:ptCount val="6"/>
                <c:pt idx="0">
                  <c:v>BANCOLOMBIA S.A</c:v>
                </c:pt>
                <c:pt idx="1">
                  <c:v>BANCO DEL ESTADO</c:v>
                </c:pt>
                <c:pt idx="2">
                  <c:v>BANCO DAVIVIENDA S.A</c:v>
                </c:pt>
                <c:pt idx="3">
                  <c:v>FOGAFÍN</c:v>
                </c:pt>
                <c:pt idx="4">
                  <c:v>BANCO CENTRAL HIPOTECARIO</c:v>
                </c:pt>
                <c:pt idx="5">
                  <c:v>OTRAS ENTIDADES</c:v>
                </c:pt>
              </c:strCache>
            </c:strRef>
          </c:cat>
          <c:val>
            <c:numRef>
              <c:f>'Gráficas Informes'!$I$129:$I$134</c:f>
              <c:numCache>
                <c:formatCode>General</c:formatCode>
                <c:ptCount val="6"/>
                <c:pt idx="0">
                  <c:v>10</c:v>
                </c:pt>
                <c:pt idx="1">
                  <c:v>19</c:v>
                </c:pt>
                <c:pt idx="2">
                  <c:v>21</c:v>
                </c:pt>
                <c:pt idx="3">
                  <c:v>36</c:v>
                </c:pt>
                <c:pt idx="4">
                  <c:v>38</c:v>
                </c:pt>
                <c:pt idx="5">
                  <c:v>135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F915-4F84-A0A4-296987DB7A95}"/>
            </c:ext>
          </c:extLst>
        </c:ser>
        <c:dLbls>
          <c:dLblPos val="outEnd"/>
          <c:showLegendKey val="0"/>
          <c:showVal val="0"/>
          <c:showCatName val="1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CO"/>
    </a:p>
  </c:txPr>
  <c:externalData r:id="rId4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3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lt1"/>
    </cs:fontRef>
  </cs:dataPoint>
  <cs:dataPoint3D>
    <cs:lnRef idx="0"/>
    <cs:fillRef idx="3">
      <cs:styleClr val="auto"/>
    </cs:fillRef>
    <cs:effectRef idx="3"/>
    <cs:fontRef idx="minor">
      <a:schemeClr val="lt1"/>
    </cs:fontRef>
  </cs:dataPoint3D>
  <cs:dataPointLine>
    <cs:lnRef idx="0">
      <cs:styleClr val="auto"/>
    </cs:lnRef>
    <cs:fillRef idx="3"/>
    <cs:effectRef idx="3"/>
    <cs:fontRef idx="minor">
      <a:schemeClr val="lt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lt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lt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lt1"/>
    </cs:fontRef>
  </cs:wall>
</cs:chartStyle>
</file>

<file path=ppt/charts/style6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ción de encabezado 1">
            <a:extLst>
              <a:ext uri="{FF2B5EF4-FFF2-40B4-BE49-F238E27FC236}">
                <a16:creationId xmlns:a16="http://schemas.microsoft.com/office/drawing/2014/main" id="{E5FE4219-6988-EA41-8898-8B1D647777B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135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3" name="Marcador de posición de fecha 2">
            <a:extLst>
              <a:ext uri="{FF2B5EF4-FFF2-40B4-BE49-F238E27FC236}">
                <a16:creationId xmlns:a16="http://schemas.microsoft.com/office/drawing/2014/main" id="{C52DBF15-4E02-AE46-9678-96450ACD264E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135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AB8002EC-693C-7A49-90A8-6116B2BAEE99}" type="datetimeFigureOut">
              <a:rPr lang="es-CO" smtClean="0"/>
              <a:t>27/10/2022</a:t>
            </a:fld>
            <a:endParaRPr lang="es-CO"/>
          </a:p>
        </p:txBody>
      </p:sp>
      <p:sp>
        <p:nvSpPr>
          <p:cNvPr id="4" name="Marcador de posición de pie de página 3">
            <a:extLst>
              <a:ext uri="{FF2B5EF4-FFF2-40B4-BE49-F238E27FC236}">
                <a16:creationId xmlns:a16="http://schemas.microsoft.com/office/drawing/2014/main" id="{A3985BB5-9031-9F4F-9AF5-753C8D1B5339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430093"/>
            <a:ext cx="2945659" cy="498134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5" name="Marcador de posición de número de diapositiva 4">
            <a:extLst>
              <a:ext uri="{FF2B5EF4-FFF2-40B4-BE49-F238E27FC236}">
                <a16:creationId xmlns:a16="http://schemas.microsoft.com/office/drawing/2014/main" id="{20BFE40B-0513-3E41-8BBB-B8BE6445282C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50443" y="9430093"/>
            <a:ext cx="2945659" cy="498134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5D514243-ACD1-144A-BD65-6DEA0CB98BF1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40227292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008914" y="1820090"/>
            <a:ext cx="5416732" cy="1559243"/>
          </a:xfrm>
        </p:spPr>
        <p:txBody>
          <a:bodyPr anchor="b"/>
          <a:lstStyle>
            <a:lvl1pPr algn="r">
              <a:defRPr lang="en-US" sz="6000" b="1" kern="1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yriad Pro" charset="0"/>
                <a:ea typeface="Myriad Pro" charset="0"/>
                <a:cs typeface="Myriad Pro" charset="0"/>
              </a:defRPr>
            </a:lvl1pPr>
          </a:lstStyle>
          <a:p>
            <a:r>
              <a:rPr lang="es-ES" dirty="0"/>
              <a:t>Título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008914" y="3488826"/>
            <a:ext cx="5416732" cy="1655762"/>
          </a:xfrm>
        </p:spPr>
        <p:txBody>
          <a:bodyPr/>
          <a:lstStyle>
            <a:lvl1pPr marL="0" indent="0" algn="r">
              <a:buNone/>
              <a:defRPr sz="24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dirty="0"/>
              <a:t>Subtítulo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48033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de Agenda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31850" y="1709738"/>
            <a:ext cx="5420904" cy="2852737"/>
          </a:xfrm>
        </p:spPr>
        <p:txBody>
          <a:bodyPr anchor="b">
            <a:normAutofit/>
          </a:bodyPr>
          <a:lstStyle>
            <a:lvl1pPr>
              <a:defRPr lang="en-US" sz="6000" b="1" kern="1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yriad Pro" charset="0"/>
                <a:ea typeface="Myriad Pro" charset="0"/>
                <a:cs typeface="Myriad Pro" charset="0"/>
              </a:defRPr>
            </a:lvl1pPr>
          </a:lstStyle>
          <a:p>
            <a:r>
              <a:rPr lang="es-ES" dirty="0"/>
              <a:t>Agenda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831850" y="4589463"/>
            <a:ext cx="5420904" cy="1500187"/>
          </a:xfrm>
        </p:spPr>
        <p:txBody>
          <a:bodyPr>
            <a:normAutofit/>
          </a:bodyPr>
          <a:lstStyle>
            <a:lvl1pPr marL="0" indent="0">
              <a:buNone/>
              <a:defRPr lang="es-ES" sz="2400" kern="1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yriad Pro" charset="0"/>
                <a:ea typeface="+mn-ea"/>
                <a:cs typeface="+mn-cs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dirty="0"/>
              <a:t>Subtítulo Agenda</a:t>
            </a:r>
          </a:p>
        </p:txBody>
      </p:sp>
      <p:sp>
        <p:nvSpPr>
          <p:cNvPr id="14" name="Marcador de posición de texto 13">
            <a:extLst>
              <a:ext uri="{FF2B5EF4-FFF2-40B4-BE49-F238E27FC236}">
                <a16:creationId xmlns:a16="http://schemas.microsoft.com/office/drawing/2014/main" id="{AF6DE16B-ED1A-D144-9C4C-CF1EE78B585F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7059613" y="1709738"/>
            <a:ext cx="4673600" cy="4379912"/>
          </a:xfrm>
        </p:spPr>
        <p:txBody>
          <a:bodyPr/>
          <a:lstStyle>
            <a:lvl1pPr marL="0" indent="-457200" algn="just" defTabSz="914400" rtl="0" eaLnBrk="1" latinLnBrk="0" hangingPunct="1">
              <a:buClr>
                <a:srgbClr val="0073AE"/>
              </a:buClr>
              <a:buFont typeface="+mj-lt"/>
              <a:buAutoNum type="arabicPeriod"/>
              <a:defRPr lang="es-ES" sz="2200" kern="1200" dirty="0" smtClean="0">
                <a:solidFill>
                  <a:prstClr val="white">
                    <a:lumMod val="50000"/>
                  </a:prstClr>
                </a:solidFill>
                <a:latin typeface="Myriad Pro" charset="0"/>
                <a:ea typeface="+mn-ea"/>
                <a:cs typeface="+mn-cs"/>
              </a:defRPr>
            </a:lvl1pPr>
            <a:lvl2pPr marL="457200" indent="-457200" algn="just" defTabSz="914400" rtl="0" eaLnBrk="1" latinLnBrk="0" hangingPunct="1">
              <a:buClr>
                <a:srgbClr val="0073AE"/>
              </a:buClr>
              <a:buFont typeface="+mj-lt"/>
              <a:buAutoNum type="arabicPeriod"/>
              <a:defRPr lang="es-ES" sz="2200" kern="1200" dirty="0" smtClean="0">
                <a:solidFill>
                  <a:prstClr val="white">
                    <a:lumMod val="50000"/>
                  </a:prstClr>
                </a:solidFill>
                <a:latin typeface="Myriad Pro" charset="0"/>
                <a:ea typeface="+mn-ea"/>
                <a:cs typeface="+mn-cs"/>
              </a:defRPr>
            </a:lvl2pPr>
            <a:lvl3pPr marL="914400" indent="-342900" algn="just" defTabSz="914400" rtl="0" eaLnBrk="1" latinLnBrk="0" hangingPunct="1">
              <a:buClr>
                <a:srgbClr val="0073AE"/>
              </a:buClr>
              <a:buFont typeface="+mj-lt"/>
              <a:buAutoNum type="arabicPeriod"/>
              <a:defRPr lang="es-ES" sz="2200" kern="1200" dirty="0" smtClean="0">
                <a:solidFill>
                  <a:prstClr val="white">
                    <a:lumMod val="50000"/>
                  </a:prstClr>
                </a:solidFill>
                <a:latin typeface="Myriad Pro" charset="0"/>
                <a:ea typeface="+mn-ea"/>
                <a:cs typeface="+mn-cs"/>
              </a:defRPr>
            </a:lvl3pPr>
            <a:lvl4pPr marL="1371600" indent="-342900" algn="just" defTabSz="914400" rtl="0" eaLnBrk="1" latinLnBrk="0" hangingPunct="1">
              <a:buClr>
                <a:srgbClr val="0073AE"/>
              </a:buClr>
              <a:buFont typeface="+mj-lt"/>
              <a:buAutoNum type="arabicPeriod"/>
              <a:defRPr lang="es-ES" sz="2200" kern="1200" dirty="0" smtClean="0">
                <a:solidFill>
                  <a:prstClr val="white">
                    <a:lumMod val="50000"/>
                  </a:prstClr>
                </a:solidFill>
                <a:latin typeface="Myriad Pro" charset="0"/>
                <a:ea typeface="+mn-ea"/>
                <a:cs typeface="+mn-cs"/>
              </a:defRPr>
            </a:lvl4pPr>
            <a:lvl5pPr marL="1828800" indent="-342900" algn="just" defTabSz="914400" rtl="0" eaLnBrk="1" latinLnBrk="0" hangingPunct="1">
              <a:buClr>
                <a:srgbClr val="0073AE"/>
              </a:buClr>
              <a:buFont typeface="+mj-lt"/>
              <a:buAutoNum type="arabicPeriod"/>
              <a:defRPr lang="es-CO" sz="2200" kern="1200" dirty="0">
                <a:solidFill>
                  <a:prstClr val="white">
                    <a:lumMod val="50000"/>
                  </a:prstClr>
                </a:solidFill>
                <a:latin typeface="Myriad Pro" charset="0"/>
                <a:ea typeface="+mn-ea"/>
                <a:cs typeface="+mn-cs"/>
              </a:defRPr>
            </a:lvl5pPr>
          </a:lstStyle>
          <a:p>
            <a:pPr marL="0" lvl="0" algn="just" defTabSz="914400" rtl="0" eaLnBrk="1" latinLnBrk="0" hangingPunct="1">
              <a:buClr>
                <a:srgbClr val="0073AE"/>
              </a:buClr>
            </a:pPr>
            <a:r>
              <a:rPr lang="es-ES" dirty="0"/>
              <a:t>Elemento 1</a:t>
            </a: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31227477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Diapositiva de contenidos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los estilos de texto del patrón
Segundo nivel
Tercer nivel
Cuarto nivel
Quinto nivel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46108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de Cierr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B26C0D7F-5A38-704D-AC39-73A11F779C13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008914" y="1820090"/>
            <a:ext cx="5416732" cy="1559243"/>
          </a:xfrm>
        </p:spPr>
        <p:txBody>
          <a:bodyPr anchor="b"/>
          <a:lstStyle>
            <a:lvl1pPr algn="r">
              <a:defRPr lang="en-US" sz="6000" b="1" kern="1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yriad Pro" charset="0"/>
                <a:ea typeface="Myriad Pro" charset="0"/>
                <a:cs typeface="Myriad Pro" charset="0"/>
              </a:defRPr>
            </a:lvl1pPr>
          </a:lstStyle>
          <a:p>
            <a:r>
              <a:rPr lang="es-ES" dirty="0"/>
              <a:t>Cierre</a:t>
            </a:r>
            <a:endParaRPr lang="en-US" dirty="0"/>
          </a:p>
        </p:txBody>
      </p:sp>
      <p:sp>
        <p:nvSpPr>
          <p:cNvPr id="11" name="Subtitle 2">
            <a:extLst>
              <a:ext uri="{FF2B5EF4-FFF2-40B4-BE49-F238E27FC236}">
                <a16:creationId xmlns:a16="http://schemas.microsoft.com/office/drawing/2014/main" id="{82B653F7-F9BF-BF4C-9F11-2CA2D2C88995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6008914" y="3488826"/>
            <a:ext cx="5416732" cy="1655762"/>
          </a:xfrm>
        </p:spPr>
        <p:txBody>
          <a:bodyPr/>
          <a:lstStyle>
            <a:lvl1pPr marL="0" indent="0" algn="r">
              <a:buNone/>
              <a:defRPr sz="24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dirty="0"/>
              <a:t>Subtítulo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4162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lvl="0" algn="just" defTabSz="914400" rtl="0" eaLnBrk="1" latinLnBrk="0" hangingPunct="1">
              <a:buClr>
                <a:srgbClr val="0073AE"/>
              </a:buClr>
            </a:pPr>
            <a:r>
              <a:rPr lang="es-ES" dirty="0"/>
              <a:t>Haga clic para modificar el estilo de texto del patrón</a:t>
            </a:r>
          </a:p>
          <a:p>
            <a:pPr marL="457200" lvl="1" algn="just" defTabSz="914400" rtl="0" eaLnBrk="1" latinLnBrk="0" hangingPunct="1">
              <a:buClr>
                <a:srgbClr val="0073AE"/>
              </a:buClr>
            </a:pPr>
            <a:r>
              <a:rPr lang="es-ES" dirty="0"/>
              <a:t>Segundo nivel</a:t>
            </a:r>
          </a:p>
          <a:p>
            <a:pPr marL="914400" lvl="2" algn="just" defTabSz="914400" rtl="0" eaLnBrk="1" latinLnBrk="0" hangingPunct="1">
              <a:buClr>
                <a:srgbClr val="0073AE"/>
              </a:buClr>
            </a:pPr>
            <a:r>
              <a:rPr lang="es-ES" dirty="0"/>
              <a:t>Tercer nivel</a:t>
            </a:r>
          </a:p>
          <a:p>
            <a:pPr marL="1371600" lvl="3" algn="just" defTabSz="914400" rtl="0" eaLnBrk="1" latinLnBrk="0" hangingPunct="1">
              <a:buClr>
                <a:srgbClr val="0073AE"/>
              </a:buClr>
            </a:pPr>
            <a:r>
              <a:rPr lang="es-ES" dirty="0"/>
              <a:t>Cuarto nivel</a:t>
            </a:r>
          </a:p>
          <a:p>
            <a:pPr marL="1828800" lvl="4" algn="just" defTabSz="914400" rtl="0" eaLnBrk="1" latinLnBrk="0" hangingPunct="1">
              <a:buClr>
                <a:srgbClr val="0073AE"/>
              </a:buClr>
            </a:pPr>
            <a:r>
              <a:rPr lang="es-ES" dirty="0"/>
              <a:t>Quinto nivel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34367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3" r:id="rId2"/>
    <p:sldLayoutId id="2147483662" r:id="rId3"/>
    <p:sldLayoutId id="2147483664" r:id="rId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s-ES" sz="6000" b="1" kern="1200">
          <a:solidFill>
            <a:srgbClr val="01619B"/>
          </a:solidFill>
          <a:latin typeface="Myriad Pro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lang="en-US" sz="2200" kern="1200" dirty="0">
          <a:solidFill>
            <a:prstClr val="white">
              <a:lumMod val="50000"/>
            </a:prstClr>
          </a:solidFill>
          <a:latin typeface="Myriad Pro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es-ES" sz="2000" kern="1200" dirty="0">
          <a:solidFill>
            <a:prstClr val="white">
              <a:lumMod val="50000"/>
            </a:prstClr>
          </a:solidFill>
          <a:latin typeface="Myriad Pro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es-ES" sz="1800" kern="1200" dirty="0">
          <a:solidFill>
            <a:prstClr val="white">
              <a:lumMod val="50000"/>
            </a:prstClr>
          </a:solidFill>
          <a:latin typeface="Myriad Pro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es-ES" sz="1600" kern="1200" dirty="0">
          <a:solidFill>
            <a:prstClr val="white">
              <a:lumMod val="50000"/>
            </a:prstClr>
          </a:solidFill>
          <a:latin typeface="Myriad Pro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en-US" sz="1400" kern="1200" dirty="0">
          <a:solidFill>
            <a:prstClr val="white">
              <a:lumMod val="50000"/>
            </a:prstClr>
          </a:solidFill>
          <a:latin typeface="Myriad Pro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fogafin.gov.co/que-es-fogafin/informes" TargetMode="Externa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86C4E79-85E5-124F-881D-7FF3297E95E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008914" y="2222024"/>
            <a:ext cx="5416732" cy="1559243"/>
          </a:xfrm>
        </p:spPr>
        <p:txBody>
          <a:bodyPr>
            <a:noAutofit/>
          </a:bodyPr>
          <a:lstStyle/>
          <a:p>
            <a:r>
              <a:rPr lang="es-CO" altLang="es-CO" sz="4000" dirty="0"/>
              <a:t>Informe Estadístico de Peticiones, Quejas, Sugerencias y Denuncias (PQSD)</a:t>
            </a:r>
            <a:endParaRPr lang="es-CO" sz="4000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0041C913-FECE-8443-9693-E961F16DF5A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008914" y="3966632"/>
            <a:ext cx="5416732" cy="1655762"/>
          </a:xfrm>
        </p:spPr>
        <p:txBody>
          <a:bodyPr/>
          <a:lstStyle/>
          <a:p>
            <a:r>
              <a:rPr lang="es-CO" dirty="0"/>
              <a:t>Septiembre de 2022</a:t>
            </a:r>
          </a:p>
          <a:p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405939535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3D386E5-AA2C-9A47-B094-C605745247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9948"/>
            <a:ext cx="10515600" cy="1325563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s-MX" sz="3600" dirty="0">
                <a:solidFill>
                  <a:schemeClr val="accent6">
                    <a:lumMod val="75000"/>
                  </a:schemeClr>
                </a:solidFill>
              </a:rPr>
              <a:t>Conclusiones</a:t>
            </a:r>
            <a:br>
              <a:rPr lang="es-MX" sz="3600" dirty="0">
                <a:solidFill>
                  <a:schemeClr val="accent6">
                    <a:lumMod val="75000"/>
                  </a:schemeClr>
                </a:solidFill>
              </a:rPr>
            </a:br>
            <a:r>
              <a:rPr lang="es-MX" sz="3600" dirty="0">
                <a:solidFill>
                  <a:schemeClr val="accent6">
                    <a:lumMod val="75000"/>
                  </a:schemeClr>
                </a:solidFill>
              </a:rPr>
              <a:t>Aplicación Decreto 0103 de 2015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2F4ADC3-9719-D043-B818-F0436FCB41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868117"/>
            <a:ext cx="10515600" cy="5635349"/>
          </a:xfrm>
        </p:spPr>
        <p:txBody>
          <a:bodyPr>
            <a:noAutofit/>
          </a:bodyPr>
          <a:lstStyle/>
          <a:p>
            <a:pPr marL="273050" indent="-273050" algn="just" eaLnBrk="0" hangingPunct="0">
              <a:buFontTx/>
              <a:buAutoNum type="arabicPeriod"/>
              <a:defRPr/>
            </a:pPr>
            <a:endParaRPr lang="es-CO" sz="18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 algn="just">
              <a:lnSpc>
                <a:spcPct val="100000"/>
              </a:lnSpc>
              <a:buNone/>
            </a:pPr>
            <a:endParaRPr lang="es-CO" sz="1800" dirty="0"/>
          </a:p>
          <a:p>
            <a:pPr marL="0" indent="0" algn="just">
              <a:lnSpc>
                <a:spcPct val="100000"/>
              </a:lnSpc>
              <a:buNone/>
            </a:pPr>
            <a:endParaRPr lang="es-CO" sz="1800" dirty="0"/>
          </a:p>
        </p:txBody>
      </p:sp>
      <p:sp>
        <p:nvSpPr>
          <p:cNvPr id="4" name="Rectángulo 3">
            <a:extLst>
              <a:ext uri="{FF2B5EF4-FFF2-40B4-BE49-F238E27FC236}">
                <a16:creationId xmlns:a16="http://schemas.microsoft.com/office/drawing/2014/main" id="{46C2B5E0-E819-42F6-AAB9-D17825AAAA2A}"/>
              </a:ext>
            </a:extLst>
          </p:cNvPr>
          <p:cNvSpPr/>
          <p:nvPr/>
        </p:nvSpPr>
        <p:spPr>
          <a:xfrm>
            <a:off x="1879926" y="5989883"/>
            <a:ext cx="8724755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MX" sz="1200" u="sng" dirty="0">
                <a:latin typeface="Arial" panose="020B0604020202020204" pitchFamily="34" charset="0"/>
                <a:cs typeface="Arial" panose="020B0604020202020204" pitchFamily="34" charset="0"/>
              </a:rPr>
              <a:t>\\Hermes\doc_fogafin\SCR\DJU\Atencion al usuario DAU\ESTADISTICAS DE PQRS\Año 2022\9. SEPTIEMBRE</a:t>
            </a:r>
          </a:p>
        </p:txBody>
      </p:sp>
      <p:graphicFrame>
        <p:nvGraphicFramePr>
          <p:cNvPr id="6" name="Tabla 5">
            <a:extLst>
              <a:ext uri="{FF2B5EF4-FFF2-40B4-BE49-F238E27FC236}">
                <a16:creationId xmlns:a16="http://schemas.microsoft.com/office/drawing/2014/main" id="{16DDCBEF-8A20-469E-A598-3366A3F5F4C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02545533"/>
              </p:ext>
            </p:extLst>
          </p:nvPr>
        </p:nvGraphicFramePr>
        <p:xfrm>
          <a:off x="3124200" y="1552774"/>
          <a:ext cx="5943600" cy="4200525"/>
        </p:xfrm>
        <a:graphic>
          <a:graphicData uri="http://schemas.openxmlformats.org/drawingml/2006/table">
            <a:tbl>
              <a:tblPr/>
              <a:tblGrid>
                <a:gridCol w="2933700">
                  <a:extLst>
                    <a:ext uri="{9D8B030D-6E8A-4147-A177-3AD203B41FA5}">
                      <a16:colId xmlns:a16="http://schemas.microsoft.com/office/drawing/2014/main" val="225628624"/>
                    </a:ext>
                  </a:extLst>
                </a:gridCol>
                <a:gridCol w="3009900">
                  <a:extLst>
                    <a:ext uri="{9D8B030D-6E8A-4147-A177-3AD203B41FA5}">
                      <a16:colId xmlns:a16="http://schemas.microsoft.com/office/drawing/2014/main" val="1761820094"/>
                    </a:ext>
                  </a:extLst>
                </a:gridCol>
              </a:tblGrid>
              <a:tr h="238125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Concepto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D2D8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4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Número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D2D8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57773095"/>
                  </a:ext>
                </a:extLst>
              </a:tr>
              <a:tr h="1000125"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Número de PQSD recibidas por los diferentes canales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CDD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259</a:t>
                      </a:r>
                      <a:endParaRPr lang="es-CO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CDD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8269703"/>
                  </a:ext>
                </a:extLst>
              </a:tr>
              <a:tr h="1000125"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Número de solicitudes que fueron trasladas a otras instituciones por competencia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8E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44</a:t>
                      </a:r>
                      <a:endParaRPr lang="es-CO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8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79495294"/>
                  </a:ext>
                </a:extLst>
              </a:tr>
              <a:tr h="1047750"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Tiempo de respuesta promedio de las peticiones recibidas por carta, página web y correo electrónico. (*)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CDD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 días hábiles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CDD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32224536"/>
                  </a:ext>
                </a:extLst>
              </a:tr>
              <a:tr h="914400"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Número de solicitudes en las que se negó el acceso a la información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8E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 solicitudes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8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9532666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09429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3D386E5-AA2C-9A47-B094-C605745247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>
            <a:normAutofit/>
          </a:bodyPr>
          <a:lstStyle/>
          <a:p>
            <a:r>
              <a:rPr lang="es-CO" sz="4000" dirty="0"/>
              <a:t>Evolución de las PQSD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2F4ADC3-9719-D043-B818-F0436FCB41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63625"/>
            <a:ext cx="10515600" cy="5635349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  <a:spcBef>
                <a:spcPts val="600"/>
              </a:spcBef>
            </a:pPr>
            <a:endParaRPr lang="es-CO" sz="1800" dirty="0"/>
          </a:p>
          <a:p>
            <a:pPr marL="0" indent="0" algn="just">
              <a:lnSpc>
                <a:spcPct val="100000"/>
              </a:lnSpc>
              <a:spcBef>
                <a:spcPts val="600"/>
              </a:spcBef>
              <a:buNone/>
            </a:pPr>
            <a:endParaRPr lang="es-CO" sz="1800" dirty="0"/>
          </a:p>
          <a:p>
            <a:pPr algn="just">
              <a:lnSpc>
                <a:spcPct val="100000"/>
              </a:lnSpc>
              <a:spcBef>
                <a:spcPts val="600"/>
              </a:spcBef>
              <a:buFontTx/>
              <a:buChar char="-"/>
            </a:pPr>
            <a:endParaRPr lang="es-CO" sz="1900" dirty="0"/>
          </a:p>
          <a:p>
            <a:pPr marL="0" indent="0" algn="just">
              <a:buNone/>
            </a:pPr>
            <a:endParaRPr lang="es-CO" sz="1900" dirty="0"/>
          </a:p>
          <a:p>
            <a:pPr marL="0" indent="0" algn="just">
              <a:buNone/>
            </a:pPr>
            <a:endParaRPr lang="es-CO" sz="1900" dirty="0"/>
          </a:p>
          <a:p>
            <a:pPr marL="0" indent="0" algn="just">
              <a:buNone/>
            </a:pPr>
            <a:endParaRPr lang="es-CO" sz="1900" dirty="0"/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4B7AB839-882B-44FF-B0B6-EC3F115A10A6}"/>
              </a:ext>
            </a:extLst>
          </p:cNvPr>
          <p:cNvSpPr/>
          <p:nvPr/>
        </p:nvSpPr>
        <p:spPr>
          <a:xfrm>
            <a:off x="918210" y="4618634"/>
            <a:ext cx="10724147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eaLnBrk="0" hangingPunct="0">
              <a:defRPr/>
            </a:pPr>
            <a:r>
              <a:rPr lang="es-CO" altLang="es-CO" sz="1600" dirty="0">
                <a:solidFill>
                  <a:prstClr val="white">
                    <a:lumMod val="50000"/>
                  </a:prstClr>
                </a:solidFill>
                <a:latin typeface="Myriad Pro" charset="0"/>
              </a:rPr>
              <a:t>En el mes de septiembre de 2022 se recibieron 259 PQSD, de las cuales el 100% (259) correspondieron a derechos de petición.</a:t>
            </a:r>
          </a:p>
          <a:p>
            <a:pPr algn="just" eaLnBrk="0" hangingPunct="0">
              <a:defRPr/>
            </a:pPr>
            <a:endParaRPr lang="es-CO" altLang="es-CO" sz="1600" dirty="0">
              <a:solidFill>
                <a:prstClr val="white">
                  <a:lumMod val="50000"/>
                </a:prstClr>
              </a:solidFill>
              <a:latin typeface="Myriad Pro" charset="0"/>
            </a:endParaRPr>
          </a:p>
          <a:p>
            <a:pPr algn="just" eaLnBrk="0" hangingPunct="0">
              <a:defRPr/>
            </a:pPr>
            <a:r>
              <a:rPr lang="es-CO" altLang="es-CO" sz="1600" dirty="0">
                <a:solidFill>
                  <a:prstClr val="white">
                    <a:lumMod val="50000"/>
                  </a:prstClr>
                </a:solidFill>
                <a:latin typeface="Myriad Pro" charset="0"/>
              </a:rPr>
              <a:t>Durante este período no se recibió ninguna denuncia, así como no se atendió ningún ciudadano con discapacidad (movilidad/física, auditiva, visual).</a:t>
            </a:r>
          </a:p>
          <a:p>
            <a:pPr algn="just" eaLnBrk="0" hangingPunct="0">
              <a:defRPr/>
            </a:pPr>
            <a:endParaRPr lang="es-CO" altLang="es-CO" sz="1600" dirty="0">
              <a:solidFill>
                <a:prstClr val="white">
                  <a:lumMod val="50000"/>
                </a:prstClr>
              </a:solidFill>
              <a:latin typeface="Myriad Pro" charset="0"/>
            </a:endParaRPr>
          </a:p>
          <a:p>
            <a:pPr algn="just" eaLnBrk="0" hangingPunct="0">
              <a:defRPr/>
            </a:pPr>
            <a:r>
              <a:rPr lang="es-CO" altLang="es-CO" sz="1600" dirty="0">
                <a:solidFill>
                  <a:prstClr val="white">
                    <a:lumMod val="50000"/>
                  </a:prstClr>
                </a:solidFill>
                <a:latin typeface="Myriad Pro" charset="0"/>
              </a:rPr>
              <a:t>El promedio de días de respuesta a las peticiones recibidas por Fogafín, fue de 2 días hábiles. </a:t>
            </a:r>
          </a:p>
        </p:txBody>
      </p:sp>
      <p:graphicFrame>
        <p:nvGraphicFramePr>
          <p:cNvPr id="4" name="Gráfico 3">
            <a:extLst>
              <a:ext uri="{FF2B5EF4-FFF2-40B4-BE49-F238E27FC236}">
                <a16:creationId xmlns:a16="http://schemas.microsoft.com/office/drawing/2014/main" id="{23D406AD-4A49-42C6-BECD-B770F37499B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64288170"/>
              </p:ext>
            </p:extLst>
          </p:nvPr>
        </p:nvGraphicFramePr>
        <p:xfrm>
          <a:off x="1694351" y="897299"/>
          <a:ext cx="8803298" cy="372133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4787676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3D386E5-AA2C-9A47-B094-C605745247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2182" y="185530"/>
            <a:ext cx="9684026" cy="994259"/>
          </a:xfrm>
        </p:spPr>
        <p:txBody>
          <a:bodyPr>
            <a:normAutofit fontScale="90000"/>
          </a:bodyPr>
          <a:lstStyle/>
          <a:p>
            <a:r>
              <a:rPr lang="es-MX" sz="4000" dirty="0"/>
              <a:t>Canales utilizados de atención al ciudadano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2F4ADC3-9719-D043-B818-F0436FCB41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63625"/>
            <a:ext cx="10515600" cy="5635349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  <a:spcBef>
                <a:spcPts val="600"/>
              </a:spcBef>
            </a:pPr>
            <a:endParaRPr lang="es-CO" sz="1800" dirty="0"/>
          </a:p>
          <a:p>
            <a:pPr marL="0" indent="0" algn="just">
              <a:lnSpc>
                <a:spcPct val="100000"/>
              </a:lnSpc>
              <a:spcBef>
                <a:spcPts val="600"/>
              </a:spcBef>
              <a:buNone/>
            </a:pPr>
            <a:endParaRPr lang="es-CO" sz="1800" dirty="0"/>
          </a:p>
          <a:p>
            <a:pPr algn="just">
              <a:lnSpc>
                <a:spcPct val="100000"/>
              </a:lnSpc>
              <a:spcBef>
                <a:spcPts val="600"/>
              </a:spcBef>
              <a:buFontTx/>
              <a:buChar char="-"/>
            </a:pPr>
            <a:endParaRPr lang="es-CO" sz="1900" dirty="0"/>
          </a:p>
          <a:p>
            <a:pPr marL="0" indent="0" algn="just">
              <a:buNone/>
            </a:pPr>
            <a:endParaRPr lang="es-CO" sz="1900" dirty="0"/>
          </a:p>
          <a:p>
            <a:pPr marL="0" indent="0" algn="just">
              <a:buNone/>
            </a:pPr>
            <a:endParaRPr lang="es-CO" sz="1900" dirty="0"/>
          </a:p>
          <a:p>
            <a:pPr marL="0" indent="0" algn="just">
              <a:buNone/>
            </a:pPr>
            <a:endParaRPr lang="es-CO" sz="1900" dirty="0"/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4B7AB839-882B-44FF-B0B6-EC3F115A10A6}"/>
              </a:ext>
            </a:extLst>
          </p:cNvPr>
          <p:cNvSpPr/>
          <p:nvPr/>
        </p:nvSpPr>
        <p:spPr>
          <a:xfrm>
            <a:off x="732182" y="4430993"/>
            <a:ext cx="10903226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eaLnBrk="0" hangingPunct="0">
              <a:defRPr/>
            </a:pPr>
            <a:r>
              <a:rPr lang="es-MX" altLang="es-CO" sz="1600" dirty="0">
                <a:solidFill>
                  <a:prstClr val="white">
                    <a:lumMod val="50000"/>
                  </a:prstClr>
                </a:solidFill>
                <a:latin typeface="Myriad Pro" charset="0"/>
              </a:rPr>
              <a:t>Los canales de atención más utilizados fueron Atención Telefónica con una participación del 38.61% (100), seguido de Correo Electrónico con el 30.12% (78), Chat con el 19.30% (50), Página Web con el 6.95% (18), Atención Presencial con el 3.09% (8), Carta con el 1,16% (3) y Redes Sociales con el 0.77% (2).</a:t>
            </a:r>
          </a:p>
          <a:p>
            <a:pPr algn="just" eaLnBrk="0" hangingPunct="0">
              <a:defRPr/>
            </a:pPr>
            <a:r>
              <a:rPr lang="es-MX" altLang="es-CO" sz="1600" dirty="0">
                <a:solidFill>
                  <a:prstClr val="white">
                    <a:lumMod val="50000"/>
                  </a:prstClr>
                </a:solidFill>
                <a:latin typeface="Myriad Pro" charset="0"/>
              </a:rPr>
              <a:t> </a:t>
            </a:r>
            <a:endParaRPr lang="es-CO" altLang="es-CO" sz="1600" dirty="0">
              <a:solidFill>
                <a:prstClr val="white">
                  <a:lumMod val="50000"/>
                </a:prstClr>
              </a:solidFill>
              <a:latin typeface="Myriad Pro" charset="0"/>
            </a:endParaRPr>
          </a:p>
          <a:p>
            <a:pPr algn="just" eaLnBrk="0" hangingPunct="0">
              <a:defRPr/>
            </a:pPr>
            <a:r>
              <a:rPr lang="es-CO" altLang="es-CO" sz="1600" dirty="0">
                <a:solidFill>
                  <a:prstClr val="white">
                    <a:lumMod val="50000"/>
                  </a:prstClr>
                </a:solidFill>
                <a:latin typeface="Myriad Pro" charset="0"/>
              </a:rPr>
              <a:t>Nuestra página web www.fogafin.gov.co cuenta con una opción que permite a las personas con baja visión aumentar hasta 16 veces el tamaño de las letras de la pantalla y cambiar sus contrastes.</a:t>
            </a:r>
          </a:p>
        </p:txBody>
      </p:sp>
      <p:graphicFrame>
        <p:nvGraphicFramePr>
          <p:cNvPr id="4" name="Gráfico 3">
            <a:extLst>
              <a:ext uri="{FF2B5EF4-FFF2-40B4-BE49-F238E27FC236}">
                <a16:creationId xmlns:a16="http://schemas.microsoft.com/office/drawing/2014/main" id="{05FE45EF-D916-4D2F-9CD2-A9BC142D607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67012958"/>
              </p:ext>
            </p:extLst>
          </p:nvPr>
        </p:nvGraphicFramePr>
        <p:xfrm>
          <a:off x="2708031" y="1179788"/>
          <a:ext cx="6600092" cy="29819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0921267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3D386E5-AA2C-9A47-B094-C605745247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31304"/>
            <a:ext cx="9684026" cy="994259"/>
          </a:xfrm>
        </p:spPr>
        <p:txBody>
          <a:bodyPr>
            <a:normAutofit/>
          </a:bodyPr>
          <a:lstStyle/>
          <a:p>
            <a:r>
              <a:rPr lang="es-MX" sz="4000" dirty="0"/>
              <a:t>PQSD por ciudades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2F4ADC3-9719-D043-B818-F0436FCB41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063625"/>
            <a:ext cx="11152517" cy="5635349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  <a:spcBef>
                <a:spcPts val="600"/>
              </a:spcBef>
            </a:pPr>
            <a:endParaRPr lang="es-CO" sz="1800" dirty="0"/>
          </a:p>
          <a:p>
            <a:pPr marL="0" indent="0" algn="just">
              <a:lnSpc>
                <a:spcPct val="100000"/>
              </a:lnSpc>
              <a:spcBef>
                <a:spcPts val="600"/>
              </a:spcBef>
              <a:buNone/>
            </a:pPr>
            <a:endParaRPr lang="es-CO" sz="1800" dirty="0"/>
          </a:p>
          <a:p>
            <a:pPr algn="just">
              <a:lnSpc>
                <a:spcPct val="100000"/>
              </a:lnSpc>
              <a:spcBef>
                <a:spcPts val="600"/>
              </a:spcBef>
              <a:buFontTx/>
              <a:buChar char="-"/>
            </a:pPr>
            <a:endParaRPr lang="es-CO" sz="1900" dirty="0"/>
          </a:p>
          <a:p>
            <a:pPr marL="0" indent="0" algn="just">
              <a:buNone/>
            </a:pPr>
            <a:endParaRPr lang="es-CO" sz="1900" dirty="0"/>
          </a:p>
          <a:p>
            <a:pPr marL="0" indent="0" algn="just">
              <a:buNone/>
            </a:pPr>
            <a:endParaRPr lang="es-CO" sz="1900" dirty="0"/>
          </a:p>
          <a:p>
            <a:pPr marL="0" indent="0" algn="just">
              <a:buNone/>
            </a:pPr>
            <a:endParaRPr lang="es-CO" sz="1900" dirty="0"/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4B7AB839-882B-44FF-B0B6-EC3F115A10A6}"/>
              </a:ext>
            </a:extLst>
          </p:cNvPr>
          <p:cNvSpPr/>
          <p:nvPr/>
        </p:nvSpPr>
        <p:spPr>
          <a:xfrm>
            <a:off x="838198" y="5057205"/>
            <a:ext cx="1090322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eaLnBrk="0" hangingPunct="0">
              <a:defRPr/>
            </a:pPr>
            <a:r>
              <a:rPr lang="es-MX" altLang="es-CO" sz="1600" dirty="0">
                <a:solidFill>
                  <a:prstClr val="white">
                    <a:lumMod val="50000"/>
                  </a:prstClr>
                </a:solidFill>
                <a:latin typeface="Myriad Pro" charset="0"/>
              </a:rPr>
              <a:t>Las (259) PQSD atendidas durante el mes de septiembre de 2022, provinieron principalmente de Otras Ciudades con el 46.33% (120), seguido de Bogotá, D.C, con el 40.93% (106), Cali con el 5.41% (14), Medellín con el 4.63% (12), y Barranquilla con el 2,70% (7), tal y como se evidencia en esta gráfica. </a:t>
            </a:r>
            <a:endParaRPr lang="es-MX" altLang="es-CO" sz="1600" b="1" dirty="0">
              <a:solidFill>
                <a:prstClr val="white">
                  <a:lumMod val="50000"/>
                </a:prstClr>
              </a:solidFill>
              <a:latin typeface="Myriad Pro" charset="0"/>
            </a:endParaRPr>
          </a:p>
        </p:txBody>
      </p:sp>
      <p:graphicFrame>
        <p:nvGraphicFramePr>
          <p:cNvPr id="6" name="Gráfico 5">
            <a:extLst>
              <a:ext uri="{FF2B5EF4-FFF2-40B4-BE49-F238E27FC236}">
                <a16:creationId xmlns:a16="http://schemas.microsoft.com/office/drawing/2014/main" id="{1C6803DC-D808-4348-8F2B-A0531395B81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92579403"/>
              </p:ext>
            </p:extLst>
          </p:nvPr>
        </p:nvGraphicFramePr>
        <p:xfrm>
          <a:off x="2982656" y="1232070"/>
          <a:ext cx="6226687" cy="36006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6971260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3D386E5-AA2C-9A47-B094-C605745247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31304"/>
            <a:ext cx="9684026" cy="994259"/>
          </a:xfrm>
        </p:spPr>
        <p:txBody>
          <a:bodyPr>
            <a:normAutofit/>
          </a:bodyPr>
          <a:lstStyle/>
          <a:p>
            <a:r>
              <a:rPr lang="es-MX" sz="4000" dirty="0"/>
              <a:t>Análisis de PQSD – Origen 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2F4ADC3-9719-D043-B818-F0436FCB41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63625"/>
            <a:ext cx="10515600" cy="5635349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  <a:spcBef>
                <a:spcPts val="600"/>
              </a:spcBef>
            </a:pPr>
            <a:endParaRPr lang="es-CO" sz="1800" dirty="0"/>
          </a:p>
          <a:p>
            <a:pPr marL="0" indent="0" algn="just">
              <a:lnSpc>
                <a:spcPct val="100000"/>
              </a:lnSpc>
              <a:spcBef>
                <a:spcPts val="600"/>
              </a:spcBef>
              <a:buNone/>
            </a:pPr>
            <a:endParaRPr lang="es-CO" sz="1800" dirty="0"/>
          </a:p>
          <a:p>
            <a:pPr algn="just">
              <a:lnSpc>
                <a:spcPct val="100000"/>
              </a:lnSpc>
              <a:spcBef>
                <a:spcPts val="600"/>
              </a:spcBef>
              <a:buFontTx/>
              <a:buChar char="-"/>
            </a:pPr>
            <a:endParaRPr lang="es-CO" sz="1900" dirty="0"/>
          </a:p>
          <a:p>
            <a:pPr marL="0" indent="0" algn="just">
              <a:buNone/>
            </a:pPr>
            <a:endParaRPr lang="es-CO" sz="1900" dirty="0"/>
          </a:p>
          <a:p>
            <a:pPr marL="0" indent="0" algn="just">
              <a:buNone/>
            </a:pPr>
            <a:endParaRPr lang="es-CO" sz="1900" dirty="0"/>
          </a:p>
          <a:p>
            <a:pPr marL="0" indent="0" algn="just">
              <a:buNone/>
            </a:pPr>
            <a:endParaRPr lang="es-CO" sz="1900" dirty="0"/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4B7AB839-882B-44FF-B0B6-EC3F115A10A6}"/>
              </a:ext>
            </a:extLst>
          </p:cNvPr>
          <p:cNvSpPr/>
          <p:nvPr/>
        </p:nvSpPr>
        <p:spPr>
          <a:xfrm>
            <a:off x="949037" y="5240049"/>
            <a:ext cx="1090322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eaLnBrk="0" hangingPunct="0">
              <a:defRPr/>
            </a:pPr>
            <a:r>
              <a:rPr lang="es-CO" altLang="es-CO" sz="1600" dirty="0">
                <a:solidFill>
                  <a:prstClr val="white">
                    <a:lumMod val="50000"/>
                  </a:prstClr>
                </a:solidFill>
                <a:latin typeface="Myriad Pro" charset="0"/>
              </a:rPr>
              <a:t>Del total de las PQSD recibidas (259) durante septiembre de 2022,</a:t>
            </a:r>
            <a:r>
              <a:rPr lang="es-CO" sz="1600" dirty="0">
                <a:solidFill>
                  <a:prstClr val="white">
                    <a:lumMod val="50000"/>
                  </a:prstClr>
                </a:solidFill>
                <a:latin typeface="Myriad Pro" charset="0"/>
              </a:rPr>
              <a:t> se observa que el 97,68% </a:t>
            </a:r>
            <a:r>
              <a:rPr lang="es-CO" altLang="es-CO" sz="1600" dirty="0">
                <a:solidFill>
                  <a:prstClr val="white">
                    <a:lumMod val="50000"/>
                  </a:prstClr>
                </a:solidFill>
                <a:latin typeface="Myriad Pro" charset="0"/>
              </a:rPr>
              <a:t>(253) provienen de personas naturales y el 2,32% (6) provienen de personas jurídicas. </a:t>
            </a:r>
            <a:endParaRPr lang="es-CO" altLang="es-CO" sz="1600" b="1" dirty="0">
              <a:solidFill>
                <a:prstClr val="white">
                  <a:lumMod val="50000"/>
                </a:prstClr>
              </a:solidFill>
              <a:highlight>
                <a:srgbClr val="FFFF00"/>
              </a:highlight>
              <a:latin typeface="Myriad Pro" charset="0"/>
            </a:endParaRPr>
          </a:p>
        </p:txBody>
      </p:sp>
      <p:graphicFrame>
        <p:nvGraphicFramePr>
          <p:cNvPr id="6" name="Gráfico 5">
            <a:extLst>
              <a:ext uri="{FF2B5EF4-FFF2-40B4-BE49-F238E27FC236}">
                <a16:creationId xmlns:a16="http://schemas.microsoft.com/office/drawing/2014/main" id="{B4A7C332-D14C-4FB4-8D43-4D1B6D3768D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59323785"/>
              </p:ext>
            </p:extLst>
          </p:nvPr>
        </p:nvGraphicFramePr>
        <p:xfrm>
          <a:off x="2974450" y="1325563"/>
          <a:ext cx="6243099" cy="369080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7307269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3D386E5-AA2C-9A47-B094-C605745247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31304"/>
            <a:ext cx="9684026" cy="994259"/>
          </a:xfrm>
        </p:spPr>
        <p:txBody>
          <a:bodyPr>
            <a:normAutofit/>
          </a:bodyPr>
          <a:lstStyle/>
          <a:p>
            <a:r>
              <a:rPr lang="es-MX" sz="4000" dirty="0"/>
              <a:t>Temas consultados en los canales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2F4ADC3-9719-D043-B818-F0436FCB41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891347"/>
            <a:ext cx="10515600" cy="5635349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  <a:spcBef>
                <a:spcPts val="600"/>
              </a:spcBef>
            </a:pPr>
            <a:endParaRPr lang="es-CO" sz="1800" dirty="0"/>
          </a:p>
          <a:p>
            <a:pPr marL="0" indent="0" algn="just">
              <a:lnSpc>
                <a:spcPct val="100000"/>
              </a:lnSpc>
              <a:spcBef>
                <a:spcPts val="600"/>
              </a:spcBef>
              <a:buNone/>
            </a:pPr>
            <a:endParaRPr lang="es-CO" sz="1800" dirty="0"/>
          </a:p>
          <a:p>
            <a:pPr algn="just">
              <a:lnSpc>
                <a:spcPct val="100000"/>
              </a:lnSpc>
              <a:spcBef>
                <a:spcPts val="600"/>
              </a:spcBef>
              <a:buFontTx/>
              <a:buChar char="-"/>
            </a:pPr>
            <a:endParaRPr lang="es-CO" sz="1900" dirty="0"/>
          </a:p>
          <a:p>
            <a:pPr marL="0" indent="0" algn="just">
              <a:buNone/>
            </a:pPr>
            <a:endParaRPr lang="es-CO" sz="1900" dirty="0"/>
          </a:p>
          <a:p>
            <a:pPr marL="0" indent="0" algn="just">
              <a:buNone/>
            </a:pPr>
            <a:endParaRPr lang="es-CO" sz="1900" dirty="0"/>
          </a:p>
          <a:p>
            <a:pPr marL="0" indent="0" algn="just">
              <a:buNone/>
            </a:pPr>
            <a:endParaRPr lang="es-CO" sz="1900" dirty="0"/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4B7AB839-882B-44FF-B0B6-EC3F115A10A6}"/>
              </a:ext>
            </a:extLst>
          </p:cNvPr>
          <p:cNvSpPr/>
          <p:nvPr/>
        </p:nvSpPr>
        <p:spPr>
          <a:xfrm>
            <a:off x="838200" y="4167515"/>
            <a:ext cx="10667163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eaLnBrk="0" hangingPunct="0"/>
            <a:r>
              <a:rPr lang="es-ES_tradnl" altLang="es-CO" sz="1600" dirty="0">
                <a:solidFill>
                  <a:prstClr val="white">
                    <a:lumMod val="50000"/>
                  </a:prstClr>
                </a:solidFill>
                <a:latin typeface="Myriad Pro" charset="0"/>
              </a:rPr>
              <a:t>En septiembre de 2022, del total de las (259) </a:t>
            </a:r>
            <a:r>
              <a:rPr lang="es-CO" altLang="es-CO" sz="1600" dirty="0">
                <a:solidFill>
                  <a:prstClr val="white">
                    <a:lumMod val="50000"/>
                  </a:prstClr>
                </a:solidFill>
                <a:latin typeface="Myriad Pro" charset="0"/>
              </a:rPr>
              <a:t>PQSD </a:t>
            </a:r>
            <a:r>
              <a:rPr lang="es-ES_tradnl" altLang="es-CO" sz="1600" dirty="0">
                <a:solidFill>
                  <a:prstClr val="white">
                    <a:lumMod val="50000"/>
                  </a:prstClr>
                </a:solidFill>
                <a:latin typeface="Myriad Pro" charset="0"/>
              </a:rPr>
              <a:t>recibidas a través de los diferentes canales de comunicación, el tema de Fogafín no competente representó el 44,79% (116), seguido de Levantamiento de Gravámenes que representó el 18.92% (49), Información Procesos </a:t>
            </a:r>
            <a:r>
              <a:rPr lang="es-ES_tradnl" altLang="es-CO" sz="1600" dirty="0" err="1">
                <a:solidFill>
                  <a:prstClr val="white">
                    <a:lumMod val="50000"/>
                  </a:prstClr>
                </a:solidFill>
                <a:latin typeface="Myriad Pro" charset="0"/>
              </a:rPr>
              <a:t>Liquidatorios</a:t>
            </a:r>
            <a:r>
              <a:rPr lang="es-ES_tradnl" altLang="es-CO" sz="1600" dirty="0">
                <a:solidFill>
                  <a:prstClr val="white">
                    <a:lumMod val="50000"/>
                  </a:prstClr>
                </a:solidFill>
                <a:latin typeface="Myriad Pro" charset="0"/>
              </a:rPr>
              <a:t> con el 15.06% (39), Información General de Fogafín con el 9.65% (25), Pago de Acreencias con el 7.33% (19) y Seguro de Depósitos con el 4.25% (11). El tema de “Fogafín no competente” hace referencia a aquellas solicitudes donde Fogafín no es el competente, sin embargo, se les da el trámite pertinente.</a:t>
            </a:r>
          </a:p>
          <a:p>
            <a:pPr algn="just" eaLnBrk="0" hangingPunct="0"/>
            <a:endParaRPr lang="es-ES_tradnl" altLang="es-CO" sz="1600" dirty="0">
              <a:solidFill>
                <a:prstClr val="white">
                  <a:lumMod val="50000"/>
                </a:prstClr>
              </a:solidFill>
              <a:latin typeface="Myriad Pro" charset="0"/>
            </a:endParaRPr>
          </a:p>
          <a:p>
            <a:pPr algn="just" eaLnBrk="0" hangingPunct="0"/>
            <a:r>
              <a:rPr lang="es-ES_tradnl" altLang="es-CO" sz="1600" dirty="0">
                <a:solidFill>
                  <a:prstClr val="white">
                    <a:lumMod val="50000"/>
                  </a:prstClr>
                </a:solidFill>
                <a:latin typeface="Myriad Pro" charset="0"/>
              </a:rPr>
              <a:t>El tema de Fogafín corresponde a las solicitudes de información sobre alivios de cartera, cobertura e información general de Fogafín, entre otros. </a:t>
            </a:r>
            <a:endParaRPr lang="es-ES_tradnl" altLang="es-CO" sz="1600" dirty="0">
              <a:solidFill>
                <a:prstClr val="white">
                  <a:lumMod val="50000"/>
                </a:prstClr>
              </a:solidFill>
              <a:highlight>
                <a:srgbClr val="FFFF00"/>
              </a:highlight>
              <a:latin typeface="Myriad Pro" charset="0"/>
            </a:endParaRPr>
          </a:p>
        </p:txBody>
      </p:sp>
      <p:graphicFrame>
        <p:nvGraphicFramePr>
          <p:cNvPr id="9" name="Gráfico 8">
            <a:extLst>
              <a:ext uri="{FF2B5EF4-FFF2-40B4-BE49-F238E27FC236}">
                <a16:creationId xmlns:a16="http://schemas.microsoft.com/office/drawing/2014/main" id="{53D4650D-DFB9-4596-9B7B-458527511A8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27483875"/>
              </p:ext>
            </p:extLst>
          </p:nvPr>
        </p:nvGraphicFramePr>
        <p:xfrm>
          <a:off x="1064944" y="1325563"/>
          <a:ext cx="9873069" cy="29147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8266993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3D386E5-AA2C-9A47-B094-C605745247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72206"/>
            <a:ext cx="10515600" cy="1325563"/>
          </a:xfrm>
        </p:spPr>
        <p:txBody>
          <a:bodyPr>
            <a:normAutofit/>
          </a:bodyPr>
          <a:lstStyle/>
          <a:p>
            <a:r>
              <a:rPr lang="es-CO" altLang="es-CO" sz="4000" dirty="0">
                <a:sym typeface="Open Sans" charset="0"/>
              </a:rPr>
              <a:t>Tema de consulta “Otros”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2F4ADC3-9719-D043-B818-F0436FCB41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97769"/>
            <a:ext cx="10515600" cy="4903031"/>
          </a:xfrm>
        </p:spPr>
        <p:txBody>
          <a:bodyPr>
            <a:noAutofit/>
          </a:bodyPr>
          <a:lstStyle/>
          <a:p>
            <a:pPr algn="just" eaLnBrk="0" hangingPunct="0">
              <a:defRPr/>
            </a:pPr>
            <a:r>
              <a:rPr lang="es-ES_tradnl" altLang="es-CO" sz="1600" dirty="0">
                <a:latin typeface="Myriad Pro"/>
                <a:ea typeface="ヒラギノ角ゴ Pro W3"/>
                <a:cs typeface="Arial" panose="020B0604020202020204" pitchFamily="34" charset="0"/>
              </a:rPr>
              <a:t>El tema de consulta identificado como “Fogafín no competente” hace referencia a aquellas </a:t>
            </a:r>
            <a:r>
              <a:rPr lang="es-CO" altLang="es-CO" sz="1600" dirty="0">
                <a:latin typeface="Myriad Pro"/>
                <a:ea typeface="ヒラギノ角ゴ Pro W3"/>
                <a:cs typeface="Arial" panose="020B0604020202020204" pitchFamily="34" charset="0"/>
              </a:rPr>
              <a:t>PQSD </a:t>
            </a:r>
            <a:r>
              <a:rPr lang="es-ES_tradnl" altLang="es-CO" sz="1600" dirty="0">
                <a:latin typeface="Myriad Pro"/>
                <a:ea typeface="ヒラギノ角ゴ Pro W3"/>
                <a:cs typeface="Arial" panose="020B0604020202020204" pitchFamily="34" charset="0"/>
              </a:rPr>
              <a:t>que corresponden a entidades diferentes al Fondo de Garantías de Instituciones Financieras, durante este mes, el </a:t>
            </a:r>
            <a:r>
              <a:rPr lang="es-ES_tradnl" altLang="es-CO" sz="1600" dirty="0">
                <a:latin typeface="Myriad Pro"/>
                <a:cs typeface="Arial" panose="020B0604020202020204" pitchFamily="34" charset="0"/>
              </a:rPr>
              <a:t>tema representó el </a:t>
            </a:r>
            <a:r>
              <a:rPr lang="es-ES_tradnl" altLang="es-CO" sz="1600" dirty="0">
                <a:solidFill>
                  <a:prstClr val="white">
                    <a:lumMod val="50000"/>
                  </a:prstClr>
                </a:solidFill>
                <a:latin typeface="Myriad Pro" charset="0"/>
              </a:rPr>
              <a:t>44,79% (116) </a:t>
            </a:r>
            <a:r>
              <a:rPr lang="es-ES_tradnl" altLang="es-CO" sz="1600" dirty="0">
                <a:latin typeface="Myriad Pro"/>
                <a:cs typeface="Arial" panose="020B0604020202020204" pitchFamily="34" charset="0"/>
              </a:rPr>
              <a:t>del total de </a:t>
            </a:r>
            <a:r>
              <a:rPr lang="es-ES_tradnl" altLang="es-CO" sz="1600" dirty="0">
                <a:latin typeface="Myriad Pro"/>
                <a:ea typeface="ヒラギノ角ゴ Pro W3"/>
                <a:cs typeface="Arial" panose="020B0604020202020204" pitchFamily="34" charset="0"/>
              </a:rPr>
              <a:t>las </a:t>
            </a:r>
            <a:r>
              <a:rPr lang="es-CO" altLang="es-CO" sz="1600" dirty="0">
                <a:latin typeface="Myriad Pro"/>
                <a:ea typeface="ヒラギノ角ゴ Pro W3"/>
                <a:cs typeface="Arial" panose="020B0604020202020204" pitchFamily="34" charset="0"/>
              </a:rPr>
              <a:t>PQSD</a:t>
            </a:r>
            <a:r>
              <a:rPr lang="es-ES_tradnl" altLang="es-CO" sz="1600" dirty="0">
                <a:latin typeface="Myriad Pro"/>
                <a:ea typeface="ヒラギノ角ゴ Pro W3"/>
                <a:cs typeface="Arial" panose="020B0604020202020204" pitchFamily="34" charset="0"/>
              </a:rPr>
              <a:t> recibidas. A continuación, presentamos el siguiente detalle:</a:t>
            </a:r>
          </a:p>
          <a:p>
            <a:pPr marL="0" indent="0" algn="just" eaLnBrk="0" hangingPunct="0">
              <a:buNone/>
              <a:defRPr/>
            </a:pPr>
            <a:endParaRPr lang="es-ES_tradnl" altLang="es-CO" sz="1600" dirty="0">
              <a:latin typeface="Myriad Pro"/>
              <a:ea typeface="ヒラギノ角ゴ Pro W3"/>
              <a:cs typeface="Arial" panose="020B0604020202020204" pitchFamily="34" charset="0"/>
            </a:endParaRPr>
          </a:p>
          <a:p>
            <a:pPr marL="0" indent="0" algn="just" eaLnBrk="0" hangingPunct="0">
              <a:buNone/>
              <a:defRPr/>
            </a:pPr>
            <a:endParaRPr lang="es-ES_tradnl" altLang="es-CO" sz="1600" dirty="0">
              <a:latin typeface="Myriad Pro"/>
              <a:ea typeface="ヒラギノ角ゴ Pro W3"/>
              <a:cs typeface="Arial" panose="020B0604020202020204" pitchFamily="34" charset="0"/>
            </a:endParaRPr>
          </a:p>
          <a:p>
            <a:pPr algn="just" eaLnBrk="0" hangingPunct="0">
              <a:defRPr/>
            </a:pPr>
            <a:endParaRPr lang="es-ES_tradnl" altLang="es-CO" sz="1600" dirty="0">
              <a:latin typeface="Myriad Pro"/>
              <a:ea typeface="ヒラギノ角ゴ Pro W3"/>
              <a:cs typeface="Arial" panose="020B0604020202020204" pitchFamily="34" charset="0"/>
            </a:endParaRPr>
          </a:p>
          <a:p>
            <a:pPr algn="just" eaLnBrk="0" hangingPunct="0">
              <a:defRPr/>
            </a:pPr>
            <a:endParaRPr lang="es-ES_tradnl" altLang="es-CO" sz="1600" dirty="0">
              <a:latin typeface="Myriad Pro"/>
              <a:ea typeface="ヒラギノ角ゴ Pro W3"/>
              <a:cs typeface="Arial" panose="020B0604020202020204" pitchFamily="34" charset="0"/>
            </a:endParaRPr>
          </a:p>
          <a:p>
            <a:pPr marL="0" indent="0" algn="just" eaLnBrk="0" hangingPunct="0">
              <a:buNone/>
              <a:defRPr/>
            </a:pPr>
            <a:endParaRPr lang="es-ES_tradnl" altLang="es-CO" sz="1600" dirty="0">
              <a:latin typeface="Myriad Pro"/>
              <a:ea typeface="ヒラギノ角ゴ Pro W3"/>
              <a:cs typeface="Arial" panose="020B0604020202020204" pitchFamily="34" charset="0"/>
            </a:endParaRPr>
          </a:p>
          <a:p>
            <a:pPr algn="just" eaLnBrk="0" hangingPunct="0">
              <a:defRPr/>
            </a:pPr>
            <a:endParaRPr lang="es-ES_tradnl" altLang="es-CO" sz="1600" dirty="0">
              <a:latin typeface="Myriad Pro"/>
              <a:ea typeface="ヒラギノ角ゴ Pro W3"/>
              <a:cs typeface="Arial" panose="020B0604020202020204" pitchFamily="34" charset="0"/>
            </a:endParaRPr>
          </a:p>
          <a:p>
            <a:pPr algn="just" eaLnBrk="0" hangingPunct="0">
              <a:defRPr/>
            </a:pPr>
            <a:endParaRPr lang="es-ES_tradnl" altLang="es-CO" sz="1600" dirty="0">
              <a:latin typeface="Myriad Pro"/>
              <a:cs typeface="Arial" panose="020B0604020202020204" pitchFamily="34" charset="0"/>
            </a:endParaRPr>
          </a:p>
          <a:p>
            <a:pPr algn="just" eaLnBrk="0" hangingPunct="0">
              <a:defRPr/>
            </a:pPr>
            <a:r>
              <a:rPr lang="es-ES_tradnl" altLang="es-CO" sz="1600" dirty="0">
                <a:latin typeface="Myriad Pro"/>
                <a:cs typeface="Arial" panose="020B0604020202020204" pitchFamily="34" charset="0"/>
              </a:rPr>
              <a:t>En las respuestas brindadas a los peticionarios, se les informó de una parte, el objeto general de Fogafín y de otra parte, se les indicó sobre el traslado a la entidad competente de ser necesario. </a:t>
            </a:r>
            <a:endParaRPr lang="es-ES_tradnl" altLang="es-CO" sz="1600" dirty="0">
              <a:highlight>
                <a:srgbClr val="FFFF00"/>
              </a:highlight>
              <a:latin typeface="Myriad Pro"/>
              <a:cs typeface="Arial" panose="020B0604020202020204" pitchFamily="34" charset="0"/>
            </a:endParaRPr>
          </a:p>
          <a:p>
            <a:pPr marL="0" indent="0" algn="just">
              <a:buNone/>
            </a:pPr>
            <a:endParaRPr lang="es-CO" sz="1900" dirty="0"/>
          </a:p>
          <a:p>
            <a:pPr marL="0" indent="0" algn="just">
              <a:buNone/>
            </a:pPr>
            <a:endParaRPr lang="es-CO" sz="1900" dirty="0"/>
          </a:p>
          <a:p>
            <a:pPr marL="0" indent="0" algn="just">
              <a:buNone/>
            </a:pPr>
            <a:endParaRPr lang="es-CO" sz="1900" dirty="0"/>
          </a:p>
        </p:txBody>
      </p:sp>
      <p:graphicFrame>
        <p:nvGraphicFramePr>
          <p:cNvPr id="7" name="Tabla 6">
            <a:extLst>
              <a:ext uri="{FF2B5EF4-FFF2-40B4-BE49-F238E27FC236}">
                <a16:creationId xmlns:a16="http://schemas.microsoft.com/office/drawing/2014/main" id="{A4CF0EBF-FACA-1AE8-DDCB-A90256B19C7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81639949"/>
              </p:ext>
            </p:extLst>
          </p:nvPr>
        </p:nvGraphicFramePr>
        <p:xfrm>
          <a:off x="2555631" y="2457413"/>
          <a:ext cx="6541477" cy="1955996"/>
        </p:xfrm>
        <a:graphic>
          <a:graphicData uri="http://schemas.openxmlformats.org/drawingml/2006/table">
            <a:tbl>
              <a:tblPr/>
              <a:tblGrid>
                <a:gridCol w="3880339">
                  <a:extLst>
                    <a:ext uri="{9D8B030D-6E8A-4147-A177-3AD203B41FA5}">
                      <a16:colId xmlns:a16="http://schemas.microsoft.com/office/drawing/2014/main" val="2200091889"/>
                    </a:ext>
                  </a:extLst>
                </a:gridCol>
                <a:gridCol w="1277815">
                  <a:extLst>
                    <a:ext uri="{9D8B030D-6E8A-4147-A177-3AD203B41FA5}">
                      <a16:colId xmlns:a16="http://schemas.microsoft.com/office/drawing/2014/main" val="2861231321"/>
                    </a:ext>
                  </a:extLst>
                </a:gridCol>
                <a:gridCol w="1383323">
                  <a:extLst>
                    <a:ext uri="{9D8B030D-6E8A-4147-A177-3AD203B41FA5}">
                      <a16:colId xmlns:a16="http://schemas.microsoft.com/office/drawing/2014/main" val="691798760"/>
                    </a:ext>
                  </a:extLst>
                </a:gridCol>
              </a:tblGrid>
              <a:tr h="543695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TEMA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B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CANTIDAD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B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PARTICIPACIÓN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B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6340549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PENSIONES/EPS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  <a:endParaRPr lang="es-CO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36567000"/>
                  </a:ext>
                </a:extLst>
              </a:tr>
              <a:tr h="253072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ADRES/ CIFIN / DATACREDITO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  <a:endParaRPr lang="es-CO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7154582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FNG / FOGACOOP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84039269"/>
                  </a:ext>
                </a:extLst>
              </a:tr>
              <a:tr h="259996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ENTIDADES FINANCIERAS EN MARCHA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</a:t>
                      </a:r>
                      <a:endParaRPr lang="es-CO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69%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8574840"/>
                  </a:ext>
                </a:extLst>
              </a:tr>
              <a:tr h="26105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OTRAS ENTIDADES NO COMPETENTE FOGAFÍN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40885550"/>
                  </a:ext>
                </a:extLst>
              </a:tr>
              <a:tr h="98694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Total General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B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116</a:t>
                      </a:r>
                      <a:endParaRPr lang="es-CO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B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B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1484816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855947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3D386E5-AA2C-9A47-B094-C605745247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3628"/>
            <a:ext cx="10515600" cy="1325563"/>
          </a:xfrm>
        </p:spPr>
        <p:txBody>
          <a:bodyPr>
            <a:normAutofit/>
          </a:bodyPr>
          <a:lstStyle/>
          <a:p>
            <a:pPr algn="just">
              <a:lnSpc>
                <a:spcPct val="100000"/>
              </a:lnSpc>
              <a:spcBef>
                <a:spcPts val="600"/>
              </a:spcBef>
            </a:pPr>
            <a:r>
              <a:rPr lang="es-CO" sz="4000" dirty="0"/>
              <a:t>Entidades más consultadas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2F4ADC3-9719-D043-B818-F0436FCB41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8892" y="5035432"/>
            <a:ext cx="10757452" cy="1099543"/>
          </a:xfrm>
        </p:spPr>
        <p:txBody>
          <a:bodyPr>
            <a:noAutofit/>
          </a:bodyPr>
          <a:lstStyle/>
          <a:p>
            <a:pPr marL="0" indent="0" algn="just" eaLnBrk="0" hangingPunct="0">
              <a:buNone/>
              <a:defRPr/>
            </a:pPr>
            <a:r>
              <a:rPr lang="es-CO" sz="1600" dirty="0">
                <a:latin typeface="Myriad Pro"/>
                <a:cs typeface="Arial" panose="020B0604020202020204" pitchFamily="34" charset="0"/>
              </a:rPr>
              <a:t>De las (259) PQSD recibidas en septiembre de 2022, el tema correspondiente a Otras Entidades representó el 52.12% (135), seguido del extinto Banco Central Hipotecario con el 14.67% (38),  Fogafín con el 13.90% (36), el Banco Davivienda S.A., con el 8.11% (21), el extinto Banco del Estado con el 7.34% (19), y Bancolombia S.A., con el 3.86% (10).</a:t>
            </a:r>
          </a:p>
        </p:txBody>
      </p:sp>
      <p:graphicFrame>
        <p:nvGraphicFramePr>
          <p:cNvPr id="5" name="Gráfico 4">
            <a:extLst>
              <a:ext uri="{FF2B5EF4-FFF2-40B4-BE49-F238E27FC236}">
                <a16:creationId xmlns:a16="http://schemas.microsoft.com/office/drawing/2014/main" id="{386C2E9F-2D75-4532-A7CB-9664CE19892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67587541"/>
              </p:ext>
            </p:extLst>
          </p:nvPr>
        </p:nvGraphicFramePr>
        <p:xfrm>
          <a:off x="1955605" y="1121065"/>
          <a:ext cx="7671189" cy="382058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18554756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3D386E5-AA2C-9A47-B094-C605745247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3772" y="0"/>
            <a:ext cx="10515600" cy="1325563"/>
          </a:xfrm>
        </p:spPr>
        <p:txBody>
          <a:bodyPr>
            <a:normAutofit/>
          </a:bodyPr>
          <a:lstStyle/>
          <a:p>
            <a:pPr algn="just">
              <a:lnSpc>
                <a:spcPct val="100000"/>
              </a:lnSpc>
              <a:spcBef>
                <a:spcPts val="600"/>
              </a:spcBef>
            </a:pPr>
            <a:r>
              <a:rPr lang="es-CO" sz="4400" dirty="0">
                <a:solidFill>
                  <a:schemeClr val="accent6">
                    <a:lumMod val="75000"/>
                  </a:schemeClr>
                </a:solidFill>
              </a:rPr>
              <a:t>Conclusiones: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2F4ADC3-9719-D043-B818-F0436FCB41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1001" y="923732"/>
            <a:ext cx="11144387" cy="5598504"/>
          </a:xfrm>
        </p:spPr>
        <p:txBody>
          <a:bodyPr>
            <a:noAutofit/>
          </a:bodyPr>
          <a:lstStyle/>
          <a:p>
            <a:pPr marL="0" indent="0" algn="just" eaLnBrk="0" hangingPunct="0">
              <a:buNone/>
              <a:defRPr/>
            </a:pPr>
            <a:endParaRPr lang="es-CO" sz="1400" dirty="0">
              <a:latin typeface="Myriad Pro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273050" indent="-273050" algn="just" eaLnBrk="0" hangingPunct="0">
              <a:lnSpc>
                <a:spcPct val="100000"/>
              </a:lnSpc>
              <a:spcBef>
                <a:spcPts val="0"/>
              </a:spcBef>
              <a:buFontTx/>
              <a:buAutoNum type="arabicPeriod"/>
              <a:defRPr/>
            </a:pPr>
            <a:r>
              <a:rPr lang="es-CO" sz="1400" dirty="0">
                <a:latin typeface="Myriad Pro"/>
                <a:cs typeface="Arial" panose="020B0604020202020204" pitchFamily="34" charset="0"/>
              </a:rPr>
              <a:t>Fogafín, cumplió con los términos establecidos en la Ley 1437 de 2011, Ley 1755 de 2015 y con la Resolución 001 de 2017 expedida por Fogafín, para la atención de las </a:t>
            </a:r>
            <a:r>
              <a:rPr lang="es-ES_tradnl" altLang="es-CO" sz="1400" dirty="0">
                <a:latin typeface="Myriad Pro"/>
                <a:cs typeface="Arial" panose="020B0604020202020204" pitchFamily="34" charset="0"/>
              </a:rPr>
              <a:t>Peticiones, Quejas, Sugerencias, Denuncias y Agradecimientos (PQSDA), así como de las consultas</a:t>
            </a:r>
            <a:r>
              <a:rPr lang="es-CO" sz="1400" dirty="0">
                <a:latin typeface="Myriad Pro"/>
                <a:cs typeface="Arial" panose="020B0604020202020204" pitchFamily="34" charset="0"/>
              </a:rPr>
              <a:t>.</a:t>
            </a:r>
          </a:p>
          <a:p>
            <a:pPr marL="273050" indent="-273050" algn="just" eaLnBrk="0" hangingPunct="0">
              <a:lnSpc>
                <a:spcPct val="100000"/>
              </a:lnSpc>
              <a:spcBef>
                <a:spcPts val="0"/>
              </a:spcBef>
              <a:buFontTx/>
              <a:buAutoNum type="arabicPeriod"/>
              <a:defRPr/>
            </a:pPr>
            <a:endParaRPr lang="es-CO" sz="1400" dirty="0">
              <a:latin typeface="Myriad Pro"/>
              <a:cs typeface="Arial" panose="020B0604020202020204" pitchFamily="34" charset="0"/>
            </a:endParaRPr>
          </a:p>
          <a:p>
            <a:pPr marL="273050" indent="-273050" algn="just" eaLnBrk="0" hangingPunct="0">
              <a:lnSpc>
                <a:spcPct val="100000"/>
              </a:lnSpc>
              <a:spcBef>
                <a:spcPts val="0"/>
              </a:spcBef>
              <a:buFontTx/>
              <a:buAutoNum type="arabicPeriod"/>
              <a:defRPr/>
            </a:pPr>
            <a:r>
              <a:rPr lang="es-CO" sz="1400" dirty="0">
                <a:latin typeface="Myriad Pro"/>
                <a:cs typeface="Arial" panose="020B0604020202020204" pitchFamily="34" charset="0"/>
              </a:rPr>
              <a:t>En la página web de Fogafín, link </a:t>
            </a:r>
            <a:r>
              <a:rPr lang="es-CO" sz="1400" dirty="0">
                <a:latin typeface="Myriad Pro"/>
                <a:cs typeface="Arial" panose="020B0604020202020204" pitchFamily="34" charset="0"/>
                <a:hlinkClick r:id="rId2"/>
              </a:rPr>
              <a:t>https://www.fogafin.gov.co/que-es-fogafin/informes</a:t>
            </a:r>
            <a:r>
              <a:rPr lang="es-CO" sz="1400" dirty="0">
                <a:latin typeface="Myriad Pro"/>
                <a:cs typeface="Arial" panose="020B0604020202020204" pitchFamily="34" charset="0"/>
              </a:rPr>
              <a:t>, se presenta el informe de PQSD, establecido en el numeral 3 de la Circular Externa No. 01 de 2011 emitida por el Consejo Asesor del Gobierno Nacional en materia de control interno.</a:t>
            </a:r>
          </a:p>
          <a:p>
            <a:pPr marL="273050" indent="-273050" algn="just" eaLnBrk="0" hangingPunct="0">
              <a:lnSpc>
                <a:spcPct val="100000"/>
              </a:lnSpc>
              <a:spcBef>
                <a:spcPts val="0"/>
              </a:spcBef>
              <a:buFontTx/>
              <a:buAutoNum type="arabicPeriod"/>
              <a:defRPr/>
            </a:pPr>
            <a:endParaRPr lang="es-CO" altLang="es-CO" sz="1400" dirty="0">
              <a:solidFill>
                <a:prstClr val="white">
                  <a:lumMod val="50000"/>
                </a:prstClr>
              </a:solidFill>
              <a:latin typeface="Myriad Pro"/>
              <a:cs typeface="Arial" panose="020B0604020202020204" pitchFamily="34" charset="0"/>
            </a:endParaRPr>
          </a:p>
          <a:p>
            <a:pPr marL="273050" indent="-273050" algn="just" eaLnBrk="0" hangingPunct="0">
              <a:lnSpc>
                <a:spcPct val="100000"/>
              </a:lnSpc>
              <a:spcBef>
                <a:spcPts val="0"/>
              </a:spcBef>
              <a:buFontTx/>
              <a:buAutoNum type="arabicPeriod"/>
              <a:defRPr/>
            </a:pPr>
            <a:r>
              <a:rPr lang="es-MX" altLang="es-CO" sz="1400" dirty="0">
                <a:solidFill>
                  <a:prstClr val="white">
                    <a:lumMod val="50000"/>
                  </a:prstClr>
                </a:solidFill>
                <a:latin typeface="Myriad Pro" charset="0"/>
              </a:rPr>
              <a:t>Los canales de atención más utilizados fueron Atención Telefónica con una participación del 38.61% (100), seguido de Correo Electrónico con el 30.12% (78), Chat con el 19.30% (50), Página Web con el 6.95% (18), Atención Presencial con el 3.09% (8), Carta con el 1,16% (3) y Redes Sociales con el 0.77% (2).</a:t>
            </a:r>
          </a:p>
          <a:p>
            <a:pPr marL="273050" indent="-273050" algn="just" eaLnBrk="0" hangingPunct="0">
              <a:lnSpc>
                <a:spcPct val="100000"/>
              </a:lnSpc>
              <a:spcBef>
                <a:spcPts val="0"/>
              </a:spcBef>
              <a:buFontTx/>
              <a:buAutoNum type="arabicPeriod"/>
              <a:defRPr/>
            </a:pPr>
            <a:endParaRPr lang="es-MX" altLang="es-CO" sz="1400" dirty="0">
              <a:latin typeface="Myriad Pro"/>
              <a:cs typeface="Arial" panose="020B0604020202020204" pitchFamily="34" charset="0"/>
            </a:endParaRPr>
          </a:p>
          <a:p>
            <a:pPr marL="273050" indent="-273050" algn="just" eaLnBrk="0" hangingPunct="0">
              <a:lnSpc>
                <a:spcPct val="100000"/>
              </a:lnSpc>
              <a:spcBef>
                <a:spcPts val="0"/>
              </a:spcBef>
              <a:buFontTx/>
              <a:buAutoNum type="arabicPeriod"/>
              <a:defRPr/>
            </a:pPr>
            <a:r>
              <a:rPr lang="es-MX" altLang="es-CO" sz="1400" dirty="0">
                <a:latin typeface="Myriad Pro"/>
                <a:cs typeface="Arial" panose="020B0604020202020204" pitchFamily="34" charset="0"/>
              </a:rPr>
              <a:t>Nuestra página web www.fogafin.gov.co cuenta con una opción que permite a las personas con baja visión aumentar hasta 16 veces el tamaño de las letras de la pantalla y cambiar sus contrastes.</a:t>
            </a:r>
          </a:p>
          <a:p>
            <a:pPr marL="273050" indent="-273050" algn="just" eaLnBrk="0" hangingPunct="0">
              <a:lnSpc>
                <a:spcPct val="100000"/>
              </a:lnSpc>
              <a:spcBef>
                <a:spcPts val="0"/>
              </a:spcBef>
              <a:buFontTx/>
              <a:buAutoNum type="arabicPeriod"/>
              <a:defRPr/>
            </a:pPr>
            <a:endParaRPr lang="es-MX" altLang="es-CO" sz="1400" dirty="0">
              <a:latin typeface="Myriad Pro"/>
              <a:cs typeface="Arial" panose="020B0604020202020204" pitchFamily="34" charset="0"/>
            </a:endParaRPr>
          </a:p>
          <a:p>
            <a:pPr marL="273050" indent="-273050" algn="just" eaLnBrk="0" hangingPunct="0">
              <a:lnSpc>
                <a:spcPct val="100000"/>
              </a:lnSpc>
              <a:spcBef>
                <a:spcPts val="0"/>
              </a:spcBef>
              <a:buFontTx/>
              <a:buAutoNum type="arabicPeriod"/>
              <a:defRPr/>
            </a:pPr>
            <a:r>
              <a:rPr lang="es-MX" altLang="es-CO" sz="1400" dirty="0">
                <a:solidFill>
                  <a:prstClr val="white">
                    <a:lumMod val="50000"/>
                  </a:prstClr>
                </a:solidFill>
                <a:latin typeface="Myriad Pro" charset="0"/>
              </a:rPr>
              <a:t>Las (259) PQSD atendidas durante el mes de septiembre de 2022, provinieron principalmente de Otras Ciudades con el 46.33% (120), seguido de Bogotá, D.C, con el 40.93% (106), Cali con el 5.41% (14), Medellín con el 4.63% (12), y Barranquilla con el 2,70% (7).</a:t>
            </a:r>
          </a:p>
          <a:p>
            <a:pPr marL="273050" indent="-273050" algn="just" eaLnBrk="0" hangingPunct="0">
              <a:lnSpc>
                <a:spcPct val="100000"/>
              </a:lnSpc>
              <a:spcBef>
                <a:spcPts val="0"/>
              </a:spcBef>
              <a:buFontTx/>
              <a:buAutoNum type="arabicPeriod"/>
              <a:defRPr/>
            </a:pPr>
            <a:endParaRPr lang="es-MX" altLang="es-CO" sz="1400" dirty="0">
              <a:highlight>
                <a:srgbClr val="FFFF00"/>
              </a:highlight>
            </a:endParaRPr>
          </a:p>
          <a:p>
            <a:pPr marL="273050" indent="-273050" algn="just" eaLnBrk="0" hangingPunct="0">
              <a:lnSpc>
                <a:spcPct val="100000"/>
              </a:lnSpc>
              <a:spcBef>
                <a:spcPts val="0"/>
              </a:spcBef>
              <a:buFontTx/>
              <a:buAutoNum type="arabicPeriod"/>
              <a:defRPr/>
            </a:pPr>
            <a:r>
              <a:rPr lang="es-ES_tradnl" altLang="es-CO" sz="1400" dirty="0">
                <a:solidFill>
                  <a:prstClr val="white">
                    <a:lumMod val="50000"/>
                  </a:prstClr>
                </a:solidFill>
                <a:latin typeface="Myriad Pro" charset="0"/>
              </a:rPr>
              <a:t>En septiembre de 2022, del total de las (259) </a:t>
            </a:r>
            <a:r>
              <a:rPr lang="es-CO" altLang="es-CO" sz="1400" dirty="0">
                <a:solidFill>
                  <a:prstClr val="white">
                    <a:lumMod val="50000"/>
                  </a:prstClr>
                </a:solidFill>
                <a:latin typeface="Myriad Pro" charset="0"/>
              </a:rPr>
              <a:t>PQSD </a:t>
            </a:r>
            <a:r>
              <a:rPr lang="es-ES_tradnl" altLang="es-CO" sz="1400" dirty="0">
                <a:solidFill>
                  <a:prstClr val="white">
                    <a:lumMod val="50000"/>
                  </a:prstClr>
                </a:solidFill>
                <a:latin typeface="Myriad Pro" charset="0"/>
              </a:rPr>
              <a:t>recibidas a través de los diferentes canales de comunicación, el tema de Fogafín no competente representó el 44,79% (116), seguido de Levantamiento de Gravámenes que representó el 18.92% (49), Información Procesos </a:t>
            </a:r>
            <a:r>
              <a:rPr lang="es-ES_tradnl" altLang="es-CO" sz="1400" dirty="0" err="1">
                <a:solidFill>
                  <a:prstClr val="white">
                    <a:lumMod val="50000"/>
                  </a:prstClr>
                </a:solidFill>
                <a:latin typeface="Myriad Pro" charset="0"/>
              </a:rPr>
              <a:t>Liquidatorios</a:t>
            </a:r>
            <a:r>
              <a:rPr lang="es-ES_tradnl" altLang="es-CO" sz="1400" dirty="0">
                <a:solidFill>
                  <a:prstClr val="white">
                    <a:lumMod val="50000"/>
                  </a:prstClr>
                </a:solidFill>
                <a:latin typeface="Myriad Pro" charset="0"/>
              </a:rPr>
              <a:t> con el 15.06% (39), Información General de Fogafín con el 9.65% (25), Pago de Acreencias con el 7.33% (19) y Seguro de Depósitos con el 4.25% (11). El tema de “Fogafín no competente” hace referencia a aquellas solicitudes donde Fogafín no es el competente, sin embargo, se les da el trámite pertinente.</a:t>
            </a:r>
          </a:p>
          <a:p>
            <a:pPr marL="273050" indent="-273050" algn="just" eaLnBrk="0" hangingPunct="0">
              <a:lnSpc>
                <a:spcPct val="100000"/>
              </a:lnSpc>
              <a:spcBef>
                <a:spcPts val="0"/>
              </a:spcBef>
              <a:buFontTx/>
              <a:buAutoNum type="arabicPeriod"/>
              <a:defRPr/>
            </a:pPr>
            <a:endParaRPr lang="es-MX" altLang="es-CO" sz="1400" dirty="0">
              <a:latin typeface="Myriad Pro"/>
              <a:cs typeface="Arial" panose="020B0604020202020204" pitchFamily="34" charset="0"/>
            </a:endParaRPr>
          </a:p>
          <a:p>
            <a:pPr marL="273050" indent="-273050" algn="just" eaLnBrk="0" hangingPunct="0">
              <a:lnSpc>
                <a:spcPct val="100000"/>
              </a:lnSpc>
              <a:spcBef>
                <a:spcPts val="0"/>
              </a:spcBef>
              <a:buFontTx/>
              <a:buAutoNum type="arabicPeriod"/>
              <a:defRPr/>
            </a:pPr>
            <a:r>
              <a:rPr lang="es-CO" altLang="es-CO" sz="1400" dirty="0">
                <a:latin typeface="Myriad Pro"/>
                <a:cs typeface="Arial" panose="020B0604020202020204" pitchFamily="34" charset="0"/>
              </a:rPr>
              <a:t>Durante septiembre de 2022 no se recibieron denuncias de ningún tipo, peticiones anónimas, ni quejas relacionadas con Fogafín. De igual manera no se atendió ningún ciudadano con discapacidad (movilidad/física, auditiva, visual).</a:t>
            </a:r>
            <a:endParaRPr lang="es-CO" sz="1400" dirty="0">
              <a:latin typeface="Myriad Pro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9644608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Fogafín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 marL="0" marR="0" indent="0" algn="l" defTabSz="914400" rtl="0" eaLnBrk="1" fontAlgn="auto" latinLnBrk="0" hangingPunct="1">
          <a:lnSpc>
            <a:spcPct val="100000"/>
          </a:lnSpc>
          <a:spcBef>
            <a:spcPts val="10"/>
          </a:spcBef>
          <a:spcAft>
            <a:spcPts val="0"/>
          </a:spcAft>
          <a:buClrTx/>
          <a:buSzTx/>
          <a:buFontTx/>
          <a:buNone/>
          <a:tabLst/>
          <a:defRPr kumimoji="0" sz="5000" b="1" i="0" u="none" strike="noStrike" kern="1200" cap="none" spc="0" normalizeH="0" baseline="0" noProof="0" dirty="0" smtClean="0">
            <a:ln>
              <a:noFill/>
            </a:ln>
            <a:solidFill>
              <a:srgbClr val="01619B"/>
            </a:solidFill>
            <a:effectLst/>
            <a:uLnTx/>
            <a:uFillTx/>
            <a:latin typeface="Myriad Pro" charset="0"/>
            <a:ea typeface="Myriad Pro" charset="0"/>
            <a:cs typeface="Myriad Pro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Presentación1" id="{362891D7-0F8B-F240-8E2A-0F36B2830DA2}" vid="{280AD2CE-DB01-C048-9F1D-A47FF565F8F3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D6EA729DC2D5364692565BF43CEEA661" ma:contentTypeVersion="5" ma:contentTypeDescription="Crear nuevo documento." ma:contentTypeScope="" ma:versionID="ba78b88d6bc610b1d1f7e6662b4d6c7f">
  <xsd:schema xmlns:xsd="http://www.w3.org/2001/XMLSchema" xmlns:xs="http://www.w3.org/2001/XMLSchema" xmlns:p="http://schemas.microsoft.com/office/2006/metadata/properties" xmlns:ns2="86fbb03e-06d9-4e12-899b-85ae2e791394" xmlns:ns3="3410525b-d2fa-4a3d-a768-156301000eb6" targetNamespace="http://schemas.microsoft.com/office/2006/metadata/properties" ma:root="true" ma:fieldsID="929838af4f88dffdf3b9571a3284812e" ns2:_="" ns3:_="">
    <xsd:import namespace="86fbb03e-06d9-4e12-899b-85ae2e791394"/>
    <xsd:import namespace="3410525b-d2fa-4a3d-a768-156301000eb6"/>
    <xsd:element name="properties">
      <xsd:complexType>
        <xsd:sequence>
          <xsd:element name="documentManagement">
            <xsd:complexType>
              <xsd:all>
                <xsd:element ref="ns2:Departamento"/>
                <xsd:element ref="ns3:Macroprocesos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6fbb03e-06d9-4e12-899b-85ae2e791394" elementFormDefault="qualified">
    <xsd:import namespace="http://schemas.microsoft.com/office/2006/documentManagement/types"/>
    <xsd:import namespace="http://schemas.microsoft.com/office/infopath/2007/PartnerControls"/>
    <xsd:element name="Departamento" ma:index="8" ma:displayName="Departamento" ma:default="Comunicaciones y Relaciones Corporativas" ma:format="Dropdown" ma:internalName="Departamento">
      <xsd:simpleType>
        <xsd:restriction base="dms:Choice">
          <xsd:enumeration value="Comunicaciones y Relaciones Corporativas"/>
          <xsd:enumeration value="Auditoria Interna"/>
          <xsd:enumeration value="Información Financiera"/>
          <xsd:enumeration value="Dirección"/>
          <xsd:enumeration value="Riesgos Financieros de la Reserva"/>
          <xsd:enumeration value="Gestión de Contenidos"/>
          <xsd:enumeration value="Talento Humano"/>
          <xsd:enumeration value="Riesgo Operativo y Procesos"/>
          <xsd:enumeration value="Análisis de Entidades Financieras y Simulacros"/>
          <xsd:enumeration value="Jurídico"/>
          <xsd:enumeration value="Gestión de Otros Archivos"/>
          <xsd:enumeration value="Resolución y Liquidaciones"/>
          <xsd:enumeration value="Operaciones de Tesoreria"/>
          <xsd:enumeration value="Sistema de Seguro de Depósitos"/>
          <xsd:enumeration value="Planeación y Proyectos"/>
          <xsd:enumeration value="Gestión de Inversiones"/>
          <xsd:enumeration value="Subdireción Corporativa"/>
          <xsd:enumeration value="Desarrollo Administrativo"/>
          <xsd:enumeration value="Subdirección de Gestión de Activos"/>
          <xsd:enumeration value="Subdirección Financiera Y Operativa"/>
          <xsd:enumeration value="Tecnologías de La Información"/>
          <xsd:enumeration value="Subdirección de Mecanismo de Resolución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410525b-d2fa-4a3d-a768-156301000eb6" elementFormDefault="qualified">
    <xsd:import namespace="http://schemas.microsoft.com/office/2006/documentManagement/types"/>
    <xsd:import namespace="http://schemas.microsoft.com/office/infopath/2007/PartnerControls"/>
    <xsd:element name="Macroprocesos" ma:index="9" ma:displayName="Proceso" ma:list="{aabdd146-37cb-46d7-8581-226074af296f}" ma:internalName="Macroprocesos" ma:readOnly="false" ma:showField="Macroproceso">
      <xsd:simpleType>
        <xsd:restriction base="dms:Lookup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ni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Departamento xmlns="86fbb03e-06d9-4e12-899b-85ae2e791394">Comunicaciones y Relaciones Corporativas</Departamento>
    <Macroprocesos xmlns="3410525b-d2fa-4a3d-a768-156301000eb6">14</Macroprocesos>
  </documentManagement>
</p:properties>
</file>

<file path=customXml/itemProps1.xml><?xml version="1.0" encoding="utf-8"?>
<ds:datastoreItem xmlns:ds="http://schemas.openxmlformats.org/officeDocument/2006/customXml" ds:itemID="{38DB6915-4A2A-49FA-B7A5-186F64631E8B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D52B3137-973B-42BF-89FF-BEB0A874EEE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6fbb03e-06d9-4e12-899b-85ae2e791394"/>
    <ds:schemaRef ds:uri="3410525b-d2fa-4a3d-a768-156301000eb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81805823-328B-41BA-86BC-85A0157CFAD9}">
  <ds:schemaRefs>
    <ds:schemaRef ds:uri="http://schemas.openxmlformats.org/package/2006/metadata/core-properties"/>
    <ds:schemaRef ds:uri="http://purl.org/dc/terms/"/>
    <ds:schemaRef ds:uri="http://purl.org/dc/dcmitype/"/>
    <ds:schemaRef ds:uri="http://www.w3.org/XML/1998/namespace"/>
    <ds:schemaRef ds:uri="3410525b-d2fa-4a3d-a768-156301000eb6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86fbb03e-06d9-4e12-899b-85ae2e791394"/>
    <ds:schemaRef ds:uri="http://schemas.microsoft.com/office/2006/metadata/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12775</TotalTime>
  <Words>1325</Words>
  <Application>Microsoft Office PowerPoint</Application>
  <PresentationFormat>Panorámica</PresentationFormat>
  <Paragraphs>122</Paragraphs>
  <Slides>10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4" baseType="lpstr">
      <vt:lpstr>Arial</vt:lpstr>
      <vt:lpstr>Calibri</vt:lpstr>
      <vt:lpstr>Myriad Pro</vt:lpstr>
      <vt:lpstr>Tema Fogafín</vt:lpstr>
      <vt:lpstr>Informe Estadístico de Peticiones, Quejas, Sugerencias y Denuncias (PQSD)</vt:lpstr>
      <vt:lpstr>Evolución de las PQSD</vt:lpstr>
      <vt:lpstr>Canales utilizados de atención al ciudadano</vt:lpstr>
      <vt:lpstr>PQSD por ciudades</vt:lpstr>
      <vt:lpstr>Análisis de PQSD – Origen </vt:lpstr>
      <vt:lpstr>Temas consultados en los canales</vt:lpstr>
      <vt:lpstr>Tema de consulta “Otros”</vt:lpstr>
      <vt:lpstr>Entidades más consultadas</vt:lpstr>
      <vt:lpstr>Conclusiones:</vt:lpstr>
      <vt:lpstr>Conclusiones Aplicación Decreto 0103 de 2015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Gustavo Andres Martinez Martinez</dc:creator>
  <cp:lastModifiedBy>Maria Alejandra Rodriguez Jimenez</cp:lastModifiedBy>
  <cp:revision>486</cp:revision>
  <cp:lastPrinted>2020-03-02T16:08:24Z</cp:lastPrinted>
  <dcterms:created xsi:type="dcterms:W3CDTF">2018-12-19T17:15:32Z</dcterms:created>
  <dcterms:modified xsi:type="dcterms:W3CDTF">2022-10-27T16:53:42Z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0x010100D6EA729DC2D5364692565BF43CEEA661</vt:lpwstr>
  </property>
</Properties>
</file>