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0.%20OCTUBRE\2022_Octubre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0.%20OCTUBRE\2022_Octubre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0.%20OCTUBRE\2022_Octubre_Gr&#225;ficas_Informe%20PQRS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0.%20OCTUBRE\2022_Octubre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10E2-4A06-9767-43DF944330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Hist.'!$B$72:$B$84</c:f>
              <c:numCache>
                <c:formatCode>mmm\-yy</c:formatCode>
                <c:ptCount val="13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</c:numCache>
            </c:numRef>
          </c:cat>
          <c:val>
            <c:numRef>
              <c:f>'Prom. Hist.'!$C$72:$C$84</c:f>
              <c:numCache>
                <c:formatCode>General</c:formatCode>
                <c:ptCount val="13"/>
                <c:pt idx="0">
                  <c:v>215</c:v>
                </c:pt>
                <c:pt idx="1">
                  <c:v>225</c:v>
                </c:pt>
                <c:pt idx="2">
                  <c:v>161</c:v>
                </c:pt>
                <c:pt idx="3">
                  <c:v>167</c:v>
                </c:pt>
                <c:pt idx="4">
                  <c:v>172</c:v>
                </c:pt>
                <c:pt idx="5">
                  <c:v>212</c:v>
                </c:pt>
                <c:pt idx="6">
                  <c:v>157</c:v>
                </c:pt>
                <c:pt idx="7">
                  <c:v>216</c:v>
                </c:pt>
                <c:pt idx="8">
                  <c:v>190</c:v>
                </c:pt>
                <c:pt idx="9">
                  <c:v>235</c:v>
                </c:pt>
                <c:pt idx="10">
                  <c:v>286</c:v>
                </c:pt>
                <c:pt idx="11">
                  <c:v>259</c:v>
                </c:pt>
                <c:pt idx="12">
                  <c:v>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E2-4A06-9767-43DF94433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E-491C-B2FE-ED7965C0322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E-491C-B2FE-ED7965C03221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3E-491C-B2FE-ED7965C0322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3E-491C-B2FE-ED7965C03221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33E-491C-B2FE-ED7965C03221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33E-491C-B2FE-ED7965C03221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33E-491C-B2FE-ED7965C0322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Informes'!$B$11:$B$16</c:f>
              <c:strCache>
                <c:ptCount val="6"/>
                <c:pt idx="0">
                  <c:v>CARTA</c:v>
                </c:pt>
                <c:pt idx="1">
                  <c:v>ATENCIÓN PRESENCIAL</c:v>
                </c:pt>
                <c:pt idx="2">
                  <c:v>PÁGINA WEB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'Gráficas Informes'!$C$11:$C$16</c:f>
              <c:numCache>
                <c:formatCode>General</c:formatCode>
                <c:ptCount val="6"/>
                <c:pt idx="0">
                  <c:v>4</c:v>
                </c:pt>
                <c:pt idx="1">
                  <c:v>12</c:v>
                </c:pt>
                <c:pt idx="2">
                  <c:v>20</c:v>
                </c:pt>
                <c:pt idx="3">
                  <c:v>36</c:v>
                </c:pt>
                <c:pt idx="4">
                  <c:v>70</c:v>
                </c:pt>
                <c:pt idx="5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33E-491C-B2FE-ED7965C032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196720824597186E-2"/>
          <c:y val="0.16802093854006381"/>
          <c:w val="0.86186015838552477"/>
          <c:h val="0.8319790614599361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53A-4AD7-B6D1-AF032F15BBDE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53A-4AD7-B6D1-AF032F15BBD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53A-4AD7-B6D1-AF032F15BBD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53A-4AD7-B6D1-AF032F15BBD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53A-4AD7-B6D1-AF032F15BBD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53A-4AD7-B6D1-AF032F15BBD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53A-4AD7-B6D1-AF032F15BBDE}"/>
              </c:ext>
            </c:extLst>
          </c:dPt>
          <c:dLbls>
            <c:dLbl>
              <c:idx val="0"/>
              <c:layout>
                <c:manualLayout>
                  <c:x val="-4.0965823507998191E-2"/>
                  <c:y val="-5.92293054561616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2,69%</a:t>
                    </a:r>
                  </a:p>
                </c:rich>
              </c:tx>
              <c:spPr>
                <a:noFill/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71659704252"/>
                      <c:h val="9.407082858765898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53A-4AD7-B6D1-AF032F15BBDE}"/>
                </c:ext>
              </c:extLst>
            </c:dLbl>
            <c:dLbl>
              <c:idx val="1"/>
              <c:layout>
                <c:manualLayout>
                  <c:x val="8.1103004308790305E-2"/>
                  <c:y val="-2.07395374553949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2.69%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3374231689805"/>
                      <c:h val="0.10842395659824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53A-4AD7-B6D1-AF032F15BBDE}"/>
                </c:ext>
              </c:extLst>
            </c:dLbl>
            <c:dLbl>
              <c:idx val="2"/>
              <c:layout>
                <c:manualLayout>
                  <c:x val="-8.7483784320009764E-2"/>
                  <c:y val="0.1139638845770604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71F546-434D-438E-977D-CD71B759553D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4.93%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53A-4AD7-B6D1-AF032F15BBDE}"/>
                </c:ext>
              </c:extLst>
            </c:dLbl>
            <c:dLbl>
              <c:idx val="3"/>
              <c:layout>
                <c:manualLayout>
                  <c:x val="-0.22517235811932659"/>
                  <c:y val="-0.189141648647366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50" b="1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>
                        <a:solidFill>
                          <a:schemeClr val="bg1"/>
                        </a:solidFill>
                      </a:rPr>
                      <a:t>
40.36%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68081758354036"/>
                      <c:h val="0.193813392350778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53A-4AD7-B6D1-AF032F15BBDE}"/>
                </c:ext>
              </c:extLst>
            </c:dLbl>
            <c:dLbl>
              <c:idx val="4"/>
              <c:layout>
                <c:manualLayout>
                  <c:x val="0.18011746779154289"/>
                  <c:y val="7.18321900397892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050" b="1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>
                        <a:solidFill>
                          <a:schemeClr val="bg1"/>
                        </a:solidFill>
                      </a:rPr>
                      <a:t>
49.33%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11389170696993"/>
                      <c:h val="0.190548170843303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53A-4AD7-B6D1-AF032F15BBDE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53A-4AD7-B6D1-AF032F15BBDE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3A-4AD7-B6D1-AF032F15BB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CALI</c:v>
                </c:pt>
                <c:pt idx="1">
                  <c:v>CARTAGENA DE INDIAS</c:v>
                </c:pt>
                <c:pt idx="2">
                  <c:v>MEDELLIN</c:v>
                </c:pt>
                <c:pt idx="3">
                  <c:v>BOGOTÁ, D. C.</c:v>
                </c:pt>
                <c:pt idx="4">
                  <c:v>OTRAS CIUDADES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11</c:v>
                </c:pt>
                <c:pt idx="3">
                  <c:v>90</c:v>
                </c:pt>
                <c:pt idx="4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53A-4AD7-B6D1-AF032F15BBD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BC7-4A72-8204-730C86CB177E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BC7-4A72-8204-730C86CB177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/>
                      <a:t>
1.79%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BC7-4A72-8204-730C86CB177E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/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/>
                      <a:t>
98.21%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BC7-4A72-8204-730C86CB17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4</c:v>
                </c:pt>
                <c:pt idx="1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C7-4A72-8204-730C86CB177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23947944724923"/>
          <c:y val="0.21488013282227561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7F42-4325-8CB4-F2768FAE1650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7F42-4325-8CB4-F2768FAE16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7F42-4325-8CB4-F2768FAE1650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7F42-4325-8CB4-F2768FAE1650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7F42-4325-8CB4-F2768FAE165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7F42-4325-8CB4-F2768FAE165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7F42-4325-8CB4-F2768FAE1650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7F42-4325-8CB4-F2768FAE165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F42-4325-8CB4-F2768FAE165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F42-4325-8CB4-F2768FAE165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7F42-4325-8CB4-F2768FAE165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F42-4325-8CB4-F2768FAE165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7F42-4325-8CB4-F2768FAE165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F42-4325-8CB4-F2768FAE16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PAGO DE ACREENCIAS </c:v>
                </c:pt>
                <c:pt idx="1">
                  <c:v>SEGURO DE DEPÓSITOS</c:v>
                </c:pt>
                <c:pt idx="2">
                  <c:v>INFORMACIÓN GENERAL DE FOGAFÍN</c:v>
                </c:pt>
                <c:pt idx="3">
                  <c:v>LEVANTAMIENTO DE GRAVÁMENES</c:v>
                </c:pt>
                <c:pt idx="4">
                  <c:v>INFORMACIÓN PROCESOS LIQUIDATORIOS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9</c:v>
                </c:pt>
                <c:pt idx="1">
                  <c:v>12</c:v>
                </c:pt>
                <c:pt idx="2">
                  <c:v>17</c:v>
                </c:pt>
                <c:pt idx="3">
                  <c:v>32</c:v>
                </c:pt>
                <c:pt idx="4">
                  <c:v>33</c:v>
                </c:pt>
                <c:pt idx="5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F42-4325-8CB4-F2768FAE165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44228861232E-2"/>
          <c:y val="0.24812791476561805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2ED-4907-BA3E-76AD9E5984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2ED-4907-BA3E-76AD9E5984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2ED-4907-BA3E-76AD9E5984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2ED-4907-BA3E-76AD9E5984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2ED-4907-BA3E-76AD9E5984DC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2ED-4907-BA3E-76AD9E5984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2ED-4907-BA3E-76AD9E5984DC}"/>
              </c:ext>
            </c:extLst>
          </c:dPt>
          <c:dLbls>
            <c:dLbl>
              <c:idx val="0"/>
              <c:layout>
                <c:manualLayout>
                  <c:x val="-9.9355233901107037E-2"/>
                  <c:y val="-0.124611627887382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>
                        <a:solidFill>
                          <a:sysClr val="windowText" lastClr="000000"/>
                        </a:solidFill>
                      </a:rPr>
                      <a:t> S.A</a:t>
                    </a:r>
                    <a:r>
                      <a:rPr lang="es-MX" sz="1000" b="1" baseline="0">
                        <a:solidFill>
                          <a:sysClr val="windowText" lastClr="000000"/>
                        </a:solidFill>
                      </a:rPr>
                      <a:t>
3.59%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2ED-4907-BA3E-76AD9E5984DC}"/>
                </c:ext>
              </c:extLst>
            </c:dLbl>
            <c:dLbl>
              <c:idx val="1"/>
              <c:layout>
                <c:manualLayout>
                  <c:x val="-1.0713360463594904E-2"/>
                  <c:y val="-8.21961376025325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ysClr val="windowText" lastClr="000000"/>
                        </a:solidFill>
                      </a:rPr>
                      <a:t>
12.56%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7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07355525678636"/>
                      <c:h val="0.109063129119650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2ED-4907-BA3E-76AD9E5984DC}"/>
                </c:ext>
              </c:extLst>
            </c:dLbl>
            <c:dLbl>
              <c:idx val="2"/>
              <c:layout>
                <c:manualLayout>
                  <c:x val="-0.19281051543500596"/>
                  <c:y val="2.18089310412961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sz="1050" b="1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>
                        <a:solidFill>
                          <a:schemeClr val="bg1"/>
                        </a:solidFill>
                      </a:rPr>
                      <a:t>
13%</a:t>
                    </a:r>
                  </a:p>
                </c:rich>
              </c:tx>
              <c:spPr>
                <a:noFill/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31387891674255"/>
                      <c:h val="9.915052403458553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2ED-4907-BA3E-76AD9E5984DC}"/>
                </c:ext>
              </c:extLst>
            </c:dLbl>
            <c:dLbl>
              <c:idx val="3"/>
              <c:layout>
                <c:manualLayout>
                  <c:x val="-0.18700867233562998"/>
                  <c:y val="-0.219062860904452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s-MX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s-MX" sz="1000" b="1" i="0" u="none" strike="noStrike" kern="1200" baseline="0" dirty="0">
                        <a:solidFill>
                          <a:schemeClr val="bg1"/>
                        </a:solidFill>
                      </a:rPr>
                      <a:t>14.8</a:t>
                    </a:r>
                    <a:r>
                      <a:rPr lang="es-MX" sz="10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56404376774593"/>
                      <c:h val="0.132470755182495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2ED-4907-BA3E-76AD9E5984DC}"/>
                </c:ext>
              </c:extLst>
            </c:dLbl>
            <c:dLbl>
              <c:idx val="4"/>
              <c:layout>
                <c:manualLayout>
                  <c:x val="0.22177346839734591"/>
                  <c:y val="-0.13527147939522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1100" b="1">
                        <a:solidFill>
                          <a:schemeClr val="bg1"/>
                        </a:solidFill>
                      </a:rPr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100" b="1" baseline="0">
                        <a:solidFill>
                          <a:schemeClr val="bg1"/>
                        </a:solidFill>
                      </a:rPr>
                      <a:t>
56.05%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38740291284619"/>
                      <c:h val="0.132470699628005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2ED-4907-BA3E-76AD9E5984DC}"/>
                </c:ext>
              </c:extLst>
            </c:dLbl>
            <c:dLbl>
              <c:idx val="5"/>
              <c:layout>
                <c:manualLayout>
                  <c:x val="-0.11508468104510768"/>
                  <c:y val="-0.215831627392675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15.32%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2ED-4907-BA3E-76AD9E5984DC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92ED-4907-BA3E-76AD9E5984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Informes'!$H$129:$H$133</c:f>
              <c:strCache>
                <c:ptCount val="5"/>
                <c:pt idx="0">
                  <c:v>BANCO DEL ESTADO</c:v>
                </c:pt>
                <c:pt idx="1">
                  <c:v>BANCO CENTRAL HIPOTECARIO S.A.</c:v>
                </c:pt>
                <c:pt idx="2">
                  <c:v>FOGAFÍN</c:v>
                </c:pt>
                <c:pt idx="3">
                  <c:v>BANCO DAVIVIENDA S.A.</c:v>
                </c:pt>
                <c:pt idx="4">
                  <c:v>OTRAS ENTIDADES </c:v>
                </c:pt>
              </c:strCache>
            </c:strRef>
          </c:cat>
          <c:val>
            <c:numRef>
              <c:f>'Gráficas Informes'!$I$129:$I$133</c:f>
              <c:numCache>
                <c:formatCode>General</c:formatCode>
                <c:ptCount val="5"/>
                <c:pt idx="0">
                  <c:v>8</c:v>
                </c:pt>
                <c:pt idx="1">
                  <c:v>28</c:v>
                </c:pt>
                <c:pt idx="2">
                  <c:v>29</c:v>
                </c:pt>
                <c:pt idx="3">
                  <c:v>33</c:v>
                </c:pt>
                <c:pt idx="4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2ED-4907-BA3E-76AD9E5984D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18/11/2022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Octubre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2022\10. OCTUBRE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956262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octubre de 2022 se recibieron 223 PQSD, de las cuales el 100% (223)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3818469"/>
              </p:ext>
            </p:extLst>
          </p:nvPr>
        </p:nvGraphicFramePr>
        <p:xfrm>
          <a:off x="1771606" y="1014693"/>
          <a:ext cx="9017353" cy="3583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32182" y="4430993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36.32% (81), seguido de Correo Electrónico con el 31.4% (70), Chat con el 16.14% (36), Página Web con el 8.97% (20), Atención Presencial con el 5.38% (12) y Carta con el 1,79% (4).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919662"/>
              </p:ext>
            </p:extLst>
          </p:nvPr>
        </p:nvGraphicFramePr>
        <p:xfrm>
          <a:off x="3020632" y="1366086"/>
          <a:ext cx="6150736" cy="2762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(223) PQSD atendidas durante el mes de octubre de 2022, provinieron principalmente de Otras Ciudades con el 49.33% (110), seguido de Bogotá, D.C, con el 40.36% (90), Medellín con el 4.93% (11), Cartagena de Indias con el 2,69% (6) y Cali con el 2,69% (6),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081461"/>
              </p:ext>
            </p:extLst>
          </p:nvPr>
        </p:nvGraphicFramePr>
        <p:xfrm>
          <a:off x="2870768" y="1325563"/>
          <a:ext cx="6224685" cy="3540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(223) durante octubre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98,21%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(219) provienen de personas naturales y el 1,79% (4)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791301"/>
              </p:ext>
            </p:extLst>
          </p:nvPr>
        </p:nvGraphicFramePr>
        <p:xfrm>
          <a:off x="3113935" y="1437403"/>
          <a:ext cx="6243099" cy="369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347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399760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octubre de 2022, del total de las (223)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53,82% (120), seguido de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14.80% (33), Levantamiento de Gravámenes que representó el 14.35% (32), Información General de Fogafín con el 7.62% (17), Seguro de Depósitos con el 5.38% (12), y Pago de Acreencias con el 4.03% (9).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622742"/>
              </p:ext>
            </p:extLst>
          </p:nvPr>
        </p:nvGraphicFramePr>
        <p:xfrm>
          <a:off x="838200" y="1094726"/>
          <a:ext cx="9880113" cy="2882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53,82% (120)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4CF0EBF-FACA-1AE8-DDCB-A90256B19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486528"/>
              </p:ext>
            </p:extLst>
          </p:nvPr>
        </p:nvGraphicFramePr>
        <p:xfrm>
          <a:off x="2555631" y="2457413"/>
          <a:ext cx="6541477" cy="1955996"/>
        </p:xfrm>
        <a:graphic>
          <a:graphicData uri="http://schemas.openxmlformats.org/drawingml/2006/table">
            <a:tbl>
              <a:tblPr/>
              <a:tblGrid>
                <a:gridCol w="3880339">
                  <a:extLst>
                    <a:ext uri="{9D8B030D-6E8A-4147-A177-3AD203B41FA5}">
                      <a16:colId xmlns:a16="http://schemas.microsoft.com/office/drawing/2014/main" val="2200091889"/>
                    </a:ext>
                  </a:extLst>
                </a:gridCol>
                <a:gridCol w="1277815">
                  <a:extLst>
                    <a:ext uri="{9D8B030D-6E8A-4147-A177-3AD203B41FA5}">
                      <a16:colId xmlns:a16="http://schemas.microsoft.com/office/drawing/2014/main" val="2861231321"/>
                    </a:ext>
                  </a:extLst>
                </a:gridCol>
                <a:gridCol w="1383323">
                  <a:extLst>
                    <a:ext uri="{9D8B030D-6E8A-4147-A177-3AD203B41FA5}">
                      <a16:colId xmlns:a16="http://schemas.microsoft.com/office/drawing/2014/main" val="691798760"/>
                    </a:ext>
                  </a:extLst>
                </a:gridCol>
              </a:tblGrid>
              <a:tr h="5436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40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567000"/>
                  </a:ext>
                </a:extLst>
              </a:tr>
              <a:tr h="253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545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039269"/>
                  </a:ext>
                </a:extLst>
              </a:tr>
              <a:tr h="2599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74840"/>
                  </a:ext>
                </a:extLst>
              </a:tr>
              <a:tr h="2610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885550"/>
                  </a:ext>
                </a:extLst>
              </a:tr>
              <a:tr h="98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84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892" y="5035432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(223) PQSD recibidas en octubre de 2022, el tema correspondiente a Otras Entidades representó el 56.05% (125), seguido del Banco Davivienda S.A., con el 14,8% (33), Fogafín con el 13% (29), el extinto Banco Central Hipotecario con el 12.56% (28),  y el extinto Banco del Estado con el 3.59% (8).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474249"/>
              </p:ext>
            </p:extLst>
          </p:nvPr>
        </p:nvGraphicFramePr>
        <p:xfrm>
          <a:off x="2264455" y="1078492"/>
          <a:ext cx="7663089" cy="3797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36.32% (81), seguido de Correo Electrónico con el 31.4% (70), Chat con el 16.14% (36), Página Web con el 8.97% (20), Atención Presencial con el 5.38% (12) y Carta con el 1,79%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(223) PQSD atendidas durante el mes de octubre de 2022, provinieron principalmente de Otras Ciudades con el 49.33% (110), seguido de Bogotá, D.C, con el 40.36% (90), Medellín con el 4.93% (11), Cartagena de Indias con el 2,69% (6) y Cali con el 2,69% (6).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octubre de 2022, del total de las (223)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53,82% (120), seguido de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14.80% (33), Levantamiento de Gravámenes que representó el 14.35% (32), Información General de Fogafín con el 7.62% (17), Seguro de Depósitos con el 5.38% (12), y Pago de Acreencias con el 4.03% (9).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octubre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12920</TotalTime>
  <Words>1301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496</cp:revision>
  <cp:lastPrinted>2020-03-02T16:08:24Z</cp:lastPrinted>
  <dcterms:created xsi:type="dcterms:W3CDTF">2018-12-19T17:15:32Z</dcterms:created>
  <dcterms:modified xsi:type="dcterms:W3CDTF">2022-11-18T22:27:06Z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