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BBBB"/>
    <a:srgbClr val="F99F9F"/>
    <a:srgbClr val="FF5050"/>
    <a:srgbClr val="A8041B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6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1.%20NOVIEMBRE\2022_Noviembre_Gr&#225;ficas_Informe%20PQRS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1.%20NOVIEMBRE\2022_Noviembre_Gr&#225;ficas_Informe%20PQRS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1.%20NOVIEMBRE\2022_Noviembre_Gr&#225;ficas_Informe%20PQRSD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hermes\DOC_FOGAFIN\SCR\DJU\Atencion%20al%20usuario%20DAU\ESTADISTICAS%20DE%20PQRS\A&#241;o%202022\11.%20NOVIEMBRE\2022_Noviembre_Gr&#225;ficas_Informe%20PQRS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" h="101600"/>
              <a:bevelB w="25400"/>
            </a:sp3d>
          </c:spPr>
          <c:invertIfNegative val="0"/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 w="19050" h="101600"/>
                <a:bevelB w="25400"/>
              </a:sp3d>
            </c:spPr>
            <c:extLst>
              <c:ext xmlns:c16="http://schemas.microsoft.com/office/drawing/2014/chart" uri="{C3380CC4-5D6E-409C-BE32-E72D297353CC}">
                <c16:uniqueId val="{00000001-205D-46F7-B528-19DA9F8D0D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'Prom. Hist.'!$B$73:$B$85</c:f>
              <c:numCache>
                <c:formatCode>mmm\-yy</c:formatCode>
                <c:ptCount val="13"/>
                <c:pt idx="0">
                  <c:v>44501</c:v>
                </c:pt>
                <c:pt idx="1">
                  <c:v>44531</c:v>
                </c:pt>
                <c:pt idx="2">
                  <c:v>44562</c:v>
                </c:pt>
                <c:pt idx="3">
                  <c:v>44593</c:v>
                </c:pt>
                <c:pt idx="4">
                  <c:v>44621</c:v>
                </c:pt>
                <c:pt idx="5">
                  <c:v>44652</c:v>
                </c:pt>
                <c:pt idx="6">
                  <c:v>44682</c:v>
                </c:pt>
                <c:pt idx="7">
                  <c:v>44713</c:v>
                </c:pt>
                <c:pt idx="8">
                  <c:v>44743</c:v>
                </c:pt>
                <c:pt idx="9">
                  <c:v>44774</c:v>
                </c:pt>
                <c:pt idx="10">
                  <c:v>44805</c:v>
                </c:pt>
                <c:pt idx="11">
                  <c:v>44835</c:v>
                </c:pt>
                <c:pt idx="12">
                  <c:v>44866</c:v>
                </c:pt>
              </c:numCache>
            </c:numRef>
          </c:cat>
          <c:val>
            <c:numRef>
              <c:f>'Prom. Hist.'!$C$73:$C$85</c:f>
              <c:numCache>
                <c:formatCode>General</c:formatCode>
                <c:ptCount val="13"/>
                <c:pt idx="0">
                  <c:v>225</c:v>
                </c:pt>
                <c:pt idx="1">
                  <c:v>161</c:v>
                </c:pt>
                <c:pt idx="2">
                  <c:v>167</c:v>
                </c:pt>
                <c:pt idx="3">
                  <c:v>172</c:v>
                </c:pt>
                <c:pt idx="4">
                  <c:v>212</c:v>
                </c:pt>
                <c:pt idx="5">
                  <c:v>157</c:v>
                </c:pt>
                <c:pt idx="6">
                  <c:v>216</c:v>
                </c:pt>
                <c:pt idx="7">
                  <c:v>190</c:v>
                </c:pt>
                <c:pt idx="8">
                  <c:v>235</c:v>
                </c:pt>
                <c:pt idx="9">
                  <c:v>286</c:v>
                </c:pt>
                <c:pt idx="10">
                  <c:v>259</c:v>
                </c:pt>
                <c:pt idx="11">
                  <c:v>223</c:v>
                </c:pt>
                <c:pt idx="12">
                  <c:v>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5D-46F7-B528-19DA9F8D0D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5"/>
        <c:axId val="603667864"/>
        <c:axId val="603667536"/>
      </c:barChart>
      <c:dateAx>
        <c:axId val="60366786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536"/>
        <c:crosses val="autoZero"/>
        <c:auto val="1"/>
        <c:lblOffset val="100"/>
        <c:baseTimeUnit val="months"/>
      </c:dateAx>
      <c:valAx>
        <c:axId val="603667536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603667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7C9-4183-AB35-5B558A12098E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7C9-4183-AB35-5B558A12098E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A7C9-4183-AB35-5B558A12098E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A7C9-4183-AB35-5B558A12098E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A7C9-4183-AB35-5B558A12098E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A7C9-4183-AB35-5B558A12098E}"/>
              </c:ext>
            </c:extLst>
          </c:dPt>
          <c:dPt>
            <c:idx val="6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A7C9-4183-AB35-5B558A1209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Informes'!$B$11:$B$17</c:f>
              <c:strCache>
                <c:ptCount val="7"/>
                <c:pt idx="0">
                  <c:v>CARTA</c:v>
                </c:pt>
                <c:pt idx="1">
                  <c:v>REDES SOCIALES</c:v>
                </c:pt>
                <c:pt idx="2">
                  <c:v>ATENCIÓN PRESENCIAL </c:v>
                </c:pt>
                <c:pt idx="3">
                  <c:v>PÁGINA WEB</c:v>
                </c:pt>
                <c:pt idx="4">
                  <c:v>CHAT</c:v>
                </c:pt>
                <c:pt idx="5">
                  <c:v>CORREO ELECTRÓNICO</c:v>
                </c:pt>
                <c:pt idx="6">
                  <c:v>ATENCIÓN TELEFÓNICA</c:v>
                </c:pt>
              </c:strCache>
            </c:strRef>
          </c:cat>
          <c:val>
            <c:numRef>
              <c:f>'Gráficas Informes'!$C$11:$C$17</c:f>
              <c:numCache>
                <c:formatCode>General</c:formatCode>
                <c:ptCount val="7"/>
                <c:pt idx="0">
                  <c:v>1</c:v>
                </c:pt>
                <c:pt idx="1">
                  <c:v>3</c:v>
                </c:pt>
                <c:pt idx="2">
                  <c:v>11</c:v>
                </c:pt>
                <c:pt idx="3">
                  <c:v>14</c:v>
                </c:pt>
                <c:pt idx="4">
                  <c:v>27</c:v>
                </c:pt>
                <c:pt idx="5">
                  <c:v>67</c:v>
                </c:pt>
                <c:pt idx="6">
                  <c:v>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7C9-4183-AB35-5B558A1209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81644608"/>
        <c:axId val="581644280"/>
      </c:barChart>
      <c:catAx>
        <c:axId val="581644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280"/>
        <c:crosses val="autoZero"/>
        <c:auto val="1"/>
        <c:lblAlgn val="ctr"/>
        <c:lblOffset val="100"/>
        <c:noMultiLvlLbl val="0"/>
      </c:catAx>
      <c:valAx>
        <c:axId val="5816442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581644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196720824597186E-2"/>
          <c:y val="0.15726028930230976"/>
          <c:w val="0.87410180213574185"/>
          <c:h val="0.8427397106976902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  <a:sp3d contourW="25400">
                <a:contourClr>
                  <a:schemeClr val="accent6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CEA-4931-956F-54317DB49842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25400">
                <a:solidFill>
                  <a:schemeClr val="accent1"/>
                </a:solidFill>
              </a:ln>
              <a:effectLst/>
              <a:sp3d contourW="25400">
                <a:contourClr>
                  <a:schemeClr val="accen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CEA-4931-956F-54317DB4984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CEA-4931-956F-54317DB4984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CEA-4931-956F-54317DB4984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CEA-4931-956F-54317DB4984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CEA-4931-956F-54317DB49842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0CEA-4931-956F-54317DB49842}"/>
              </c:ext>
            </c:extLst>
          </c:dPt>
          <c:dLbls>
            <c:dLbl>
              <c:idx val="0"/>
              <c:layout>
                <c:manualLayout>
                  <c:x val="-4.0965823507998191E-2"/>
                  <c:y val="-5.922930545616166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308D6CE-A11C-405D-AB26-B748102E2F5C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2,72%</a:t>
                    </a:r>
                  </a:p>
                </c:rich>
              </c:tx>
              <c:spPr>
                <a:noFill/>
                <a:ln w="25400" cap="flat" cmpd="sng" algn="ctr">
                  <a:solidFill>
                    <a:schemeClr val="accent6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536871659704252"/>
                      <c:h val="9.407082858765898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CEA-4931-956F-54317DB49842}"/>
                </c:ext>
              </c:extLst>
            </c:dLbl>
            <c:dLbl>
              <c:idx val="1"/>
              <c:layout>
                <c:manualLayout>
                  <c:x val="8.1103004308790305E-2"/>
                  <c:y val="-2.07395374553949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FA569D-A0C0-4D9C-B632-225BB68CCF8A}" type="CATEGORYNAME">
                      <a:rPr lang="en-US" sz="9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dk1"/>
                          </a:solidFill>
                        </a:defRPr>
                      </a:pPr>
                      <a:t>[NOMBRE DE CATEGORÍA]</a:t>
                    </a:fld>
                    <a:r>
                      <a:rPr lang="en-US" sz="900" b="1" baseline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rPr>
                      <a:t>
4.07%</a:t>
                    </a:r>
                  </a:p>
                </c:rich>
              </c:tx>
              <c:spPr>
                <a:solidFill>
                  <a:schemeClr val="lt1"/>
                </a:solidFill>
                <a:ln w="25400" cap="flat" cmpd="sng" algn="ctr">
                  <a:solidFill>
                    <a:schemeClr val="accent1"/>
                  </a:solidFill>
                  <a:prstDash val="solid"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3374231689805"/>
                      <c:h val="0.10842395659824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EA-4931-956F-54317DB49842}"/>
                </c:ext>
              </c:extLst>
            </c:dLbl>
            <c:dLbl>
              <c:idx val="2"/>
              <c:layout>
                <c:manualLayout>
                  <c:x val="-9.1552414759371481E-2"/>
                  <c:y val="8.84488984577773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D71F546-434D-438E-977D-CD71B759553D}" type="CATEGORYNAME">
                      <a:rPr lang="en-US" sz="1050" b="1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>
                        <a:solidFill>
                          <a:schemeClr val="bg1"/>
                        </a:solidFill>
                      </a:rPr>
                      <a:t>
8.60%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CEA-4931-956F-54317DB49842}"/>
                </c:ext>
              </c:extLst>
            </c:dLbl>
            <c:dLbl>
              <c:idx val="3"/>
              <c:layout>
                <c:manualLayout>
                  <c:x val="-0.23537373567296474"/>
                  <c:y val="-0.2106631717811083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9FBA938-2E7C-4FE8-BA60-2DE70A7AAE07}" type="CATEGORYNAME">
                      <a:rPr lang="en-US" sz="1050" b="1">
                        <a:solidFill>
                          <a:schemeClr val="bg1"/>
                        </a:solidFill>
                      </a:rPr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 dirty="0">
                        <a:solidFill>
                          <a:schemeClr val="bg1"/>
                        </a:solidFill>
                      </a:rPr>
                      <a:t>
33.03%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43916998408438"/>
                      <c:h val="0.122075159916737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CEA-4931-956F-54317DB49842}"/>
                </c:ext>
              </c:extLst>
            </c:dLbl>
            <c:dLbl>
              <c:idx val="4"/>
              <c:layout>
                <c:manualLayout>
                  <c:x val="0.23621276491457716"/>
                  <c:y val="-4.33514357857814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BF2A04D-E35E-4BBA-91E3-D0B325E9699F}" type="CATEGORYNAME">
                      <a:rPr lang="en-US" sz="1100" b="1">
                        <a:solidFill>
                          <a:schemeClr val="bg1"/>
                        </a:solidFill>
                      </a:rPr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100" b="1" baseline="0">
                        <a:solidFill>
                          <a:schemeClr val="bg1"/>
                        </a:solidFill>
                      </a:rPr>
                      <a:t>
51.58%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694631460127553"/>
                      <c:h val="0.1223967699019563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CEA-4931-956F-54317DB49842}"/>
                </c:ext>
              </c:extLst>
            </c:dLbl>
            <c:dLbl>
              <c:idx val="5"/>
              <c:layout>
                <c:manualLayout>
                  <c:x val="0.21417285604804756"/>
                  <c:y val="7.11052483580107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258F05D-230D-4E6F-8760-2B1F0CAD42BB}" type="CATEGORYNAME">
                      <a:rPr lang="en-US" sz="1050" b="1"/>
                      <a:pPr>
                        <a:defRPr sz="105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50" b="1" baseline="0"/>
                      <a:t>
43,52%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369545700335388"/>
                      <c:h val="0.135547826086956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CEA-4931-956F-54317DB49842}"/>
                </c:ext>
              </c:extLst>
            </c:dLbl>
            <c:dLbl>
              <c:idx val="6"/>
              <c:layout>
                <c:manualLayout>
                  <c:x val="0.2095489481725232"/>
                  <c:y val="4.480520369736394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EA-4931-956F-54317DB498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Informes'!$B$34:$B$38</c:f>
              <c:strCache>
                <c:ptCount val="5"/>
                <c:pt idx="0">
                  <c:v>BARRANQUILLA</c:v>
                </c:pt>
                <c:pt idx="1">
                  <c:v>MEDELLIN</c:v>
                </c:pt>
                <c:pt idx="2">
                  <c:v>CALI</c:v>
                </c:pt>
                <c:pt idx="3">
                  <c:v>BOGOTÁ, D. C.</c:v>
                </c:pt>
                <c:pt idx="4">
                  <c:v>OTRAS CIUDADAES</c:v>
                </c:pt>
              </c:strCache>
            </c:strRef>
          </c:cat>
          <c:val>
            <c:numRef>
              <c:f>'Gráficas Informes'!$C$34:$C$38</c:f>
              <c:numCache>
                <c:formatCode>General</c:formatCode>
                <c:ptCount val="5"/>
                <c:pt idx="0">
                  <c:v>6</c:v>
                </c:pt>
                <c:pt idx="1">
                  <c:v>9</c:v>
                </c:pt>
                <c:pt idx="2">
                  <c:v>19</c:v>
                </c:pt>
                <c:pt idx="3">
                  <c:v>73</c:v>
                </c:pt>
                <c:pt idx="4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CEA-4931-956F-54317DB49842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9C8-4320-AC67-B2E21FF8668F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9C8-4320-AC67-B2E21FF8668F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EA8EF-2D6B-C241-9A34-7EBA3539F8EB}" type="CATEGORYNAME">
                      <a:rPr lang="en-US"/>
                      <a:pPr>
                        <a:defRPr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/>
                      <a:t>
3.17%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9C8-4320-AC67-B2E21FF8668F}"/>
                </c:ext>
              </c:extLst>
            </c:dLbl>
            <c:dLbl>
              <c:idx val="1"/>
              <c:layout>
                <c:manualLayout>
                  <c:x val="0.12295716922791824"/>
                  <c:y val="-0.4266817038495188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C9B9976-522A-5041-832F-FD9E802BA0D9}" type="CATEGORYNAME">
                      <a:rPr lang="en-US"/>
                      <a:pPr>
                        <a:defRPr sz="11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baseline="0"/>
                      <a:t>
96.83%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9C8-4320-AC67-B2E21FF866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Informes'!$H$70:$H$71</c:f>
              <c:strCache>
                <c:ptCount val="2"/>
                <c:pt idx="0">
                  <c:v>PERSONA JURÍDICA</c:v>
                </c:pt>
                <c:pt idx="1">
                  <c:v>PERSONA NATURAL</c:v>
                </c:pt>
              </c:strCache>
            </c:strRef>
          </c:cat>
          <c:val>
            <c:numRef>
              <c:f>'Gráficas Informes'!$I$70:$I$71</c:f>
              <c:numCache>
                <c:formatCode>General</c:formatCode>
                <c:ptCount val="2"/>
                <c:pt idx="0">
                  <c:v>7</c:v>
                </c:pt>
                <c:pt idx="1">
                  <c:v>214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C8-4320-AC67-B2E21FF8668F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23952812200482"/>
          <c:y val="0.12200549546877969"/>
          <c:w val="0.86776047187799521"/>
          <c:h val="0.822762569817976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A771-4122-9E50-8D3EB55C6098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A771-4122-9E50-8D3EB55C6098}"/>
              </c:ext>
            </c:extLst>
          </c:dPt>
          <c:dPt>
            <c:idx val="2"/>
            <c:invertIfNegative val="0"/>
            <c:bubble3D val="0"/>
            <c:spPr>
              <a:solidFill>
                <a:srgbClr val="FBBBBB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A771-4122-9E50-8D3EB55C6098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A771-4122-9E50-8D3EB55C6098}"/>
              </c:ext>
            </c:extLst>
          </c:dPt>
          <c:dPt>
            <c:idx val="4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A771-4122-9E50-8D3EB55C6098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A771-4122-9E50-8D3EB55C6098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A771-4122-9E50-8D3EB55C6098}"/>
              </c:ext>
            </c:extLst>
          </c:dPt>
          <c:dPt>
            <c:idx val="7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A771-4122-9E50-8D3EB55C609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771-4122-9E50-8D3EB55C609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771-4122-9E50-8D3EB55C6098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771-4122-9E50-8D3EB55C6098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A771-4122-9E50-8D3EB55C6098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A771-4122-9E50-8D3EB55C6098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A771-4122-9E50-8D3EB55C609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'Gráficas Informes'!$B$97:$B$102</c:f>
              <c:strCache>
                <c:ptCount val="6"/>
                <c:pt idx="0">
                  <c:v>PAGO DE ACREENCIAS </c:v>
                </c:pt>
                <c:pt idx="1">
                  <c:v>INFORMACIÓN GENERAL DE FOGAFÍN</c:v>
                </c:pt>
                <c:pt idx="2">
                  <c:v>SEGURO DE DEPÓSITOS</c:v>
                </c:pt>
                <c:pt idx="3">
                  <c:v>INFORMACIÓN PROCESOS LIQUIDATORIOS</c:v>
                </c:pt>
                <c:pt idx="4">
                  <c:v>LEVANTAMIENTO DE GRAVÁMENES</c:v>
                </c:pt>
                <c:pt idx="5">
                  <c:v>FOGAFÍN NO COMPETENTE</c:v>
                </c:pt>
              </c:strCache>
            </c:strRef>
          </c:cat>
          <c:val>
            <c:numRef>
              <c:f>'Gráficas Informes'!$C$97:$C$102</c:f>
              <c:numCache>
                <c:formatCode>General</c:formatCode>
                <c:ptCount val="6"/>
                <c:pt idx="0">
                  <c:v>2</c:v>
                </c:pt>
                <c:pt idx="1">
                  <c:v>20</c:v>
                </c:pt>
                <c:pt idx="2">
                  <c:v>26</c:v>
                </c:pt>
                <c:pt idx="3">
                  <c:v>31</c:v>
                </c:pt>
                <c:pt idx="4">
                  <c:v>38</c:v>
                </c:pt>
                <c:pt idx="5">
                  <c:v>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A771-4122-9E50-8D3EB55C609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69282960"/>
        <c:axId val="169449200"/>
      </c:barChart>
      <c:catAx>
        <c:axId val="1692829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449200"/>
        <c:crosses val="autoZero"/>
        <c:auto val="1"/>
        <c:lblAlgn val="ctr"/>
        <c:lblOffset val="100"/>
        <c:noMultiLvlLbl val="0"/>
      </c:catAx>
      <c:valAx>
        <c:axId val="169449200"/>
        <c:scaling>
          <c:logBase val="10"/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92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0572739342883998E-2"/>
          <c:y val="0.24129231262742501"/>
          <c:w val="0.78235069434793203"/>
          <c:h val="0.7497688198543196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 w="25400">
                <a:solidFill>
                  <a:srgbClr val="FFC000"/>
                </a:solidFill>
              </a:ln>
              <a:effectLst/>
              <a:sp3d contourW="25400">
                <a:contourClr>
                  <a:srgbClr val="FFC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3C3-4F2A-B43A-8F913630C8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3C3-4F2A-B43A-8F913630C8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3C3-4F2A-B43A-8F913630C8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3C3-4F2A-B43A-8F913630C85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3C3-4F2A-B43A-8F913630C85D}"/>
              </c:ext>
            </c:extLst>
          </c:dPt>
          <c:dPt>
            <c:idx val="5"/>
            <c:bubble3D val="0"/>
            <c:explosion val="1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83C3-4F2A-B43A-8F913630C85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83C3-4F2A-B43A-8F913630C85D}"/>
              </c:ext>
            </c:extLst>
          </c:dPt>
          <c:dLbls>
            <c:dLbl>
              <c:idx val="0"/>
              <c:layout>
                <c:manualLayout>
                  <c:x val="-0.19103253687640989"/>
                  <c:y val="-0.133156005847285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B687A9D-B246-42F1-91BF-F1FAA150035D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dirty="0">
                        <a:solidFill>
                          <a:sysClr val="windowText" lastClr="000000"/>
                        </a:solidFill>
                      </a:rPr>
                      <a:t> </a:t>
                    </a:r>
                    <a:r>
                      <a:rPr lang="es-MX" sz="1000" b="1" baseline="0" dirty="0">
                        <a:solidFill>
                          <a:sysClr val="windowText" lastClr="000000"/>
                        </a:solidFill>
                      </a:rPr>
                      <a:t>
4.53%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20000"/>
                      <a:lumOff val="80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372810723293738"/>
                      <c:h val="9.7798602335039148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3C3-4F2A-B43A-8F913630C85D}"/>
                </c:ext>
              </c:extLst>
            </c:dLbl>
            <c:dLbl>
              <c:idx val="1"/>
              <c:layout>
                <c:manualLayout>
                  <c:x val="-4.105999388167917E-3"/>
                  <c:y val="-6.852516959497426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9DCD43-E597-4492-9190-189B467F20AE}" type="CATEGORYNAME">
                      <a:rPr lang="es-MX" sz="1000" b="1">
                        <a:solidFill>
                          <a:sysClr val="windowText" lastClr="000000"/>
                        </a:solidFill>
                      </a:rPr>
                      <a:pPr>
                        <a:defRPr sz="1000" b="1">
                          <a:solidFill>
                            <a:sysClr val="windowText" lastClr="000000"/>
                          </a:solidFill>
                        </a:defRPr>
                      </a:pPr>
                      <a:t>[NOMBRE DE CATEGORÍA]</a:t>
                    </a:fld>
                    <a:r>
                      <a:rPr lang="es-MX" sz="1000" b="1" baseline="0">
                        <a:solidFill>
                          <a:sysClr val="windowText" lastClr="000000"/>
                        </a:solidFill>
                      </a:rPr>
                      <a:t>
11.31%</a:t>
                    </a:r>
                  </a:p>
                </c:rich>
              </c:tx>
              <c:spPr>
                <a:noFill/>
                <a:ln w="3175">
                  <a:solidFill>
                    <a:schemeClr val="accent2">
                      <a:lumMod val="7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07355525678636"/>
                      <c:h val="0.109063129119650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3C3-4F2A-B43A-8F913630C85D}"/>
                </c:ext>
              </c:extLst>
            </c:dLbl>
            <c:dLbl>
              <c:idx val="2"/>
              <c:layout>
                <c:manualLayout>
                  <c:x val="-0.22171772377654395"/>
                  <c:y val="2.18090471464340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rgbClr val="70AD47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5C1C597-4CB3-4647-AD4A-1C591FC2B116}" type="CATEGORYNAME">
                      <a:rPr lang="es-MX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rgbClr val="70AD47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[NOMBRE DE CATEGORÍA]</a:t>
                    </a:fld>
                    <a:r>
                      <a:rPr lang="es-MX" sz="1000" b="1" baseline="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13.58%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70AD47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73575201238648"/>
                      <c:h val="9.915062574140613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3C3-4F2A-B43A-8F913630C85D}"/>
                </c:ext>
              </c:extLst>
            </c:dLbl>
            <c:dLbl>
              <c:idx val="3"/>
              <c:layout>
                <c:manualLayout>
                  <c:x val="-0.20848262781879787"/>
                  <c:y val="-0.270328925981024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F915AB2-D80D-4754-98FF-06FD03A9FBB1}" type="CATEGORYNAME">
                      <a:rPr lang="en-US" sz="1000" b="1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
</a:t>
                    </a:r>
                    <a:r>
                      <a:rPr lang="en-US"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20.81</a:t>
                    </a:r>
                    <a:r>
                      <a:rPr lang="en-US" sz="1000" b="1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156404376774593"/>
                      <c:h val="0.1324707551824954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3C3-4F2A-B43A-8F913630C85D}"/>
                </c:ext>
              </c:extLst>
            </c:dLbl>
            <c:dLbl>
              <c:idx val="4"/>
              <c:layout>
                <c:manualLayout>
                  <c:x val="0.2201216796663642"/>
                  <c:y val="-9.767642506065811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91DE9F8-9A5B-49E0-83E8-EC622F8A309F}" type="CATEGORYNAME">
                      <a:rPr lang="en-US" sz="1000" b="1">
                        <a:solidFill>
                          <a:schemeClr val="bg1"/>
                        </a:solidFill>
                      </a:rPr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="1" baseline="0">
                        <a:solidFill>
                          <a:schemeClr val="bg1"/>
                        </a:solidFill>
                      </a:rPr>
                      <a:t>
49.77%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38740291284619"/>
                      <c:h val="0.1324706996280053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83C3-4F2A-B43A-8F913630C85D}"/>
                </c:ext>
              </c:extLst>
            </c:dLbl>
            <c:dLbl>
              <c:idx val="5"/>
              <c:layout>
                <c:manualLayout>
                  <c:x val="-0.11508468104510768"/>
                  <c:y val="-0.2158316273926752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4F4C45D-5BA4-4F31-9EE7-AAF730256864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15.32%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974455105669404"/>
                      <c:h val="0.115065431842001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83C3-4F2A-B43A-8F913630C85D}"/>
                </c:ext>
              </c:extLst>
            </c:dLbl>
            <c:dLbl>
              <c:idx val="6"/>
              <c:layout>
                <c:manualLayout>
                  <c:x val="0.21118809207043526"/>
                  <c:y val="9.74024367532974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8EDF93-A750-48B9-83B7-40AFF046B349}" type="CATEGORYNAME">
                      <a:rPr lang="en-US" sz="1000"/>
                      <a:pPr>
                        <a:defRPr sz="1000" b="1">
                          <a:solidFill>
                            <a:schemeClr val="bg1"/>
                          </a:solidFill>
                        </a:defRPr>
                      </a:pPr>
                      <a:t>[NOMBRE DE CATEGORÍA]</a:t>
                    </a:fld>
                    <a:r>
                      <a:rPr lang="en-US" sz="1000" baseline="0"/>
                      <a:t>
40.43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83C3-4F2A-B43A-8F913630C8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'Gráficas Informes'!$H$129:$H$133</c:f>
              <c:strCache>
                <c:ptCount val="5"/>
                <c:pt idx="0">
                  <c:v>BANCO ANDINO DE COLOMBIA S.A</c:v>
                </c:pt>
                <c:pt idx="1">
                  <c:v>BANCO CENTRAL HIPOTECARIO S.A.</c:v>
                </c:pt>
                <c:pt idx="2">
                  <c:v>BANCO DAVIVIENDA S.A</c:v>
                </c:pt>
                <c:pt idx="3">
                  <c:v>FOGAFÍN</c:v>
                </c:pt>
                <c:pt idx="4">
                  <c:v>OTRAS ENTIDADES</c:v>
                </c:pt>
              </c:strCache>
            </c:strRef>
          </c:cat>
          <c:val>
            <c:numRef>
              <c:f>'Gráficas Informes'!$I$129:$I$133</c:f>
              <c:numCache>
                <c:formatCode>General</c:formatCode>
                <c:ptCount val="5"/>
                <c:pt idx="0">
                  <c:v>10</c:v>
                </c:pt>
                <c:pt idx="1">
                  <c:v>25</c:v>
                </c:pt>
                <c:pt idx="2">
                  <c:v>30</c:v>
                </c:pt>
                <c:pt idx="3">
                  <c:v>46</c:v>
                </c:pt>
                <c:pt idx="4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3C3-4F2A-B43A-8F913630C85D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22/12/2022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Noviembre de 2022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2022\11. NOVIEMBRE</a:t>
            </a:r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6DDCBEF-8A20-469E-A598-3366A3F5F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490365"/>
              </p:ext>
            </p:extLst>
          </p:nvPr>
        </p:nvGraphicFramePr>
        <p:xfrm>
          <a:off x="3124200" y="1552774"/>
          <a:ext cx="5943600" cy="4200525"/>
        </p:xfrm>
        <a:graphic>
          <a:graphicData uri="http://schemas.openxmlformats.org/drawingml/2006/table">
            <a:tbl>
              <a:tblPr/>
              <a:tblGrid>
                <a:gridCol w="2933700">
                  <a:extLst>
                    <a:ext uri="{9D8B030D-6E8A-4147-A177-3AD203B41FA5}">
                      <a16:colId xmlns:a16="http://schemas.microsoft.com/office/drawing/2014/main" val="225628624"/>
                    </a:ext>
                  </a:extLst>
                </a:gridCol>
                <a:gridCol w="3009900">
                  <a:extLst>
                    <a:ext uri="{9D8B030D-6E8A-4147-A177-3AD203B41FA5}">
                      <a16:colId xmlns:a16="http://schemas.microsoft.com/office/drawing/2014/main" val="1761820094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Número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73095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PQSD recibidas por los diferentes canales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69703"/>
                  </a:ext>
                </a:extLst>
              </a:tr>
              <a:tr h="1000125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que fueron trasladas a otras instituciones por competencia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495294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Tiempo de respuesta promedio de las peticiones recibidas por carta, página web y correo electrónico. (*)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días hábiles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CD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224536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Número de solicitudes en las que se negó el acceso a la información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solicitudes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326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18210" y="4618634"/>
            <a:ext cx="10724147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noviembre de 2022 se recibieron 221 PQSD, de las cuales el 100% (221)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3D406AD-4A49-42C6-BECD-B770F37499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9048563"/>
              </p:ext>
            </p:extLst>
          </p:nvPr>
        </p:nvGraphicFramePr>
        <p:xfrm>
          <a:off x="1936701" y="1063625"/>
          <a:ext cx="8318597" cy="3555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32182" y="4430993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44.34% (98), seguido de Correo Electrónico con el 30.32% (67), Chat con el 12.22% (27), Página Web con el 6.33% (14), Atención Presencial con el 4.98% (11), Redes Sociales con el 1.36% (3) y Carta con el 0,45% (1).</a:t>
            </a:r>
          </a:p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</a:t>
            </a: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5FE45EF-D916-4D2F-9CD2-A9BC142D6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1096449"/>
              </p:ext>
            </p:extLst>
          </p:nvPr>
        </p:nvGraphicFramePr>
        <p:xfrm>
          <a:off x="3099112" y="1394895"/>
          <a:ext cx="6169365" cy="2704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057205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(221) PQSD atendidas durante el mes de noviembre de 2022, provinieron principalmente de Otras Ciudades con el 51.58% (114), seguido de Bogotá, D.C, con el 33.03% (73), Cali con el 8.60% (19), Medellín con el 4,07% (9), y Barranquilla con el 2,72% (6), tal y como se evidencia en esta gráfica. 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1C6803DC-D808-4348-8F2B-A0531395B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1527402"/>
              </p:ext>
            </p:extLst>
          </p:nvPr>
        </p:nvGraphicFramePr>
        <p:xfrm>
          <a:off x="2974498" y="1325563"/>
          <a:ext cx="6243003" cy="3462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949037" y="5240049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(221) durante noviembre de 2022,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96,83%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(214) provienen de personas naturales y el 3,17% (7)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A7C332-D14C-4FB4-8D43-4D1B6D376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5973646"/>
              </p:ext>
            </p:extLst>
          </p:nvPr>
        </p:nvGraphicFramePr>
        <p:xfrm>
          <a:off x="3122791" y="1473893"/>
          <a:ext cx="6261728" cy="3617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1347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3997605"/>
            <a:ext cx="106671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noviembre de 2022, del total de las (221)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47,06% (104), seguido de Levantamiento de Gravámenes que representó el 17.19% (38), Información Procesos </a:t>
            </a:r>
            <a:r>
              <a:rPr lang="es-ES_tradnl" altLang="es-CO" sz="16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14.03% (31), Seguro de Depósitos con el 11.76% (26), Información General de Fogafín con el 9.05% (20), y Pago de Acreencias con el 0.91% (2).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 </a:t>
            </a:r>
            <a:endParaRPr lang="es-ES_tradnl" altLang="es-CO" sz="1600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53D4650D-DFB9-4596-9B7B-458527511A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054482"/>
              </p:ext>
            </p:extLst>
          </p:nvPr>
        </p:nvGraphicFramePr>
        <p:xfrm>
          <a:off x="1119116" y="1249068"/>
          <a:ext cx="9615329" cy="2626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47,06% (104)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 </a:t>
            </a:r>
            <a:endParaRPr lang="es-ES_tradnl" altLang="es-CO" sz="1600" dirty="0">
              <a:highlight>
                <a:srgbClr val="FFFF00"/>
              </a:highlight>
              <a:latin typeface="Myriad Pro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2E6B8049-655D-43BA-DE6C-AE941D656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294855"/>
              </p:ext>
            </p:extLst>
          </p:nvPr>
        </p:nvGraphicFramePr>
        <p:xfrm>
          <a:off x="2901428" y="2691542"/>
          <a:ext cx="6007100" cy="1871580"/>
        </p:xfrm>
        <a:graphic>
          <a:graphicData uri="http://schemas.openxmlformats.org/drawingml/2006/table">
            <a:tbl>
              <a:tblPr/>
              <a:tblGrid>
                <a:gridCol w="3765550">
                  <a:extLst>
                    <a:ext uri="{9D8B030D-6E8A-4147-A177-3AD203B41FA5}">
                      <a16:colId xmlns:a16="http://schemas.microsoft.com/office/drawing/2014/main" val="3243818035"/>
                    </a:ext>
                  </a:extLst>
                </a:gridCol>
                <a:gridCol w="905675">
                  <a:extLst>
                    <a:ext uri="{9D8B030D-6E8A-4147-A177-3AD203B41FA5}">
                      <a16:colId xmlns:a16="http://schemas.microsoft.com/office/drawing/2014/main" val="2431402743"/>
                    </a:ext>
                  </a:extLst>
                </a:gridCol>
                <a:gridCol w="1335875">
                  <a:extLst>
                    <a:ext uri="{9D8B030D-6E8A-4147-A177-3AD203B41FA5}">
                      <a16:colId xmlns:a16="http://schemas.microsoft.com/office/drawing/2014/main" val="3797543538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TEMA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CANTIDAD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PARTICIPACIÓN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51921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PENSIONES/EPS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34409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ADRES/ CIFIN / DATACREDITO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421418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FNG / FOGACOOP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40925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ENTIDADES FINANCIERAS EN MARCHA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75733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OTRAS ENTIDADES NO COMPETENTE FOGAFÍN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28,34%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4980029"/>
                  </a:ext>
                </a:extLst>
              </a:tr>
              <a:tr h="2770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0227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892" y="5035432"/>
            <a:ext cx="10757452" cy="1099543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(221) PQSD recibidas en noviembre de 2022, el tema correspondiente a Otras Entidades representó el 49.77% (110), seguido de Fogafín con el 20.81% (46),  Banco Davivienda S.A., con el 13,58% (30), el extinto Banco Central Hipotecario con el 11.31 (25),  y el extinto Banco Andino de Colombia con el 4.53 (10).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86C2E9F-2D75-4532-A7CB-9664CE19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993153"/>
              </p:ext>
            </p:extLst>
          </p:nvPr>
        </p:nvGraphicFramePr>
        <p:xfrm>
          <a:off x="2251808" y="1134316"/>
          <a:ext cx="7688384" cy="3715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001" y="923732"/>
            <a:ext cx="11144387" cy="5598504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44.34% (98), seguido de Correo Electrónico con el 30.32% (67), Chat con el 12.22% (27), Página Web con el 6.33% (14), Atención Presencial con el 4.98% (11), Redes Sociales con el 1.36% (3) y Carta con el 0,45% (1).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(221) PQSD atendidas durante el mes de noviembre de 2022, provinieron principalmente de Otras Ciudades con el 51.58% (114), seguido de Bogotá, D.C, con el 33.03% (73), Cali con el 8.60% (19), Medellín con el 4,07% (9), y Barranquilla con el 2,72% (6).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highlight>
                <a:srgbClr val="FFFF00"/>
              </a:highlight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noviembre de 2022, del total de las (221)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47,06% (104), seguido de Levantamiento de Gravámenes que representó el 17.19% (38), Información Procesos </a:t>
            </a:r>
            <a:r>
              <a:rPr lang="es-ES_tradnl" altLang="es-CO" sz="1400" dirty="0" err="1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Liquidatorios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con el 14.03% (31), Seguro de Depósitos con el 11.76% (26), Información General de Fogafín con el 9.05% (20), y Pago de Acreencias con el 0.91% (2).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noviembre de 2022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13990</TotalTime>
  <Words>1311</Words>
  <Application>Microsoft Office PowerPoint</Application>
  <PresentationFormat>Panorámica</PresentationFormat>
  <Paragraphs>122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508</cp:revision>
  <cp:lastPrinted>2020-03-02T16:08:24Z</cp:lastPrinted>
  <dcterms:created xsi:type="dcterms:W3CDTF">2018-12-19T17:15:32Z</dcterms:created>
  <dcterms:modified xsi:type="dcterms:W3CDTF">2022-12-23T13:29:22Z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