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41B"/>
    <a:srgbClr val="FF505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odriguez\AppData\Local\Microsoft\Windows\INetCache\Content.Outlook\C0XJOS0P\2022_Mayo_Gra&#769;ficas_Informe%20PQRSD-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5.MAYO\2022_Mayo_Gra&#769;ficas_Informe%20PQRSD-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5.MAYO\2022_Mayo_Gra&#769;ficas_Informe%20PQRSD-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hermes\DOC_FOGAFIN\SCR\DJU\Atencion%20al%20usuario%20DAU\ESTADISTICAS%20DE%20PQRS\A&#241;o%202022\5.MAYO\2022_Mayo_Gra&#769;ficas_Informe%20PQRSD-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286889899806986E-2"/>
          <c:y val="7.5407348119506987E-2"/>
          <c:w val="0.92390177009967944"/>
          <c:h val="0.8371266594069776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B0DF-4FA7-BA29-D395C09CE73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Hist.'!$B$67:$B$79</c:f>
              <c:numCache>
                <c:formatCode>mmm\-yy</c:formatCode>
                <c:ptCount val="13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</c:numCache>
            </c:numRef>
          </c:cat>
          <c:val>
            <c:numRef>
              <c:f>'Prom. Hist.'!$C$67:$C$79</c:f>
              <c:numCache>
                <c:formatCode>General</c:formatCode>
                <c:ptCount val="13"/>
                <c:pt idx="0">
                  <c:v>200</c:v>
                </c:pt>
                <c:pt idx="1">
                  <c:v>249</c:v>
                </c:pt>
                <c:pt idx="2">
                  <c:v>211</c:v>
                </c:pt>
                <c:pt idx="3">
                  <c:v>265</c:v>
                </c:pt>
                <c:pt idx="4">
                  <c:v>257</c:v>
                </c:pt>
                <c:pt idx="5">
                  <c:v>215</c:v>
                </c:pt>
                <c:pt idx="6">
                  <c:v>225</c:v>
                </c:pt>
                <c:pt idx="7">
                  <c:v>161</c:v>
                </c:pt>
                <c:pt idx="8">
                  <c:v>165</c:v>
                </c:pt>
                <c:pt idx="9">
                  <c:v>172</c:v>
                </c:pt>
                <c:pt idx="10">
                  <c:v>212</c:v>
                </c:pt>
                <c:pt idx="11">
                  <c:v>157</c:v>
                </c:pt>
                <c:pt idx="12">
                  <c:v>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DF-4FA7-BA29-D395C09CE7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9AE-4148-95E5-71543AAC2EF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9AE-4148-95E5-71543AAC2EF4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9AE-4148-95E5-71543AAC2EF4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9AE-4148-95E5-71543AAC2EF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9AE-4148-95E5-71543AAC2EF4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9AE-4148-95E5-71543AAC2EF4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9AE-4148-95E5-71543AAC2E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Informes'!$B$11:$B$17</c:f>
              <c:strCache>
                <c:ptCount val="7"/>
                <c:pt idx="0">
                  <c:v>CARTA</c:v>
                </c:pt>
                <c:pt idx="1">
                  <c:v>REDES SOCIALES</c:v>
                </c:pt>
                <c:pt idx="2">
                  <c:v>ATENCIÓN PRESENCIAL</c:v>
                </c:pt>
                <c:pt idx="3">
                  <c:v>PÁGINA WEB</c:v>
                </c:pt>
                <c:pt idx="4">
                  <c:v>CHAT</c:v>
                </c:pt>
                <c:pt idx="5">
                  <c:v>CORREO ELECTRÓNICO</c:v>
                </c:pt>
                <c:pt idx="6">
                  <c:v>ATENCIÓN TELEFÓNICA</c:v>
                </c:pt>
              </c:strCache>
            </c:strRef>
          </c:cat>
          <c:val>
            <c:numRef>
              <c:f>'Gráficas Informes'!$C$11:$C$17</c:f>
              <c:numCache>
                <c:formatCode>General</c:formatCode>
                <c:ptCount val="7"/>
                <c:pt idx="0">
                  <c:v>2</c:v>
                </c:pt>
                <c:pt idx="1">
                  <c:v>8</c:v>
                </c:pt>
                <c:pt idx="2">
                  <c:v>11</c:v>
                </c:pt>
                <c:pt idx="3">
                  <c:v>15</c:v>
                </c:pt>
                <c:pt idx="4">
                  <c:v>33</c:v>
                </c:pt>
                <c:pt idx="5">
                  <c:v>61</c:v>
                </c:pt>
                <c:pt idx="6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AE-4148-95E5-71543AAC2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843952519693669E-2"/>
          <c:y val="0.22379971654588252"/>
          <c:w val="0.75653018117293613"/>
          <c:h val="0.721099665756140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F54-4D3E-8C8F-33497457F0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F54-4D3E-8C8F-33497457F0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F54-4D3E-8C8F-33497457F0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F54-4D3E-8C8F-33497457F0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F54-4D3E-8C8F-33497457F0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F54-4D3E-8C8F-33497457F0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F54-4D3E-8C8F-33497457F0A0}"/>
              </c:ext>
            </c:extLst>
          </c:dPt>
          <c:dLbls>
            <c:dLbl>
              <c:idx val="0"/>
              <c:layout>
                <c:manualLayout>
                  <c:x val="-2.1654459269098068E-2"/>
                  <c:y val="-9.50044870036526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5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850" b="1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sz="85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850" b="1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t>
2,31%</a:t>
                    </a:r>
                  </a:p>
                </c:rich>
              </c:tx>
              <c:spPr>
                <a:solidFill>
                  <a:sysClr val="window" lastClr="FFFFFF"/>
                </a:solidFill>
                <a:ln w="3175" cap="flat" cmpd="sng" algn="ctr">
                  <a:solidFill>
                    <a:srgbClr val="4472C4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5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54-4D3E-8C8F-33497457F0A0}"/>
                </c:ext>
              </c:extLst>
            </c:dLbl>
            <c:dLbl>
              <c:idx val="1"/>
              <c:layout>
                <c:manualLayout>
                  <c:x val="4.8696543754953199E-2"/>
                  <c:y val="-0.100643771285996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85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850" b="1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sz="85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850" b="1" baseline="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t>
3,24%</a:t>
                    </a:r>
                  </a:p>
                </c:rich>
              </c:tx>
              <c:spPr>
                <a:solidFill>
                  <a:sysClr val="window" lastClr="FFFFFF"/>
                </a:solidFill>
                <a:ln w="3175" cap="flat" cmpd="sng" algn="ctr">
                  <a:solidFill>
                    <a:srgbClr val="C00000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5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156320048613074"/>
                      <c:h val="9.728669971236883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F54-4D3E-8C8F-33497457F0A0}"/>
                </c:ext>
              </c:extLst>
            </c:dLbl>
            <c:dLbl>
              <c:idx val="2"/>
              <c:layout>
                <c:manualLayout>
                  <c:x val="-5.4695930020970833E-2"/>
                  <c:y val="8.1397678358062622E-2"/>
                </c:manualLayout>
              </c:layout>
              <c:tx>
                <c:rich>
                  <a:bodyPr/>
                  <a:lstStyle/>
                  <a:p>
                    <a:fld id="{7D71F546-434D-438E-977D-CD71B759553D}" type="CATEGORYNAME">
                      <a:rPr lang="en-US" sz="900" b="1">
                        <a:solidFill>
                          <a:schemeClr val="bg1"/>
                        </a:solidFill>
                      </a:rPr>
                      <a:pPr/>
                      <a:t>[NOMBRE DE CATEGORÍA]</a:t>
                    </a:fld>
                    <a:r>
                      <a:rPr lang="en-US" sz="900" b="1" baseline="0">
                        <a:solidFill>
                          <a:schemeClr val="bg1"/>
                        </a:solidFill>
                      </a:rPr>
                      <a:t>
3,70%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F54-4D3E-8C8F-33497457F0A0}"/>
                </c:ext>
              </c:extLst>
            </c:dLbl>
            <c:dLbl>
              <c:idx val="3"/>
              <c:layout>
                <c:manualLayout>
                  <c:x val="3.9338769927763327E-2"/>
                  <c:y val="-2.73449150262874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85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850" b="1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 sz="850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n-US" sz="850" b="1" baseline="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t>
4,17%</a:t>
                    </a:r>
                  </a:p>
                </c:rich>
              </c:tx>
              <c:spPr>
                <a:solidFill>
                  <a:sysClr val="window" lastClr="FFFFFF"/>
                </a:solidFill>
                <a:ln w="3175" cap="flat" cmpd="sng" algn="ctr">
                  <a:solidFill>
                    <a:srgbClr val="7030A0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85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72936881011187"/>
                      <c:h val="9.27095036945612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F54-4D3E-8C8F-33497457F0A0}"/>
                </c:ext>
              </c:extLst>
            </c:dLbl>
            <c:dLbl>
              <c:idx val="4"/>
              <c:layout>
                <c:manualLayout>
                  <c:x val="-0.24822467900805156"/>
                  <c:y val="-0.21159922573301107"/>
                </c:manualLayout>
              </c:layout>
              <c:tx>
                <c:rich>
                  <a:bodyPr/>
                  <a:lstStyle/>
                  <a:p>
                    <a:fld id="{4BF2A04D-E35E-4BBA-91E3-D0B325E9699F}" type="CATEGORYNAME">
                      <a:rPr lang="en-US" sz="900" b="1">
                        <a:solidFill>
                          <a:schemeClr val="bg1"/>
                        </a:solidFill>
                      </a:rPr>
                      <a:pPr/>
                      <a:t>[NOMBRE DE CATEGORÍA]</a:t>
                    </a:fld>
                    <a:r>
                      <a:rPr lang="en-US" sz="900" b="1" baseline="0">
                        <a:solidFill>
                          <a:schemeClr val="bg1"/>
                        </a:solidFill>
                      </a:rPr>
                      <a:t>
43,06%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F54-4D3E-8C8F-33497457F0A0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900" b="1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F54-4D3E-8C8F-33497457F0A0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F54-4D3E-8C8F-33497457F0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ysClr val="windowText" lastClr="00000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Informes'!$B$34:$B$39</c:f>
              <c:strCache>
                <c:ptCount val="6"/>
                <c:pt idx="0">
                  <c:v>BUCARAMANGA</c:v>
                </c:pt>
                <c:pt idx="1">
                  <c:v>CARTAGENA DE INDIAS</c:v>
                </c:pt>
                <c:pt idx="2">
                  <c:v>CALI</c:v>
                </c:pt>
                <c:pt idx="3">
                  <c:v>MEDELLÍN</c:v>
                </c:pt>
                <c:pt idx="4">
                  <c:v>BOGOTÁ, D. C.</c:v>
                </c:pt>
                <c:pt idx="5">
                  <c:v>OTRAS CIUDADES</c:v>
                </c:pt>
              </c:strCache>
            </c:strRef>
          </c:cat>
          <c:val>
            <c:numRef>
              <c:f>'Gráficas Informes'!$C$34:$C$39</c:f>
              <c:numCache>
                <c:formatCode>General</c:formatCode>
                <c:ptCount val="6"/>
                <c:pt idx="0">
                  <c:v>5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93</c:v>
                </c:pt>
                <c:pt idx="5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F54-4D3E-8C8F-33497457F0A0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2360529200258147E-2"/>
          <c:y val="5.1510585087239463E-2"/>
          <c:w val="0.9410495139265922"/>
          <c:h val="0.9107149858487848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3FF-49E3-8330-49F9C0AD442E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3FF-49E3-8330-49F9C0AD442E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DBFC937-9C91-4073-934B-55B51ECCFAB5}" type="CATEGORYNAM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5,56%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99741597434925"/>
                      <c:h val="0.137258539062464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3FF-49E3-8330-49F9C0AD442E}"/>
                </c:ext>
              </c:extLst>
            </c:dLbl>
            <c:dLbl>
              <c:idx val="1"/>
              <c:layout>
                <c:manualLayout>
                  <c:x val="0.12295716922791824"/>
                  <c:y val="-0.426681703849518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9A47E58-1BDD-4818-9F5B-85A3B716AC23}" type="CATEGORYNAME">
                      <a:rPr lang="en-US"/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 dirty="0"/>
                      <a:t>
94,44%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3FF-49E3-8330-49F9C0AD44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12</c:v>
                </c:pt>
                <c:pt idx="1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FF-49E3-8330-49F9C0AD442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393-4BD1-A8D5-D9EDC1C3924E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393-4BD1-A8D5-D9EDC1C3924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5393-4BD1-A8D5-D9EDC1C3924E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5393-4BD1-A8D5-D9EDC1C3924E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5393-4BD1-A8D5-D9EDC1C3924E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5393-4BD1-A8D5-D9EDC1C3924E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5393-4BD1-A8D5-D9EDC1C3924E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5393-4BD1-A8D5-D9EDC1C3924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393-4BD1-A8D5-D9EDC1C3924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5393-4BD1-A8D5-D9EDC1C3924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5393-4BD1-A8D5-D9EDC1C3924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393-4BD1-A8D5-D9EDC1C3924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5393-4BD1-A8D5-D9EDC1C3924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5393-4BD1-A8D5-D9EDC1C39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Informes'!$B$97:$B$103</c:f>
              <c:strCache>
                <c:ptCount val="7"/>
                <c:pt idx="0">
                  <c:v>AGRADECIMIENTO Y/O FELICITACIÓN</c:v>
                </c:pt>
                <c:pt idx="1">
                  <c:v>PAGO DE ACREENCIAS </c:v>
                </c:pt>
                <c:pt idx="2">
                  <c:v>SEGURO DE DEPÓSITOS</c:v>
                </c:pt>
                <c:pt idx="3">
                  <c:v>INFORMACIÓN GENERAL DE FOGAFÍN</c:v>
                </c:pt>
                <c:pt idx="4">
                  <c:v>LEVANTAMIENTO DE GRAVÁMENES</c:v>
                </c:pt>
                <c:pt idx="5">
                  <c:v>INFORMACIÓN PROCESOS LIQUIDATORIOS</c:v>
                </c:pt>
                <c:pt idx="6">
                  <c:v>FOGAFÍN NO COMPETENTE</c:v>
                </c:pt>
              </c:strCache>
            </c:strRef>
          </c:cat>
          <c:val>
            <c:numRef>
              <c:f>'Gráficas Informes'!$C$97:$C$103</c:f>
              <c:numCache>
                <c:formatCode>General</c:formatCode>
                <c:ptCount val="7"/>
                <c:pt idx="0">
                  <c:v>1</c:v>
                </c:pt>
                <c:pt idx="1">
                  <c:v>4</c:v>
                </c:pt>
                <c:pt idx="2">
                  <c:v>6</c:v>
                </c:pt>
                <c:pt idx="3">
                  <c:v>17</c:v>
                </c:pt>
                <c:pt idx="4">
                  <c:v>32</c:v>
                </c:pt>
                <c:pt idx="5">
                  <c:v>39</c:v>
                </c:pt>
                <c:pt idx="6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393-4BD1-A8D5-D9EDC1C3924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2292831444033501E-2"/>
          <c:y val="0.16792315223241425"/>
          <c:w val="0.83869874266550548"/>
          <c:h val="0.7999279369133622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4A0-4EEE-983D-B65D722C84B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4A0-4EEE-983D-B65D722C84B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4A0-4EEE-983D-B65D722C84B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4A0-4EEE-983D-B65D722C84B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4A0-4EEE-983D-B65D722C84B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4A0-4EEE-983D-B65D722C84B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44A0-4EEE-983D-B65D722C84B8}"/>
              </c:ext>
            </c:extLst>
          </c:dPt>
          <c:dLbls>
            <c:dLbl>
              <c:idx val="0"/>
              <c:layout>
                <c:manualLayout>
                  <c:x val="1.4044649417280231E-2"/>
                  <c:y val="-4.939336133529760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s-MX" b="1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b="1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t> S.A</a:t>
                    </a:r>
                    <a:r>
                      <a:rPr lang="es-MX" b="1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t>
6,48%</a:t>
                    </a:r>
                  </a:p>
                </c:rich>
              </c:tx>
              <c:spPr>
                <a:solidFill>
                  <a:sysClr val="window" lastClr="FFFFFF"/>
                </a:solidFill>
                <a:ln w="3175" cap="flat" cmpd="sng" algn="ctr">
                  <a:solidFill>
                    <a:srgbClr val="4472C4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937336507909215"/>
                      <c:h val="0.103769667863893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4A0-4EEE-983D-B65D722C84B8}"/>
                </c:ext>
              </c:extLst>
            </c:dLbl>
            <c:dLbl>
              <c:idx val="1"/>
              <c:layout>
                <c:manualLayout>
                  <c:x val="-0.10752742786161787"/>
                  <c:y val="8.34461975089198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9DCD43-E597-4492-9190-189B467F20AE}" type="CATEGORYNAME">
                      <a:rPr lang="es-MX" sz="800" b="1">
                        <a:solidFill>
                          <a:schemeClr val="bg1"/>
                        </a:solidFill>
                      </a:rPr>
                      <a:pPr>
                        <a:defRPr sz="8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s-MX" sz="800" b="1" baseline="0" dirty="0">
                        <a:solidFill>
                          <a:schemeClr val="bg1"/>
                        </a:solidFill>
                      </a:rPr>
                      <a:t>
7,41%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4A0-4EEE-983D-B65D722C84B8}"/>
                </c:ext>
              </c:extLst>
            </c:dLbl>
            <c:dLbl>
              <c:idx val="2"/>
              <c:layout>
                <c:manualLayout>
                  <c:x val="-0.10311550189581162"/>
                  <c:y val="4.44687931324381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n-US" sz="800" b="1">
                        <a:solidFill>
                          <a:schemeClr val="bg1"/>
                        </a:solidFill>
                      </a:rPr>
                      <a:pPr>
                        <a:defRPr sz="8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800" b="1" baseline="0" dirty="0">
                        <a:solidFill>
                          <a:schemeClr val="bg1"/>
                        </a:solidFill>
                      </a:rPr>
                      <a:t>
8,33%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236383744441953E-2"/>
                      <c:h val="8.370619644780738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4A0-4EEE-983D-B65D722C84B8}"/>
                </c:ext>
              </c:extLst>
            </c:dLbl>
            <c:dLbl>
              <c:idx val="3"/>
              <c:layout>
                <c:manualLayout>
                  <c:x val="-0.16381305165353782"/>
                  <c:y val="-0.1618951362249262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8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s-MX" sz="800" b="1">
                        <a:solidFill>
                          <a:schemeClr val="bg1"/>
                        </a:solidFill>
                      </a:rPr>
                      <a:pPr>
                        <a:defRPr sz="8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s-MX" sz="800" b="1" baseline="0">
                        <a:solidFill>
                          <a:schemeClr val="bg1"/>
                        </a:solidFill>
                      </a:rPr>
                      <a:t>
10,65%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53040161718956"/>
                      <c:h val="0.120531020776950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4A0-4EEE-983D-B65D722C84B8}"/>
                </c:ext>
              </c:extLst>
            </c:dLbl>
            <c:dLbl>
              <c:idx val="4"/>
              <c:layout>
                <c:manualLayout>
                  <c:x val="-0.12799299759614707"/>
                  <c:y val="-0.26594855927593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11,11%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4A0-4EEE-983D-B65D722C84B8}"/>
                </c:ext>
              </c:extLst>
            </c:dLbl>
            <c:dLbl>
              <c:idx val="5"/>
              <c:layout>
                <c:manualLayout>
                  <c:x val="0.30775413863061385"/>
                  <c:y val="-9.36898917427768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A6D4A28-1E3E-47C5-ACA2-F7DA27F28F24}" type="CATEGORYNAME">
                      <a:rPr lang="en-US" sz="1050">
                        <a:solidFill>
                          <a:schemeClr val="bg1"/>
                        </a:solidFill>
                      </a:rPr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aseline="0" dirty="0">
                        <a:solidFill>
                          <a:schemeClr val="bg1"/>
                        </a:solidFill>
                      </a:rPr>
                      <a:t>
56,02%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89514991588207"/>
                      <c:h val="0.110524361108698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4A0-4EEE-983D-B65D722C84B8}"/>
                </c:ext>
              </c:extLst>
            </c:dLbl>
            <c:dLbl>
              <c:idx val="6"/>
              <c:layout>
                <c:manualLayout>
                  <c:x val="0.23430884931020243"/>
                  <c:y val="-6.14228993489334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4A0-4EEE-983D-B65D722C84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4472C4">
                      <a:shade val="95000"/>
                      <a:satMod val="105000"/>
                    </a:srgb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Informes'!$H$129:$H$134</c:f>
              <c:strCache>
                <c:ptCount val="6"/>
                <c:pt idx="0">
                  <c:v>FONDO NACIONAL DE GARANTÍAS</c:v>
                </c:pt>
                <c:pt idx="1">
                  <c:v>BANCO DAVIVIENDA S.A</c:v>
                </c:pt>
                <c:pt idx="2">
                  <c:v>MOVII</c:v>
                </c:pt>
                <c:pt idx="3">
                  <c:v>BANCO CENTRAL HIPOTECARIO S.A.</c:v>
                </c:pt>
                <c:pt idx="4">
                  <c:v>FOGAFÍN</c:v>
                </c:pt>
                <c:pt idx="5">
                  <c:v>OTRAS ENTIDADES</c:v>
                </c:pt>
              </c:strCache>
            </c:strRef>
          </c:cat>
          <c:val>
            <c:numRef>
              <c:f>'Gráficas Informes'!$I$129:$I$134</c:f>
              <c:numCache>
                <c:formatCode>General</c:formatCode>
                <c:ptCount val="6"/>
                <c:pt idx="0">
                  <c:v>14</c:v>
                </c:pt>
                <c:pt idx="1">
                  <c:v>16</c:v>
                </c:pt>
                <c:pt idx="2">
                  <c:v>18</c:v>
                </c:pt>
                <c:pt idx="3">
                  <c:v>23</c:v>
                </c:pt>
                <c:pt idx="4">
                  <c:v>24</c:v>
                </c:pt>
                <c:pt idx="5">
                  <c:v>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4A0-4EEE-983D-B65D722C84B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30/06/2022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Mayo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</a:t>
            </a:r>
            <a:r>
              <a:rPr lang="es-MX" sz="1200" u="sng">
                <a:latin typeface="Arial" panose="020B0604020202020204" pitchFamily="34" charset="0"/>
                <a:cs typeface="Arial" panose="020B0604020202020204" pitchFamily="34" charset="0"/>
              </a:rPr>
              <a:t>Año 2022\5. </a:t>
            </a:r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MAYO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202054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58516" y="4722665"/>
            <a:ext cx="10724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mayo de 2022 se recibieron 216 PQSD, de las cuales el 99,54% (215) correspondieron a derechos de petición y el 0,46% correspondió a una (1) felicitación.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132703"/>
              </p:ext>
            </p:extLst>
          </p:nvPr>
        </p:nvGraphicFramePr>
        <p:xfrm>
          <a:off x="1933809" y="1155139"/>
          <a:ext cx="8526243" cy="336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39,81% (86), seguido de Correo Electrónico con el 28,24% (61), Chat con el 15,28% (33), Página Web con el 6,95% (15), Atención Presencial con el 5,09% (11), Redes Sociales con el  3,70% (8) y Carta con el 0,93% (2).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440715"/>
              </p:ext>
            </p:extLst>
          </p:nvPr>
        </p:nvGraphicFramePr>
        <p:xfrm>
          <a:off x="2661313" y="1310184"/>
          <a:ext cx="6878472" cy="2981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(216) PQSD atendidas durante el mes de mayo de 2022, provinieron principalmente de Otras Ciudades con el 43,52% (94), Bogotá, D.C. con el 43.06% (93), seguido por Medellín con el 4,17% (9), Cali con el 3,70% (8), Cartagena de Indias con el 3,24% (7) y  Bucaramanga con el 2,31% (5),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277114"/>
              </p:ext>
            </p:extLst>
          </p:nvPr>
        </p:nvGraphicFramePr>
        <p:xfrm>
          <a:off x="2777017" y="1222049"/>
          <a:ext cx="6589174" cy="3758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(216) durante mayo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94,44%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(204) provienen de personas naturales y el 5,56% (12)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2740564"/>
              </p:ext>
            </p:extLst>
          </p:nvPr>
        </p:nvGraphicFramePr>
        <p:xfrm>
          <a:off x="3276842" y="1325563"/>
          <a:ext cx="6247616" cy="3698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283035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mayo de 2022, del total de las (216)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54,17% (117), seguido de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18,06% (39), Levantamiento de Gravámenes el 14,81% (32), Información General de Fogafín con el 7,87% (17), Seguro de Depósitos con el 2,78% (6), Pago de Acreencias con el 1,85% (4), y Agradecimiento o felicitación 0,46% (1).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613039"/>
              </p:ext>
            </p:extLst>
          </p:nvPr>
        </p:nvGraphicFramePr>
        <p:xfrm>
          <a:off x="518024" y="1325563"/>
          <a:ext cx="9880604" cy="2888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54,17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% (117),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FC677972-16C7-7C62-AFF2-D6952D559D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93231"/>
              </p:ext>
            </p:extLst>
          </p:nvPr>
        </p:nvGraphicFramePr>
        <p:xfrm>
          <a:off x="3359150" y="2591844"/>
          <a:ext cx="5473700" cy="1952625"/>
        </p:xfrm>
        <a:graphic>
          <a:graphicData uri="http://schemas.openxmlformats.org/drawingml/2006/table">
            <a:tbl>
              <a:tblPr/>
              <a:tblGrid>
                <a:gridCol w="2959100">
                  <a:extLst>
                    <a:ext uri="{9D8B030D-6E8A-4147-A177-3AD203B41FA5}">
                      <a16:colId xmlns:a16="http://schemas.microsoft.com/office/drawing/2014/main" val="2366327705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411184825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569919451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95135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21073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2265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63573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84134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840322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982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1647"/>
            <a:ext cx="10757452" cy="1099543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(216) PQSD recibidas en mayo de 2022, el tema correspondiente a Otras Entidades representó el 56,02% (121), seguido de Fogafín con el 11,11% (24), el extinto Banco Central Hipotecario con el 10,65% (23), Movii S.A. con el  8,33% (18), Banco Davivienda S.A con el 7,41% (16) y el Fondo Nacional de Garantías con el 6,48% (14).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762635"/>
              </p:ext>
            </p:extLst>
          </p:nvPr>
        </p:nvGraphicFramePr>
        <p:xfrm>
          <a:off x="2352036" y="1153170"/>
          <a:ext cx="7678506" cy="3788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447" y="1041580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39,81% (86), seguido de Correo Electrónico con el 28,24% (61), Chat con el 15,28% (33), Página Web con el 6,95% (15), Atención Presencial con el 5,09% (11), Redes Sociales con el  3,70% (8) y Carta con el 0,93% (2).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(216) PQSD atendidas durante el mes de mayo de 2022, provinieron principalmente de Otras Ciudades con el 43,52% (94), Bogotá con el 43.06% (93), seguido por Medellín con el 4,17% (9), Cali con el 3,70% (8), Cartagena de Indias con el 3,24% (7) y  Bucaramanga con el 2,31% (5).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mayo de 2022, del total de las (216)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54,17% (117), seguido de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que representó el 18,06% (39), Levantamiento de Gravámenes el 14,81% (32), Información General de Fogafín con el 7,87% (17), Seguro de Depósitos con el 2,78% (6), Pago de Acreencias con el 1,85% (4), y Agradecimiento o felicitación 0,46% (1).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mayo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10911</TotalTime>
  <Words>1364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445</cp:revision>
  <cp:lastPrinted>2020-03-02T16:08:24Z</cp:lastPrinted>
  <dcterms:created xsi:type="dcterms:W3CDTF">2018-12-19T17:15:32Z</dcterms:created>
  <dcterms:modified xsi:type="dcterms:W3CDTF">2022-06-30T13:48:19Z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