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87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3.%20MARZO\2022_Marzo_Gr&#225;ficas_Informe%20PQRS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3.%20MARZO\2022_Marzo_Gr&#225;ficas_Informe%20PQRS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hermes\DOC_FOGAFIN\SCR\DJU\Atencion%20al%20usuario%20DAU\ESTADISTICAS%20DE%20PQRS\A&#241;o%202022\3.%20MARZO\2022_Marzo_Gr&#225;ficas_Informe%20PQRSD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malejandrajrodriguez\Downloads\2022_Marzo_Gra&#769;ficas_Informe%20PQRS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" h="101600"/>
              <a:bevelB w="25400"/>
            </a:sp3d>
          </c:spPr>
          <c:invertIfNegative val="0"/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 h="101600"/>
                <a:bevelB w="25400"/>
              </a:sp3d>
            </c:spPr>
            <c:extLst>
              <c:ext xmlns:c16="http://schemas.microsoft.com/office/drawing/2014/chart" uri="{C3380CC4-5D6E-409C-BE32-E72D297353CC}">
                <c16:uniqueId val="{00000001-8975-4D94-B8D2-085A0229A29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'Prom. Hist.'!$B$65:$B$77</c:f>
              <c:numCache>
                <c:formatCode>mmm\-yy</c:formatCode>
                <c:ptCount val="13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</c:numCache>
            </c:numRef>
          </c:cat>
          <c:val>
            <c:numRef>
              <c:f>'Prom. Hist.'!$C$65:$C$77</c:f>
              <c:numCache>
                <c:formatCode>General</c:formatCode>
                <c:ptCount val="13"/>
                <c:pt idx="0">
                  <c:v>260</c:v>
                </c:pt>
                <c:pt idx="1">
                  <c:v>230</c:v>
                </c:pt>
                <c:pt idx="2">
                  <c:v>200</c:v>
                </c:pt>
                <c:pt idx="3">
                  <c:v>249</c:v>
                </c:pt>
                <c:pt idx="4">
                  <c:v>211</c:v>
                </c:pt>
                <c:pt idx="5">
                  <c:v>265</c:v>
                </c:pt>
                <c:pt idx="6">
                  <c:v>257</c:v>
                </c:pt>
                <c:pt idx="7">
                  <c:v>215</c:v>
                </c:pt>
                <c:pt idx="8">
                  <c:v>225</c:v>
                </c:pt>
                <c:pt idx="9">
                  <c:v>161</c:v>
                </c:pt>
                <c:pt idx="10">
                  <c:v>167</c:v>
                </c:pt>
                <c:pt idx="11">
                  <c:v>172</c:v>
                </c:pt>
                <c:pt idx="12">
                  <c:v>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975-4D94-B8D2-085A0229A2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5"/>
        <c:axId val="603667864"/>
        <c:axId val="603667536"/>
      </c:barChart>
      <c:dateAx>
        <c:axId val="6036678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536"/>
        <c:crosses val="autoZero"/>
        <c:auto val="1"/>
        <c:lblOffset val="100"/>
        <c:baseTimeUnit val="months"/>
      </c:dateAx>
      <c:valAx>
        <c:axId val="603667536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581-4150-B01D-1698261D2C6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581-4150-B01D-1698261D2C69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581-4150-B01D-1698261D2C6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581-4150-B01D-1698261D2C6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581-4150-B01D-1698261D2C6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Informes'!$B$11:$B$16</c:f>
              <c:strCache>
                <c:ptCount val="6"/>
                <c:pt idx="0">
                  <c:v>REDES SOCIALES</c:v>
                </c:pt>
                <c:pt idx="1">
                  <c:v>CARTA</c:v>
                </c:pt>
                <c:pt idx="2">
                  <c:v>ATENCIÓN PRESENCIAL</c:v>
                </c:pt>
                <c:pt idx="3">
                  <c:v>CHAT</c:v>
                </c:pt>
                <c:pt idx="4">
                  <c:v>CORREO ELECTRÓNICO</c:v>
                </c:pt>
                <c:pt idx="5">
                  <c:v>ATENCIÓN TELEFÓNICA</c:v>
                </c:pt>
              </c:strCache>
            </c:strRef>
          </c:cat>
          <c:val>
            <c:numRef>
              <c:f>'Gráficas Informes'!$C$11:$C$16</c:f>
              <c:numCache>
                <c:formatCode>General</c:formatCode>
                <c:ptCount val="6"/>
                <c:pt idx="0">
                  <c:v>6</c:v>
                </c:pt>
                <c:pt idx="1">
                  <c:v>8</c:v>
                </c:pt>
                <c:pt idx="2">
                  <c:v>10</c:v>
                </c:pt>
                <c:pt idx="3">
                  <c:v>33</c:v>
                </c:pt>
                <c:pt idx="4">
                  <c:v>53</c:v>
                </c:pt>
                <c:pt idx="5">
                  <c:v>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581-4150-B01D-1698261D2C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81644608"/>
        <c:axId val="581644280"/>
      </c:barChart>
      <c:catAx>
        <c:axId val="581644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280"/>
        <c:crosses val="autoZero"/>
        <c:auto val="1"/>
        <c:lblAlgn val="ctr"/>
        <c:lblOffset val="100"/>
        <c:noMultiLvlLbl val="0"/>
      </c:catAx>
      <c:valAx>
        <c:axId val="5816442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7929003301425554E-2"/>
          <c:y val="0.10735509330301329"/>
          <c:w val="0.92377785635186471"/>
          <c:h val="0.8926449066969866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AB5-40FE-855A-6B97125E0D0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AB5-40FE-855A-6B97125E0D0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AB5-40FE-855A-6B97125E0D0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AB5-40FE-855A-6B97125E0D0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AB5-40FE-855A-6B97125E0D0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AB5-40FE-855A-6B97125E0D0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0AB5-40FE-855A-6B97125E0D05}"/>
              </c:ext>
            </c:extLst>
          </c:dPt>
          <c:dLbls>
            <c:dLbl>
              <c:idx val="0"/>
              <c:layout>
                <c:manualLayout>
                  <c:x val="1.0199267689479671E-2"/>
                  <c:y val="-3.585922629236563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308D6CE-A11C-405D-AB26-B748102E2F5C}" type="CATEGORYNAME">
                      <a:rPr lang="en-US" sz="1000" b="1">
                        <a:solidFill>
                          <a:schemeClr val="tx1"/>
                        </a:solidFill>
                      </a:rPr>
                      <a:pPr>
                        <a:defRPr sz="1000" b="1">
                          <a:solidFill>
                            <a:schemeClr val="tx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tx1"/>
                        </a:solidFill>
                      </a:rPr>
                      <a:t>
2,36%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AB5-40FE-855A-6B97125E0D05}"/>
                </c:ext>
              </c:extLst>
            </c:dLbl>
            <c:dLbl>
              <c:idx val="1"/>
              <c:layout>
                <c:manualLayout>
                  <c:x val="5.1773273288233397E-2"/>
                  <c:y val="-1.00310755043818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FA569D-A0C0-4D9C-B632-225BB68CCF8A}" type="CATEGORYNAME">
                      <a:rPr lang="en-US" sz="1000" b="1">
                        <a:solidFill>
                          <a:schemeClr val="tx1"/>
                        </a:solidFill>
                      </a:rPr>
                      <a:pPr>
                        <a:defRPr sz="1000" b="1">
                          <a:solidFill>
                            <a:schemeClr val="tx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tx1"/>
                        </a:solidFill>
                      </a:rPr>
                      <a:t>
3,77%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327320569546181"/>
                      <c:h val="0.1078630800764811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AB5-40FE-855A-6B97125E0D05}"/>
                </c:ext>
              </c:extLst>
            </c:dLbl>
            <c:dLbl>
              <c:idx val="2"/>
              <c:layout>
                <c:manualLayout>
                  <c:x val="-7.9855354188864636E-2"/>
                  <c:y val="8.1681615884970901E-2"/>
                </c:manualLayout>
              </c:layout>
              <c:tx>
                <c:rich>
                  <a:bodyPr/>
                  <a:lstStyle/>
                  <a:p>
                    <a:fld id="{7D71F546-434D-438E-977D-CD71B759553D}" type="CATEGORYNAME">
                      <a:rPr lang="en-US" sz="1000" b="1">
                        <a:solidFill>
                          <a:schemeClr val="bg1"/>
                        </a:solidFill>
                      </a:rPr>
                      <a:pPr/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4,25%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AB5-40FE-855A-6B97125E0D05}"/>
                </c:ext>
              </c:extLst>
            </c:dLbl>
            <c:dLbl>
              <c:idx val="3"/>
              <c:layout>
                <c:manualLayout>
                  <c:x val="-0.19462185961544234"/>
                  <c:y val="5.480760903117206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9FBA938-2E7C-4FE8-BA60-2DE70A7AAE07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5,6</a:t>
                    </a:r>
                    <a:fld id="{A851A48E-F80B-4777-A251-54EF13C36E3E}" type="PERCENTAGE">
                      <a:rPr lang="en-US" sz="1000" b="1" baseline="0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[PORCENTAJE]</a:t>
                    </a:fld>
                    <a:endParaRPr lang="en-US" sz="1000" b="1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93065713750196"/>
                      <c:h val="0.1207659441225652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AB5-40FE-855A-6B97125E0D05}"/>
                </c:ext>
              </c:extLst>
            </c:dLbl>
            <c:dLbl>
              <c:idx val="4"/>
              <c:layout>
                <c:manualLayout>
                  <c:x val="-0.30627717881103128"/>
                  <c:y val="-0.29398425196850392"/>
                </c:manualLayout>
              </c:layout>
              <c:tx>
                <c:rich>
                  <a:bodyPr/>
                  <a:lstStyle/>
                  <a:p>
                    <a:fld id="{4BF2A04D-E35E-4BBA-91E3-D0B325E9699F}" type="CATEGORYNAME">
                      <a:rPr lang="en-US" sz="1000" b="1">
                        <a:solidFill>
                          <a:schemeClr val="bg1"/>
                        </a:solidFill>
                      </a:rPr>
                      <a:pPr/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41,04%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AB5-40FE-855A-6B97125E0D05}"/>
                </c:ext>
              </c:extLst>
            </c:dLbl>
            <c:dLbl>
              <c:idx val="5"/>
              <c:layout>
                <c:manualLayout>
                  <c:x val="0.20892296691736206"/>
                  <c:y val="7.815584701103914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258F05D-230D-4E6F-8760-2B1F0CAD42BB}" type="CATEGORYNAME">
                      <a:rPr lang="en-US" sz="1000" b="1"/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/>
                      <a:t>
42,92%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369545700335388"/>
                      <c:h val="0.135547826086956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0AB5-40FE-855A-6B97125E0D05}"/>
                </c:ext>
              </c:extLst>
            </c:dLbl>
            <c:dLbl>
              <c:idx val="6"/>
              <c:layout>
                <c:manualLayout>
                  <c:x val="0.2095489481725232"/>
                  <c:y val="4.480520369736394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AB5-40FE-855A-6B97125E0D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Informes'!$B$34:$B$39</c:f>
              <c:strCache>
                <c:ptCount val="6"/>
                <c:pt idx="0">
                  <c:v>PASTO</c:v>
                </c:pt>
                <c:pt idx="1">
                  <c:v>BARRANQUILLA</c:v>
                </c:pt>
                <c:pt idx="2">
                  <c:v>MEDELLIN</c:v>
                </c:pt>
                <c:pt idx="3">
                  <c:v>CALI</c:v>
                </c:pt>
                <c:pt idx="4">
                  <c:v>OTRAS CIUDADES</c:v>
                </c:pt>
                <c:pt idx="5">
                  <c:v>BOGOTÁ, D. C.</c:v>
                </c:pt>
              </c:strCache>
            </c:strRef>
          </c:cat>
          <c:val>
            <c:numRef>
              <c:f>'Gráficas Informes'!$C$34:$C$39</c:f>
              <c:numCache>
                <c:formatCode>General</c:formatCode>
                <c:ptCount val="6"/>
                <c:pt idx="0">
                  <c:v>5</c:v>
                </c:pt>
                <c:pt idx="1">
                  <c:v>8</c:v>
                </c:pt>
                <c:pt idx="2">
                  <c:v>9</c:v>
                </c:pt>
                <c:pt idx="3">
                  <c:v>12</c:v>
                </c:pt>
                <c:pt idx="4">
                  <c:v>87</c:v>
                </c:pt>
                <c:pt idx="5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AB5-40FE-855A-6B97125E0D05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923-48BB-AD31-F865930BC0D2}"/>
              </c:ext>
            </c:extLst>
          </c:dPt>
          <c:dPt>
            <c:idx val="1"/>
            <c:bubble3D val="0"/>
            <c:explosion val="4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923-48BB-AD31-F865930BC0D2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D7C08F4-1FC6-4BF4-B0FB-D6DAAA338A7B}" type="CATEGORYNAME">
                      <a:rPr lang="en-US"/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baseline="0" dirty="0"/>
                      <a:t>
2,83%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923-48BB-AD31-F865930BC0D2}"/>
                </c:ext>
              </c:extLst>
            </c:dLbl>
            <c:dLbl>
              <c:idx val="1"/>
              <c:layout>
                <c:manualLayout>
                  <c:x val="0.12295716922791824"/>
                  <c:y val="-0.4266817038495188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FDA3C5B-D197-4982-90AE-8D4C156980E3}" type="CATEGORYNAME">
                      <a:rPr lang="en-US"/>
                      <a:pPr>
                        <a:defRPr sz="11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baseline="0" dirty="0"/>
                      <a:t>
97,17%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923-48BB-AD31-F865930BC0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Informes'!$H$70:$H$71</c:f>
              <c:strCache>
                <c:ptCount val="2"/>
                <c:pt idx="0">
                  <c:v>PERSONA JURÍDICA</c:v>
                </c:pt>
                <c:pt idx="1">
                  <c:v>PERSONA NATURAL</c:v>
                </c:pt>
              </c:strCache>
            </c:strRef>
          </c:cat>
          <c:val>
            <c:numRef>
              <c:f>'Gráficas Informes'!$I$70:$I$71</c:f>
              <c:numCache>
                <c:formatCode>General</c:formatCode>
                <c:ptCount val="2"/>
                <c:pt idx="0">
                  <c:v>6</c:v>
                </c:pt>
                <c:pt idx="1">
                  <c:v>206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923-48BB-AD31-F865930BC0D2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64414639963352"/>
          <c:y val="0.2216771369327572"/>
          <c:w val="0.86776047187799521"/>
          <c:h val="0.822762569817976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7A58-0347-80C3-837E53DB896E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7A58-0347-80C3-837E53DB896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7A58-0347-80C3-837E53DB896E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7A58-0347-80C3-837E53DB896E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7A58-0347-80C3-837E53DB896E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7A58-0347-80C3-837E53DB896E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7A58-0347-80C3-837E53DB896E}"/>
              </c:ext>
            </c:extLst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7A58-0347-80C3-837E53DB896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A58-0347-80C3-837E53DB896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A58-0347-80C3-837E53DB896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7A58-0347-80C3-837E53DB896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7A58-0347-80C3-837E53DB896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7A58-0347-80C3-837E53DB896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7A58-0347-80C3-837E53DB89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Informes'!$B$97:$B$102</c:f>
              <c:strCache>
                <c:ptCount val="6"/>
                <c:pt idx="0">
                  <c:v>SEGURO DE DEPÓSITOS</c:v>
                </c:pt>
                <c:pt idx="1">
                  <c:v>PAGO DE ACREENCIAS</c:v>
                </c:pt>
                <c:pt idx="2">
                  <c:v>INFORMACIÓN GENERAL DE FOGAFÍN</c:v>
                </c:pt>
                <c:pt idx="3">
                  <c:v>LEVANTAMIENTO DE GRAVÁMENES</c:v>
                </c:pt>
                <c:pt idx="4">
                  <c:v>INFORMACIÓN PROCESOS LIQUIDATORIOS</c:v>
                </c:pt>
                <c:pt idx="5">
                  <c:v>FOGAFÍN NO COMPETENTE</c:v>
                </c:pt>
              </c:strCache>
            </c:strRef>
          </c:cat>
          <c:val>
            <c:numRef>
              <c:f>'Gráficas Informes'!$C$97:$C$102</c:f>
              <c:numCache>
                <c:formatCode>General</c:formatCode>
                <c:ptCount val="6"/>
                <c:pt idx="0">
                  <c:v>7</c:v>
                </c:pt>
                <c:pt idx="1">
                  <c:v>11</c:v>
                </c:pt>
                <c:pt idx="2">
                  <c:v>16</c:v>
                </c:pt>
                <c:pt idx="3">
                  <c:v>34</c:v>
                </c:pt>
                <c:pt idx="4">
                  <c:v>35</c:v>
                </c:pt>
                <c:pt idx="5">
                  <c:v>109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7A58-0347-80C3-837E53DB896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69282960"/>
        <c:axId val="169449200"/>
      </c:barChart>
      <c:catAx>
        <c:axId val="16928296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449200"/>
        <c:crosses val="autoZero"/>
        <c:auto val="1"/>
        <c:lblAlgn val="ctr"/>
        <c:lblOffset val="100"/>
        <c:noMultiLvlLbl val="0"/>
      </c:catAx>
      <c:valAx>
        <c:axId val="169449200"/>
        <c:scaling>
          <c:logBase val="10"/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28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0849880838216068E-2"/>
          <c:y val="0.17510846408090411"/>
          <c:w val="0.83869874266550548"/>
          <c:h val="0.7999279369133622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0C0-4999-A961-B4A31F5B89D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0C0-4999-A961-B4A31F5B89D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0C0-4999-A961-B4A31F5B89D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0C0-4999-A961-B4A31F5B89D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0C0-4999-A961-B4A31F5B89D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60C0-4999-A961-B4A31F5B89D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60C0-4999-A961-B4A31F5B89D8}"/>
              </c:ext>
            </c:extLst>
          </c:dPt>
          <c:dLbls>
            <c:dLbl>
              <c:idx val="0"/>
              <c:layout>
                <c:manualLayout>
                  <c:x val="-4.7979134897012138E-2"/>
                  <c:y val="-4.101281685792582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B687A9D-B246-42F1-91BF-F1FAA150035D}" type="CATEGORYNAME">
                      <a:rPr lang="en-US" b="1"/>
                      <a:pPr>
                        <a:defRPr b="1"/>
                      </a:pPr>
                      <a:t>[NOMBRE DE CATEGORÍA]</a:t>
                    </a:fld>
                    <a:r>
                      <a:rPr lang="en-US" b="1" dirty="0"/>
                      <a:t> </a:t>
                    </a:r>
                    <a:r>
                      <a:rPr lang="en-US" b="1" baseline="0" dirty="0"/>
                      <a:t>
4,25%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0C0-4999-A961-B4A31F5B89D8}"/>
                </c:ext>
              </c:extLst>
            </c:dLbl>
            <c:dLbl>
              <c:idx val="1"/>
              <c:layout>
                <c:manualLayout>
                  <c:x val="8.250311595429544E-3"/>
                  <c:y val="-2.047429978297780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baseline="0" dirty="0"/>
                      <a:t>BANCO DEL ESTADO
4,25%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0C0-4999-A961-B4A31F5B89D8}"/>
                </c:ext>
              </c:extLst>
            </c:dLbl>
            <c:dLbl>
              <c:idx val="2"/>
              <c:layout>
                <c:manualLayout>
                  <c:x val="-6.9209200487638886E-2"/>
                  <c:y val="6.123024747302269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5C1C597-4CB3-4647-AD4A-1C591FC2B116}" type="CATEGORYNAME">
                      <a:rPr lang="en-US" b="1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b="1" baseline="0">
                        <a:solidFill>
                          <a:schemeClr val="bg1"/>
                        </a:solidFill>
                      </a:rPr>
                      <a:t>
6,13%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0C0-4999-A961-B4A31F5B89D8}"/>
                </c:ext>
              </c:extLst>
            </c:dLbl>
            <c:dLbl>
              <c:idx val="3"/>
              <c:layout>
                <c:manualLayout>
                  <c:x val="2.9701121743546673E-2"/>
                  <c:y val="-3.450913672345108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F915AB2-D80D-4754-98FF-06FD03A9FBB1}" type="CATEGORYNAME">
                      <a:rPr lang="es-MX" b="1"/>
                      <a:pPr>
                        <a:defRPr b="1"/>
                      </a:pPr>
                      <a:t>[NOMBRE DE CATEGORÍA]</a:t>
                    </a:fld>
                    <a:r>
                      <a:rPr lang="es-MX" b="1" baseline="0"/>
                      <a:t>
8,02%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0C0-4999-A961-B4A31F5B89D8}"/>
                </c:ext>
              </c:extLst>
            </c:dLbl>
            <c:dLbl>
              <c:idx val="4"/>
              <c:layout>
                <c:manualLayout>
                  <c:x val="-0.13295487573276735"/>
                  <c:y val="-0.1787895389762689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91DE9F8-9A5B-49E0-83E8-EC622F8A309F}" type="CATEGORYNAME">
                      <a:rPr lang="en-US" b="1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b="1" baseline="0">
                        <a:solidFill>
                          <a:schemeClr val="bg1"/>
                        </a:solidFill>
                      </a:rPr>
                      <a:t>
10,85%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60C0-4999-A961-B4A31F5B89D8}"/>
                </c:ext>
              </c:extLst>
            </c:dLbl>
            <c:dLbl>
              <c:idx val="5"/>
              <c:layout>
                <c:manualLayout>
                  <c:x val="-0.16890804462548067"/>
                  <c:y val="-0.30153054795083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 dirty="0"/>
                      <a:t>BANCO CENTRAL HIPOTECARIO
13,67%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60C0-4999-A961-B4A31F5B89D8}"/>
                </c:ext>
              </c:extLst>
            </c:dLbl>
            <c:dLbl>
              <c:idx val="6"/>
              <c:layout>
                <c:manualLayout>
                  <c:x val="0.23430884931020243"/>
                  <c:y val="-6.142289934893344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EEA12AC-3CB4-4D9D-AD4C-5F7CED5FF737}" type="CATEGORYNAME">
                      <a:rPr lang="en-US"/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baseline="0" dirty="0"/>
                      <a:t>
52,83%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60C0-4999-A961-B4A31F5B89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Informes'!$H$129:$H$135</c:f>
              <c:strCache>
                <c:ptCount val="7"/>
                <c:pt idx="0">
                  <c:v>FINANCIERA FES</c:v>
                </c:pt>
                <c:pt idx="1">
                  <c:v>BANCO DEL ESTADO S.A</c:v>
                </c:pt>
                <c:pt idx="2">
                  <c:v>MOVII</c:v>
                </c:pt>
                <c:pt idx="3">
                  <c:v>FONDO NACIONAL DE GARANTÍAS</c:v>
                </c:pt>
                <c:pt idx="4">
                  <c:v>FOGAFÍN</c:v>
                </c:pt>
                <c:pt idx="5">
                  <c:v>BANCO CENTRAL HIPOTECARIO S.A.</c:v>
                </c:pt>
                <c:pt idx="6">
                  <c:v>OTRAS ENTIDADES</c:v>
                </c:pt>
              </c:strCache>
            </c:strRef>
          </c:cat>
          <c:val>
            <c:numRef>
              <c:f>'Gráficas Informes'!$I$129:$I$135</c:f>
              <c:numCache>
                <c:formatCode>General</c:formatCode>
                <c:ptCount val="7"/>
                <c:pt idx="0">
                  <c:v>9</c:v>
                </c:pt>
                <c:pt idx="1">
                  <c:v>9</c:v>
                </c:pt>
                <c:pt idx="2">
                  <c:v>13</c:v>
                </c:pt>
                <c:pt idx="3">
                  <c:v>17</c:v>
                </c:pt>
                <c:pt idx="4">
                  <c:v>23</c:v>
                </c:pt>
                <c:pt idx="5">
                  <c:v>29</c:v>
                </c:pt>
                <c:pt idx="6">
                  <c:v>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0C0-4999-A961-B4A31F5B89D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21/07/2022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que-es-fogafin/inform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914" y="2222024"/>
            <a:ext cx="5416732" cy="1559243"/>
          </a:xfrm>
        </p:spPr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966632"/>
            <a:ext cx="5416732" cy="1655762"/>
          </a:xfrm>
        </p:spPr>
        <p:txBody>
          <a:bodyPr/>
          <a:lstStyle/>
          <a:p>
            <a:r>
              <a:rPr lang="es-CO" dirty="0"/>
              <a:t>Marzo de 2022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48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36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879926" y="5989883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\\Hermes\doc_fogafin\SCR\DJU\Atencion al usuario DAU\ESTADISTICAS DE PQRS\Año 2022\2. MARZO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6DDCBEF-8A20-469E-A598-3366A3F5F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162799"/>
              </p:ext>
            </p:extLst>
          </p:nvPr>
        </p:nvGraphicFramePr>
        <p:xfrm>
          <a:off x="3124200" y="1552774"/>
          <a:ext cx="5943600" cy="4200525"/>
        </p:xfrm>
        <a:graphic>
          <a:graphicData uri="http://schemas.openxmlformats.org/drawingml/2006/table">
            <a:tbl>
              <a:tblPr/>
              <a:tblGrid>
                <a:gridCol w="2933700">
                  <a:extLst>
                    <a:ext uri="{9D8B030D-6E8A-4147-A177-3AD203B41FA5}">
                      <a16:colId xmlns:a16="http://schemas.microsoft.com/office/drawing/2014/main" val="225628624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1761820094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Número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773095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PQSD recibidas por los diferentes canales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69703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que fueron trasladas a otras instituciones por competencia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495294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Tiempo de respuesta promedio de las peticiones recibidas por carta, página web y correo electrónico. (*)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días hábiles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22453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en las que se negó el acceso a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solicitudes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326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009545"/>
            <a:ext cx="1074989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marzo de 2022 se recibieron 212 PQSD, de las cuales el 100%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1 día hábil. 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23D406AD-4A49-42C6-BECD-B770F37499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2877149"/>
              </p:ext>
            </p:extLst>
          </p:nvPr>
        </p:nvGraphicFramePr>
        <p:xfrm>
          <a:off x="1688773" y="1051201"/>
          <a:ext cx="9048750" cy="3838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5854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48,11% (102), seguido de Correo Electrónico con el 25% (53), Chat con el 15,57% (33), Atención Presencial con el 4,72% (10), Carta con el 3,77% (8) y Redes Sociales con el  2,83% (6).</a:t>
            </a:r>
          </a:p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</a:t>
            </a: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5FE45EF-D916-4D2F-9CD2-A9BC142D60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3301501"/>
              </p:ext>
            </p:extLst>
          </p:nvPr>
        </p:nvGraphicFramePr>
        <p:xfrm>
          <a:off x="2879565" y="1116379"/>
          <a:ext cx="6820495" cy="3185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63625"/>
            <a:ext cx="11152517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198" y="5057205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(212) PQSD atendidas durante el mes de marzo de 2022, provinieron principalmente de Bogotá con el 42,92% (91), Otras Ciudades con el 41.04% (87), seguido por Cali con el 5,66% (12), Medellín con el 4,25% (9), Barranquilla con el 3,77% (8) y Pasto con el 2,36% (5), tal y como se evidencia en esta gráfica. 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1C6803DC-D808-4348-8F2B-A0531395B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253379"/>
              </p:ext>
            </p:extLst>
          </p:nvPr>
        </p:nvGraphicFramePr>
        <p:xfrm>
          <a:off x="2665409" y="1265671"/>
          <a:ext cx="6861182" cy="3602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949037" y="5240049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(212) durante marzo de 2022,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97,17%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(206) provienen de personas naturales y el 2,83% (6) provienen de personas jurídicas. </a:t>
            </a:r>
            <a:endParaRPr lang="es-CO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B4A7C332-D14C-4FB4-8D43-4D1B6D3768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5318319"/>
              </p:ext>
            </p:extLst>
          </p:nvPr>
        </p:nvGraphicFramePr>
        <p:xfrm>
          <a:off x="3143542" y="1276633"/>
          <a:ext cx="6242539" cy="3750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283035"/>
            <a:ext cx="106671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marzo de 2022, del total de las (212)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51,42% (109), seguido de Información Procesos </a:t>
            </a:r>
            <a:r>
              <a:rPr lang="es-ES_tradnl" altLang="es-CO" sz="16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que representó el el 16,51% (35), Levantamiento de Gravámenes el 16,04% (34), Información General de Fogafín con el 7,55% (16), Pago de Acreencias con el 5,19% (11) y Seguro de Depósitos con el 3,30% (7).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 </a:t>
            </a:r>
            <a:endParaRPr lang="es-ES_tradnl" altLang="es-CO" sz="1600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53D4650D-DFB9-4596-9B7B-458527511A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5805297"/>
              </p:ext>
            </p:extLst>
          </p:nvPr>
        </p:nvGraphicFramePr>
        <p:xfrm>
          <a:off x="686637" y="1325563"/>
          <a:ext cx="10327157" cy="2794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06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el 51,42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% (109),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 </a:t>
            </a:r>
            <a:endParaRPr lang="es-ES_tradnl" altLang="es-CO" sz="1600" dirty="0">
              <a:highlight>
                <a:srgbClr val="FFFF00"/>
              </a:highlight>
              <a:latin typeface="Myriad Pro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12CA065A-EB45-4582-8A11-72DB1F0C00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220240"/>
              </p:ext>
            </p:extLst>
          </p:nvPr>
        </p:nvGraphicFramePr>
        <p:xfrm>
          <a:off x="3362711" y="2823332"/>
          <a:ext cx="5319816" cy="1678599"/>
        </p:xfrm>
        <a:graphic>
          <a:graphicData uri="http://schemas.openxmlformats.org/drawingml/2006/table">
            <a:tbl>
              <a:tblPr/>
              <a:tblGrid>
                <a:gridCol w="2981818">
                  <a:extLst>
                    <a:ext uri="{9D8B030D-6E8A-4147-A177-3AD203B41FA5}">
                      <a16:colId xmlns:a16="http://schemas.microsoft.com/office/drawing/2014/main" val="2200247968"/>
                    </a:ext>
                  </a:extLst>
                </a:gridCol>
                <a:gridCol w="984739">
                  <a:extLst>
                    <a:ext uri="{9D8B030D-6E8A-4147-A177-3AD203B41FA5}">
                      <a16:colId xmlns:a16="http://schemas.microsoft.com/office/drawing/2014/main" val="3932503892"/>
                    </a:ext>
                  </a:extLst>
                </a:gridCol>
                <a:gridCol w="1353259">
                  <a:extLst>
                    <a:ext uri="{9D8B030D-6E8A-4147-A177-3AD203B41FA5}">
                      <a16:colId xmlns:a16="http://schemas.microsoft.com/office/drawing/2014/main" val="2679141636"/>
                    </a:ext>
                  </a:extLst>
                </a:gridCol>
              </a:tblGrid>
              <a:tr h="28604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TEMA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CANTIDAD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PARTICIPACIÓN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39459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PENSIONES/EPS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0171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ADRES/ CIFIN / DATACREDITO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975766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FNG / FOGACOOP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7378920"/>
                  </a:ext>
                </a:extLst>
              </a:tr>
              <a:tr h="1587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ENTIDADES FINANCIERAS EN MARCHA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78956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OTRAS ENTIDADES NO COMPETENTE FOGAFÍN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2569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4261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8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41648"/>
            <a:ext cx="10757452" cy="980660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(212) PQSD recibidas en marzo de 2022, el tema correspondiente a Otras Entidades representó el 52,83% (112), seguido del extinto Banco Central Hipotecario con el 13,67% (29), Fogafín con el 10,85% (23), Fondo Nacional de Garantías con el 8,02% (17), </a:t>
            </a:r>
            <a:r>
              <a:rPr lang="es-CO" sz="1600" dirty="0" err="1">
                <a:latin typeface="Myriad Pro"/>
                <a:cs typeface="Arial" panose="020B0604020202020204" pitchFamily="34" charset="0"/>
              </a:rPr>
              <a:t>Movii</a:t>
            </a:r>
            <a:r>
              <a:rPr lang="es-CO" sz="1600" dirty="0">
                <a:latin typeface="Myriad Pro"/>
                <a:cs typeface="Arial" panose="020B0604020202020204" pitchFamily="34" charset="0"/>
              </a:rPr>
              <a:t> con el  6,13% (13), el Banco del Estado con el 4,25% (9) y </a:t>
            </a:r>
            <a:r>
              <a:rPr lang="es-MX" sz="1600" dirty="0">
                <a:latin typeface="Myriad Pro"/>
                <a:cs typeface="Arial" panose="020B0604020202020204" pitchFamily="34" charset="0"/>
              </a:rPr>
              <a:t>Financiera FES S.A. Compañía de Financiamiento Comercial con el</a:t>
            </a:r>
            <a:r>
              <a:rPr lang="es-CO" sz="1600" dirty="0">
                <a:latin typeface="Myriad Pro"/>
                <a:cs typeface="Arial" panose="020B0604020202020204" pitchFamily="34" charset="0"/>
              </a:rPr>
              <a:t> con el 4,25% (9).</a:t>
            </a:r>
            <a:endParaRPr lang="es-CO" sz="1600" dirty="0">
              <a:highlight>
                <a:srgbClr val="FFFF00"/>
              </a:highlight>
              <a:latin typeface="Myriad Pro"/>
              <a:cs typeface="Arial" panose="020B0604020202020204" pitchFamily="34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386C2E9F-2D75-4532-A7CB-9664CE198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0465716"/>
              </p:ext>
            </p:extLst>
          </p:nvPr>
        </p:nvGraphicFramePr>
        <p:xfrm>
          <a:off x="2119474" y="1081020"/>
          <a:ext cx="7696679" cy="3721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439" y="930484"/>
            <a:ext cx="11144387" cy="5598504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Myriad Pro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Myriad Pro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En la página web de Fogafín, link </a:t>
            </a:r>
            <a:r>
              <a:rPr lang="es-CO" sz="1400" dirty="0">
                <a:latin typeface="Myriad Pro"/>
                <a:cs typeface="Arial" panose="020B0604020202020204" pitchFamily="34" charset="0"/>
                <a:hlinkClick r:id="rId2"/>
              </a:rPr>
              <a:t>https://www.fogafin.gov.co/que-es-fogafin/informes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altLang="es-CO" sz="1400" dirty="0">
              <a:solidFill>
                <a:prstClr val="white">
                  <a:lumMod val="50000"/>
                </a:prstClr>
              </a:solidFill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Los canales de atención más utilizados fueron Atención Telefónica con una participación del 48,11% (102), seguido de Correo Electrónico con el 25% (53), Chat con el 15,57% (33), Atención Presencial con el 4,72% (10), Carta con el 3,77% (8) y Redes Sociales con el  2,83% (6).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Myriad Pro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Las (212) PQSD atendidas durante el mes de marzo de 2022, provinieron principalmente de Bogotá con el 42,92% (91), Otras Ciudades con el 41.04% (87), seguido por Cali con el 5,66% (12), Medellín con el 4,25% (9), Barranquilla con el 3,77% (8) y Pasto con el 2,36% (5).</a:t>
            </a:r>
            <a:endParaRPr lang="es-MX" altLang="es-CO" sz="1400" b="1" dirty="0">
              <a:highlight>
                <a:srgbClr val="FFFF00"/>
              </a:highlight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ES_tradnl" altLang="es-CO" sz="1400" dirty="0"/>
              <a:t>En marzo de 2022, del total de las (212) </a:t>
            </a:r>
            <a:r>
              <a:rPr lang="es-CO" altLang="es-CO" sz="1400" dirty="0"/>
              <a:t>PQSD </a:t>
            </a:r>
            <a:r>
              <a:rPr lang="es-ES_tradnl" altLang="es-CO" sz="1400" dirty="0"/>
              <a:t>recibidas a través de los diferentes canales de comunicación, el tema de </a:t>
            </a:r>
            <a:r>
              <a:rPr lang="es-ES_tradnl" altLang="es-CO" sz="1400" dirty="0" err="1"/>
              <a:t>Fogafín</a:t>
            </a:r>
            <a:r>
              <a:rPr lang="es-ES_tradnl" altLang="es-CO" sz="1400" dirty="0"/>
              <a:t> no competente representó el 51,42% (109), seguido de Información Procesos </a:t>
            </a:r>
            <a:r>
              <a:rPr lang="es-ES_tradnl" altLang="es-CO" sz="1400" dirty="0" err="1"/>
              <a:t>Liquidatorios</a:t>
            </a:r>
            <a:r>
              <a:rPr lang="es-ES_tradnl" altLang="es-CO" sz="1400" dirty="0"/>
              <a:t> que representó el el 16,51% (35), Levantamiento de Gravámenes el 16,04% (34), Información General de </a:t>
            </a:r>
            <a:r>
              <a:rPr lang="es-ES_tradnl" altLang="es-CO" sz="1400" dirty="0" err="1"/>
              <a:t>Fogafín</a:t>
            </a:r>
            <a:r>
              <a:rPr lang="es-ES_tradnl" altLang="es-CO" sz="1400" dirty="0"/>
              <a:t> con el 7,55% (16), Pago de Acreencias con el 5,19% (11) y Seguro de Depósitos con el 3,30% (7). El tema de “</a:t>
            </a:r>
            <a:r>
              <a:rPr lang="es-ES_tradnl" altLang="es-CO" sz="1400" dirty="0" err="1"/>
              <a:t>Fogafín</a:t>
            </a:r>
            <a:r>
              <a:rPr lang="es-ES_tradnl" altLang="es-CO" sz="1400" dirty="0"/>
              <a:t> no competente” hace referencia a aquellas solicitudes donde </a:t>
            </a:r>
            <a:r>
              <a:rPr lang="es-ES_tradnl" altLang="es-CO" sz="1400" dirty="0" err="1"/>
              <a:t>Fogafín</a:t>
            </a:r>
            <a:r>
              <a:rPr lang="es-ES_tradnl" altLang="es-CO" sz="1400" dirty="0"/>
              <a:t> no es el competente, sin embargo,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Myriad Pro"/>
                <a:cs typeface="Arial" panose="020B0604020202020204" pitchFamily="34" charset="0"/>
              </a:rPr>
              <a:t>Durante marzo de 2022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Myriad Pr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805823-328B-41BA-86BC-85A0157CFAD9}">
  <ds:schemaRefs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6fbb03e-06d9-4e12-899b-85ae2e79139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10563</TotalTime>
  <Words>1320</Words>
  <Application>Microsoft Office PowerPoint</Application>
  <PresentationFormat>Panorámica</PresentationFormat>
  <Paragraphs>117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428</cp:revision>
  <cp:lastPrinted>2020-03-02T16:08:24Z</cp:lastPrinted>
  <dcterms:created xsi:type="dcterms:W3CDTF">2018-12-19T17:15:32Z</dcterms:created>
  <dcterms:modified xsi:type="dcterms:W3CDTF">2022-07-21T17:11:07Z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