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9F9F"/>
    <a:srgbClr val="FF5050"/>
    <a:srgbClr val="A8041B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8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7.%20JULIO\2022_Julio_Gr&#225;ficas_Informe%20PQRSD-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7.%20JULIO\2022_Julio_Gr&#225;ficas_Informe%20PQRSD-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7.%20JULIO\2022_Julio_Gr&#225;ficas_Informe%20PQRSD-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 h="101600"/>
              <a:bevelB w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1-605E-463C-B316-3AA925044F9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'Prom. Hist.'!$B$69:$B$81</c:f>
              <c:numCache>
                <c:formatCode>mmm\-yy</c:formatCode>
                <c:ptCount val="13"/>
                <c:pt idx="0">
                  <c:v>44378</c:v>
                </c:pt>
                <c:pt idx="1">
                  <c:v>44409</c:v>
                </c:pt>
                <c:pt idx="2">
                  <c:v>44440</c:v>
                </c:pt>
                <c:pt idx="3">
                  <c:v>44470</c:v>
                </c:pt>
                <c:pt idx="4">
                  <c:v>44501</c:v>
                </c:pt>
                <c:pt idx="5">
                  <c:v>44531</c:v>
                </c:pt>
                <c:pt idx="6">
                  <c:v>44562</c:v>
                </c:pt>
                <c:pt idx="7">
                  <c:v>44593</c:v>
                </c:pt>
                <c:pt idx="8">
                  <c:v>44621</c:v>
                </c:pt>
                <c:pt idx="9">
                  <c:v>44652</c:v>
                </c:pt>
                <c:pt idx="10">
                  <c:v>44682</c:v>
                </c:pt>
                <c:pt idx="11">
                  <c:v>44713</c:v>
                </c:pt>
                <c:pt idx="12">
                  <c:v>44743</c:v>
                </c:pt>
              </c:numCache>
            </c:numRef>
          </c:cat>
          <c:val>
            <c:numRef>
              <c:f>'Prom. Hist.'!$C$69:$C$81</c:f>
              <c:numCache>
                <c:formatCode>General</c:formatCode>
                <c:ptCount val="13"/>
                <c:pt idx="0">
                  <c:v>211</c:v>
                </c:pt>
                <c:pt idx="1">
                  <c:v>265</c:v>
                </c:pt>
                <c:pt idx="2">
                  <c:v>257</c:v>
                </c:pt>
                <c:pt idx="3">
                  <c:v>215</c:v>
                </c:pt>
                <c:pt idx="4">
                  <c:v>225</c:v>
                </c:pt>
                <c:pt idx="5">
                  <c:v>161</c:v>
                </c:pt>
                <c:pt idx="6">
                  <c:v>167</c:v>
                </c:pt>
                <c:pt idx="7">
                  <c:v>172</c:v>
                </c:pt>
                <c:pt idx="8">
                  <c:v>212</c:v>
                </c:pt>
                <c:pt idx="9">
                  <c:v>157</c:v>
                </c:pt>
                <c:pt idx="10">
                  <c:v>216</c:v>
                </c:pt>
                <c:pt idx="11">
                  <c:v>190</c:v>
                </c:pt>
                <c:pt idx="12">
                  <c:v>235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5E-463C-B316-3AA925044F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603667864"/>
        <c:axId val="603667536"/>
      </c:barChart>
      <c:dateAx>
        <c:axId val="603667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536"/>
        <c:crosses val="autoZero"/>
        <c:auto val="1"/>
        <c:lblOffset val="100"/>
        <c:baseTimeUnit val="months"/>
      </c:dateAx>
      <c:valAx>
        <c:axId val="60366753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579-447A-8FB7-392EC25C12E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579-447A-8FB7-392EC25C12E7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579-447A-8FB7-392EC25C12E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579-447A-8FB7-392EC25C12E7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579-447A-8FB7-392EC25C12E7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579-447A-8FB7-392EC25C12E7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579-447A-8FB7-392EC25C12E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Informes'!$B$11:$B$17</c:f>
              <c:strCache>
                <c:ptCount val="7"/>
                <c:pt idx="0">
                  <c:v>REDES SOCIALES</c:v>
                </c:pt>
                <c:pt idx="1">
                  <c:v>CARTA</c:v>
                </c:pt>
                <c:pt idx="2">
                  <c:v>ATENCIÓN PRESENCIAL</c:v>
                </c:pt>
                <c:pt idx="3">
                  <c:v>PÁGINA WEB</c:v>
                </c:pt>
                <c:pt idx="4">
                  <c:v>CHAT</c:v>
                </c:pt>
                <c:pt idx="5">
                  <c:v>CORREO ELECTRÓNICO</c:v>
                </c:pt>
                <c:pt idx="6">
                  <c:v>ATENCIÓN TELEFÓNICA</c:v>
                </c:pt>
              </c:strCache>
            </c:strRef>
          </c:cat>
          <c:val>
            <c:numRef>
              <c:f>'Gráficas Informes'!$C$11:$C$17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16</c:v>
                </c:pt>
                <c:pt idx="3">
                  <c:v>23</c:v>
                </c:pt>
                <c:pt idx="4">
                  <c:v>52</c:v>
                </c:pt>
                <c:pt idx="5">
                  <c:v>61</c:v>
                </c:pt>
                <c:pt idx="6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579-447A-8FB7-392EC25C12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4235237648771444E-2"/>
          <c:y val="0.21149137197876278"/>
          <c:w val="0.81789861054575863"/>
          <c:h val="0.7885086280212372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  <a:sp3d contourW="25400">
                <a:contourClr>
                  <a:schemeClr val="accent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CC6-4704-8D16-FCEA52DB2C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accent1"/>
                </a:solidFill>
              </a:ln>
              <a:effectLst/>
              <a:sp3d contourW="25400">
                <a:contourClr>
                  <a:schemeClr val="accen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CC6-4704-8D16-FCEA52DB2C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CC6-4704-8D16-FCEA52DB2C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CC6-4704-8D16-FCEA52DB2CE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CC6-4704-8D16-FCEA52DB2CE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CC6-4704-8D16-FCEA52DB2CE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CC6-4704-8D16-FCEA52DB2CE9}"/>
              </c:ext>
            </c:extLst>
          </c:dPt>
          <c:dLbls>
            <c:dLbl>
              <c:idx val="0"/>
              <c:layout>
                <c:manualLayout>
                  <c:x val="-1.6935119720100939E-2"/>
                  <c:y val="-8.036588995235073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308D6CE-A11C-405D-AB26-B748102E2F5C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2,13%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6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343025601799089"/>
                      <c:h val="0.105600503076756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CC6-4704-8D16-FCEA52DB2CE9}"/>
                </c:ext>
              </c:extLst>
            </c:dLbl>
            <c:dLbl>
              <c:idx val="1"/>
              <c:layout>
                <c:manualLayout>
                  <c:x val="8.6263003022539475E-2"/>
                  <c:y val="-1.806228824464541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FA569D-A0C0-4D9C-B632-225BB68CCF8A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4.26%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712641466318689"/>
                      <c:h val="0.108423884368279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CC6-4704-8D16-FCEA52DB2CE9}"/>
                </c:ext>
              </c:extLst>
            </c:dLbl>
            <c:dLbl>
              <c:idx val="2"/>
              <c:layout>
                <c:manualLayout>
                  <c:x val="-9.5645222717997511E-2"/>
                  <c:y val="7.80187307859487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D71F546-434D-438E-977D-CD71B759553D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6.81%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CC6-4704-8D16-FCEA52DB2CE9}"/>
                </c:ext>
              </c:extLst>
            </c:dLbl>
            <c:dLbl>
              <c:idx val="3"/>
              <c:layout>
                <c:manualLayout>
                  <c:x val="-0.23537373567296474"/>
                  <c:y val="-0.210663171781108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FBA938-2E7C-4FE8-BA60-2DE70A7AAE07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39.57%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3916998408438"/>
                      <c:h val="0.122075159916737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CC6-4704-8D16-FCEA52DB2CE9}"/>
                </c:ext>
              </c:extLst>
            </c:dLbl>
            <c:dLbl>
              <c:idx val="4"/>
              <c:layout>
                <c:manualLayout>
                  <c:x val="0.24438644809794702"/>
                  <c:y val="5.569104229495529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BF2A04D-E35E-4BBA-91E3-D0B325E9699F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47.23%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38122040883415"/>
                      <c:h val="0.1223967034190889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CC6-4704-8D16-FCEA52DB2CE9}"/>
                </c:ext>
              </c:extLst>
            </c:dLbl>
            <c:dLbl>
              <c:idx val="5"/>
              <c:layout>
                <c:manualLayout>
                  <c:x val="0.21417285604804756"/>
                  <c:y val="7.1105248358010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258F05D-230D-4E6F-8760-2B1F0CAD42BB}" type="CATEGORYNAME">
                      <a:rPr lang="en-US" sz="1050" b="1"/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/>
                      <a:t>
43,52%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69545700335388"/>
                      <c:h val="0.135547826086956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9CC6-4704-8D16-FCEA52DB2CE9}"/>
                </c:ext>
              </c:extLst>
            </c:dLbl>
            <c:dLbl>
              <c:idx val="6"/>
              <c:layout>
                <c:manualLayout>
                  <c:x val="0.2095489481725232"/>
                  <c:y val="4.48052036973639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CC6-4704-8D16-FCEA52DB2C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Informes'!$B$34:$B$38</c:f>
              <c:strCache>
                <c:ptCount val="5"/>
                <c:pt idx="0">
                  <c:v>BARRANQUILLA</c:v>
                </c:pt>
                <c:pt idx="1">
                  <c:v>MEDELLIN</c:v>
                </c:pt>
                <c:pt idx="2">
                  <c:v>CALI</c:v>
                </c:pt>
                <c:pt idx="3">
                  <c:v>OTRAS CIUDADES</c:v>
                </c:pt>
                <c:pt idx="4">
                  <c:v>BOGOTÁ, D. C.</c:v>
                </c:pt>
              </c:strCache>
            </c:strRef>
          </c:cat>
          <c:val>
            <c:numRef>
              <c:f>'Gráficas Informes'!$C$34:$C$38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16</c:v>
                </c:pt>
                <c:pt idx="3">
                  <c:v>93</c:v>
                </c:pt>
                <c:pt idx="4">
                  <c:v>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CC6-4704-8D16-FCEA52DB2CE9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05947028295638"/>
          <c:y val="0.13148041589004461"/>
          <c:w val="0.88205032796936977"/>
          <c:h val="0.863050717897871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DD7-40D1-9A4C-5148C05006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DD7-40D1-9A4C-5148C0500622}"/>
              </c:ext>
            </c:extLst>
          </c:dPt>
          <c:dLbls>
            <c:dLbl>
              <c:idx val="0"/>
              <c:layout>
                <c:manualLayout>
                  <c:x val="-2.6629621559325928E-2"/>
                  <c:y val="-9.527240310906447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14D5B0B-4E09-4BF1-A1F7-DFC94A016E88}" type="CATEGORYNAME">
                      <a:rPr lang="en-US" sz="10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 b="1"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1.70%</a:t>
                    </a: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DD7-40D1-9A4C-5148C0500622}"/>
                </c:ext>
              </c:extLst>
            </c:dLbl>
            <c:dLbl>
              <c:idx val="1"/>
              <c:layout>
                <c:manualLayout>
                  <c:x val="7.8827316761004698E-2"/>
                  <c:y val="-0.393067017035483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0D2728F-7520-4D18-A775-DCAA8389EAF9}" type="CATEGORYNAME">
                      <a:rPr lang="en-US" sz="1200" b="1"/>
                      <a:pPr>
                        <a:defRPr sz="12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200" b="1" baseline="0" dirty="0"/>
                      <a:t>
98.30%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DD7-40D1-9A4C-5148C05006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4</c:v>
                </c:pt>
                <c:pt idx="1">
                  <c:v>231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D7-40D1-9A4C-5148C0500622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223952812200482"/>
          <c:y val="0.12200549546877969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C5FC-4FF5-B293-8D06D8DDB614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C5FC-4FF5-B293-8D06D8DDB61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C5FC-4FF5-B293-8D06D8DDB614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C5FC-4FF5-B293-8D06D8DDB614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C5FC-4FF5-B293-8D06D8DDB614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C5FC-4FF5-B293-8D06D8DDB614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C5FC-4FF5-B293-8D06D8DDB614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C5FC-4FF5-B293-8D06D8DDB61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5FC-4FF5-B293-8D06D8DDB61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5FC-4FF5-B293-8D06D8DDB61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C5FC-4FF5-B293-8D06D8DDB61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C5FC-4FF5-B293-8D06D8DDB61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C5FC-4FF5-B293-8D06D8DDB61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C5FC-4FF5-B293-8D06D8DDB6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Informes'!$B$97:$B$102</c:f>
              <c:strCache>
                <c:ptCount val="6"/>
                <c:pt idx="0">
                  <c:v>SEGURO DE DEPÓSITOS</c:v>
                </c:pt>
                <c:pt idx="1">
                  <c:v>PAGO DE ACREENCIAS </c:v>
                </c:pt>
                <c:pt idx="2">
                  <c:v>INFORMACIÓN PROCESOS LIQUIDATORIOS</c:v>
                </c:pt>
                <c:pt idx="3">
                  <c:v>INFORMACIÓN GENERAL DE FOGAFIN</c:v>
                </c:pt>
                <c:pt idx="4">
                  <c:v>LEVANTAMIENTO DE GRAVÁMENES</c:v>
                </c:pt>
                <c:pt idx="5">
                  <c:v>FOGAFÍN NO COMPETENTE</c:v>
                </c:pt>
              </c:strCache>
            </c:strRef>
          </c:cat>
          <c:val>
            <c:numRef>
              <c:f>'Gráficas Informes'!$C$97:$C$102</c:f>
              <c:numCache>
                <c:formatCode>General</c:formatCode>
                <c:ptCount val="6"/>
                <c:pt idx="0">
                  <c:v>8</c:v>
                </c:pt>
                <c:pt idx="1">
                  <c:v>14</c:v>
                </c:pt>
                <c:pt idx="2">
                  <c:v>19</c:v>
                </c:pt>
                <c:pt idx="3">
                  <c:v>24</c:v>
                </c:pt>
                <c:pt idx="4">
                  <c:v>41</c:v>
                </c:pt>
                <c:pt idx="5">
                  <c:v>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5FC-4FF5-B293-8D06D8DDB61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572744228861232E-2"/>
          <c:y val="0.24812791476561805"/>
          <c:w val="0.78235069434793203"/>
          <c:h val="0.7497688198543196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00">
                <a:solidFill>
                  <a:srgbClr val="FFC000"/>
                </a:solidFill>
              </a:ln>
              <a:effectLst/>
              <a:sp3d contourW="25400">
                <a:contourClr>
                  <a:srgbClr val="FFC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272-4959-BCFF-159F1A1CF1B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272-4959-BCFF-159F1A1CF1B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272-4959-BCFF-159F1A1CF1B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272-4959-BCFF-159F1A1CF1B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272-4959-BCFF-159F1A1CF1BF}"/>
              </c:ext>
            </c:extLst>
          </c:dPt>
          <c:dPt>
            <c:idx val="5"/>
            <c:bubble3D val="0"/>
            <c:explosion val="1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272-4959-BCFF-159F1A1CF1B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272-4959-BCFF-159F1A1CF1BF}"/>
              </c:ext>
            </c:extLst>
          </c:dPt>
          <c:dLbls>
            <c:dLbl>
              <c:idx val="0"/>
              <c:layout>
                <c:manualLayout>
                  <c:x val="-8.4491908227436227E-2"/>
                  <c:y val="-0.1401488867234334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B687A9D-B246-42F1-91BF-F1FAA150035D}" type="CATEGORYNAME">
                      <a:rPr lang="es-MX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dirty="0">
                        <a:solidFill>
                          <a:sysClr val="windowText" lastClr="000000"/>
                        </a:solidFill>
                      </a:rPr>
                      <a:t> </a:t>
                    </a:r>
                    <a:r>
                      <a:rPr lang="es-MX" sz="1000" b="1" baseline="0" dirty="0">
                        <a:solidFill>
                          <a:sysClr val="windowText" lastClr="000000"/>
                        </a:solidFill>
                      </a:rPr>
                      <a:t>
4,68%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19738756570324"/>
                      <c:h val="0.105705286881958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272-4959-BCFF-159F1A1CF1BF}"/>
                </c:ext>
              </c:extLst>
            </c:dLbl>
            <c:dLbl>
              <c:idx val="1"/>
              <c:layout>
                <c:manualLayout>
                  <c:x val="6.8663166738581E-2"/>
                  <c:y val="-0.1258085651538273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E9DCD43-E597-4492-9190-189B467F20AE}" type="CATEGORYNAME">
                      <a:rPr lang="es-MX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baseline="0" dirty="0">
                        <a:solidFill>
                          <a:sysClr val="windowText" lastClr="000000"/>
                        </a:solidFill>
                      </a:rPr>
                      <a:t>
5.10%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75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07355525678636"/>
                      <c:h val="0.1090631291196504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272-4959-BCFF-159F1A1CF1BF}"/>
                </c:ext>
              </c:extLst>
            </c:dLbl>
            <c:dLbl>
              <c:idx val="2"/>
              <c:layout>
                <c:manualLayout>
                  <c:x val="3.6014547794047183E-2"/>
                  <c:y val="-6.206072358304062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5C1C597-4CB3-4647-AD4A-1C591FC2B116}" type="CATEGORYNAME">
                      <a:rPr lang="en-US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ysClr val="windowText" lastClr="000000"/>
                        </a:solidFill>
                      </a:rPr>
                      <a:t>
7.23%</a:t>
                    </a:r>
                  </a:p>
                </c:rich>
              </c:tx>
              <c:spPr>
                <a:noFill/>
                <a:ln>
                  <a:solidFill>
                    <a:schemeClr val="accent3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47998216921069"/>
                      <c:h val="0.119279386556940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272-4959-BCFF-159F1A1CF1BF}"/>
                </c:ext>
              </c:extLst>
            </c:dLbl>
            <c:dLbl>
              <c:idx val="3"/>
              <c:layout>
                <c:manualLayout>
                  <c:x val="-0.1528166392265142"/>
                  <c:y val="2.926931384583178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915AB2-D80D-4754-98FF-06FD03A9FBB1}" type="CATEGORYNAME">
                      <a:rPr lang="en-US" sz="10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
</a:t>
                    </a:r>
                    <a:r>
                      <a:rPr lang="en-US" sz="1000" b="1" i="0" u="none" strike="noStrike" kern="1200" baseline="0">
                        <a:solidFill>
                          <a:schemeClr val="bg1"/>
                        </a:solidFill>
                      </a:rPr>
                      <a:t>13.62</a:t>
                    </a:r>
                    <a:r>
                      <a:rPr lang="en-US" sz="1000" b="1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88658840382313"/>
                      <c:h val="0.132470696022978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272-4959-BCFF-159F1A1CF1BF}"/>
                </c:ext>
              </c:extLst>
            </c:dLbl>
            <c:dLbl>
              <c:idx val="4"/>
              <c:layout>
                <c:manualLayout>
                  <c:x val="-0.20741679951116174"/>
                  <c:y val="-0.2676377793274256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91DE9F8-9A5B-49E0-83E8-EC622F8A309F}" type="CATEGORYNAME">
                      <a:rPr lang="es-MX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baseline="0">
                        <a:solidFill>
                          <a:schemeClr val="bg1"/>
                        </a:solidFill>
                      </a:rPr>
                      <a:t>
13.62%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338740291284619"/>
                      <c:h val="0.132470699628005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5272-4959-BCFF-159F1A1CF1BF}"/>
                </c:ext>
              </c:extLst>
            </c:dLbl>
            <c:dLbl>
              <c:idx val="5"/>
              <c:layout>
                <c:manualLayout>
                  <c:x val="7.9700975374863342E-2"/>
                  <c:y val="-0.226182659984150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4F4C45D-5BA4-4F31-9EE7-AAF730256864}" type="CATEGORYNAME">
                      <a:rPr lang="es-MX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s-MX" sz="1000" baseline="0"/>
                      <a:t>
15.32%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974455105669404"/>
                      <c:h val="0.115065431842001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272-4959-BCFF-159F1A1CF1BF}"/>
                </c:ext>
              </c:extLst>
            </c:dLbl>
            <c:dLbl>
              <c:idx val="6"/>
              <c:layout>
                <c:manualLayout>
                  <c:x val="0.21118809207043526"/>
                  <c:y val="9.74024367532974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28EDF93-A750-48B9-83B7-40AFF046B349}" type="CATEGORYNAME">
                      <a:rPr lang="en-US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aseline="0"/>
                      <a:t>
40.43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5272-4959-BCFF-159F1A1CF1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Informes'!$H$129:$H$135</c:f>
              <c:strCache>
                <c:ptCount val="7"/>
                <c:pt idx="0">
                  <c:v>BANCO DEL ESTADO S.A</c:v>
                </c:pt>
                <c:pt idx="1">
                  <c:v>FONDO NACIONAL DE GARANTÍAS -FNG</c:v>
                </c:pt>
                <c:pt idx="2">
                  <c:v>MOVII S.A.</c:v>
                </c:pt>
                <c:pt idx="3">
                  <c:v>FOGAFÍN</c:v>
                </c:pt>
                <c:pt idx="4">
                  <c:v>BANCO CENTRAL HIPOTECARIO S.A.</c:v>
                </c:pt>
                <c:pt idx="5">
                  <c:v>BANCO DAVIVIENDA S.A</c:v>
                </c:pt>
                <c:pt idx="6">
                  <c:v>OTRAS ENTIDADES</c:v>
                </c:pt>
              </c:strCache>
            </c:strRef>
          </c:cat>
          <c:val>
            <c:numRef>
              <c:f>'Gráficas Informes'!$I$129:$I$135</c:f>
              <c:numCache>
                <c:formatCode>General</c:formatCode>
                <c:ptCount val="7"/>
                <c:pt idx="0">
                  <c:v>11</c:v>
                </c:pt>
                <c:pt idx="1">
                  <c:v>12</c:v>
                </c:pt>
                <c:pt idx="2">
                  <c:v>17</c:v>
                </c:pt>
                <c:pt idx="3">
                  <c:v>32</c:v>
                </c:pt>
                <c:pt idx="4">
                  <c:v>32</c:v>
                </c:pt>
                <c:pt idx="5">
                  <c:v>36</c:v>
                </c:pt>
                <c:pt idx="6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272-4959-BCFF-159F1A1CF1B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26/08/2022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Julio de 2022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2022\7. JULIO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6DDCBEF-8A20-469E-A598-3366A3F5F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004153"/>
              </p:ext>
            </p:extLst>
          </p:nvPr>
        </p:nvGraphicFramePr>
        <p:xfrm>
          <a:off x="3124200" y="1552774"/>
          <a:ext cx="5943600" cy="4200525"/>
        </p:xfrm>
        <a:graphic>
          <a:graphicData uri="http://schemas.openxmlformats.org/drawingml/2006/table">
            <a:tbl>
              <a:tblPr/>
              <a:tblGrid>
                <a:gridCol w="2933700">
                  <a:extLst>
                    <a:ext uri="{9D8B030D-6E8A-4147-A177-3AD203B41FA5}">
                      <a16:colId xmlns:a16="http://schemas.microsoft.com/office/drawing/2014/main" val="225628624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761820094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Número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773095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PQSD recibidas por los diferentes canales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235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69703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que fueron trasladas a otras instituciones por competencia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49529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Tiempo de respuesta promedio de las peticiones recibidas por carta, página web y correo electrónico. (*)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días hábiles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2453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en las que se negó el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solicitudes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326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18210" y="4618634"/>
            <a:ext cx="1072414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julio de 2022 se recibieron 235 PQSD, de las cuales el 100% (235) correspondieron a derechos de petición.</a:t>
            </a: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1 día hábil. 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23D406AD-4A49-42C6-BECD-B770F3749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2179467"/>
              </p:ext>
            </p:extLst>
          </p:nvPr>
        </p:nvGraphicFramePr>
        <p:xfrm>
          <a:off x="1571625" y="780059"/>
          <a:ext cx="9048750" cy="3838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32182" y="4430993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34,04% (80), seguido de Correo Electrónico con el 25.96% (61), Chat con el 22.13% (52), Página Web con el 9,79% (23), Atención Presencial con el 6.81% (16), Carta con el 0,85% (2) y Redes Sociales con el 0,42% (1).</a:t>
            </a:r>
          </a:p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701718"/>
              </p:ext>
            </p:extLst>
          </p:nvPr>
        </p:nvGraphicFramePr>
        <p:xfrm>
          <a:off x="3014806" y="1210759"/>
          <a:ext cx="6473439" cy="2834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057205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(235) PQSD atendidas durante el mes de julio de 2022, provinieron principalmente de Bogotá, D.C, con el 47.23% (111), Otras Ciudades con el 39.57% (93), seguido por Cali con el 6.81% (16), Medellín con el 4.26% (10) y Barranquilla con el 2,13% (5), tal y como se evidencia en esta gráfica. 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0283949"/>
              </p:ext>
            </p:extLst>
          </p:nvPr>
        </p:nvGraphicFramePr>
        <p:xfrm>
          <a:off x="2925070" y="969799"/>
          <a:ext cx="6652684" cy="3776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49037" y="5240049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(235) durante julio de 2022,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98,30%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(231) provienen de personas naturales y el 1,70% (4)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9904162"/>
              </p:ext>
            </p:extLst>
          </p:nvPr>
        </p:nvGraphicFramePr>
        <p:xfrm>
          <a:off x="3065443" y="1299495"/>
          <a:ext cx="6906895" cy="3778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167515"/>
            <a:ext cx="106671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julio de 2022, del total de las (235)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54,89% (129), seguido de Levantamiento de Gravámenes que representó el 17.45% (41), Información General de Fogafín con el 10,21% (24), Información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8.09% (19), Pago de Acreencias con el 5.96% (14) y Seguro de Depósitos con el 3.4% (8).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 </a:t>
            </a:r>
            <a:endParaRPr lang="es-ES_tradnl" altLang="es-CO" sz="1600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5032478"/>
              </p:ext>
            </p:extLst>
          </p:nvPr>
        </p:nvGraphicFramePr>
        <p:xfrm>
          <a:off x="731669" y="1220198"/>
          <a:ext cx="9897088" cy="2790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54,89% (129)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 </a:t>
            </a:r>
            <a:endParaRPr lang="es-ES_tradnl" alt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D9898EB-CB5D-FBE2-7499-0AE2FEF010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176891"/>
              </p:ext>
            </p:extLst>
          </p:nvPr>
        </p:nvGraphicFramePr>
        <p:xfrm>
          <a:off x="3114151" y="2589456"/>
          <a:ext cx="5963697" cy="1679088"/>
        </p:xfrm>
        <a:graphic>
          <a:graphicData uri="http://schemas.openxmlformats.org/drawingml/2006/table">
            <a:tbl>
              <a:tblPr/>
              <a:tblGrid>
                <a:gridCol w="3574236">
                  <a:extLst>
                    <a:ext uri="{9D8B030D-6E8A-4147-A177-3AD203B41FA5}">
                      <a16:colId xmlns:a16="http://schemas.microsoft.com/office/drawing/2014/main" val="4253098800"/>
                    </a:ext>
                  </a:extLst>
                </a:gridCol>
                <a:gridCol w="1101807">
                  <a:extLst>
                    <a:ext uri="{9D8B030D-6E8A-4147-A177-3AD203B41FA5}">
                      <a16:colId xmlns:a16="http://schemas.microsoft.com/office/drawing/2014/main" val="187128793"/>
                    </a:ext>
                  </a:extLst>
                </a:gridCol>
                <a:gridCol w="1287654">
                  <a:extLst>
                    <a:ext uri="{9D8B030D-6E8A-4147-A177-3AD203B41FA5}">
                      <a16:colId xmlns:a16="http://schemas.microsoft.com/office/drawing/2014/main" val="1731587"/>
                    </a:ext>
                  </a:extLst>
                </a:gridCol>
              </a:tblGrid>
              <a:tr h="4197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CANTIDAD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998179"/>
                  </a:ext>
                </a:extLst>
              </a:tr>
              <a:tr h="2098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PENSIONES/EPS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304748"/>
                  </a:ext>
                </a:extLst>
              </a:tr>
              <a:tr h="2098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ADRES/ CIFIN / DATACREDITO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381059"/>
                  </a:ext>
                </a:extLst>
              </a:tr>
              <a:tr h="2098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FNG / FOGACOOP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415223"/>
                  </a:ext>
                </a:extLst>
              </a:tr>
              <a:tr h="2098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ENTIDADES FINANCIERAS EN MARCHA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7078296"/>
                  </a:ext>
                </a:extLst>
              </a:tr>
              <a:tr h="2098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ENTIDADES NO COMPETENTE FOGAFÍN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836165"/>
                  </a:ext>
                </a:extLst>
              </a:tr>
              <a:tr h="2098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185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41647"/>
            <a:ext cx="10757452" cy="1099543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(235) PQSD recibidas en julio de 2022, el tema correspondiente a Otras Entidades representó el 40.43% (95), seguido del Banco Davivienda S.A. con el 15.32% (36), el extinto Banco Central Hipotecario con el 13.62% (32), Fogafín con el 13.62% (32), </a:t>
            </a:r>
            <a:r>
              <a:rPr lang="es-CO" sz="1600" dirty="0" err="1">
                <a:latin typeface="Myriad Pro"/>
                <a:cs typeface="Arial" panose="020B0604020202020204" pitchFamily="34" charset="0"/>
              </a:rPr>
              <a:t>Movii</a:t>
            </a:r>
            <a:r>
              <a:rPr lang="es-CO" sz="1600" dirty="0">
                <a:latin typeface="Myriad Pro"/>
                <a:cs typeface="Arial" panose="020B0604020202020204" pitchFamily="34" charset="0"/>
              </a:rPr>
              <a:t> S</a:t>
            </a:r>
            <a:r>
              <a:rPr lang="es-CO" sz="1600">
                <a:latin typeface="Myriad Pro"/>
                <a:cs typeface="Arial" panose="020B0604020202020204" pitchFamily="34" charset="0"/>
              </a:rPr>
              <a:t>.A. </a:t>
            </a:r>
            <a:r>
              <a:rPr lang="es-CO" sz="1600" dirty="0">
                <a:latin typeface="Myriad Pro"/>
                <a:cs typeface="Arial" panose="020B0604020202020204" pitchFamily="34" charset="0"/>
              </a:rPr>
              <a:t>con el 7.23% (17), el Fondo Nacional de Garantías con el 5.10% (12), y el extinto Banco del Estado con el 4,68% (11).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195313"/>
              </p:ext>
            </p:extLst>
          </p:nvPr>
        </p:nvGraphicFramePr>
        <p:xfrm>
          <a:off x="2250965" y="1127294"/>
          <a:ext cx="7690069" cy="3678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001" y="923732"/>
            <a:ext cx="11144387" cy="5598504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34,04% (80), seguido de Correo Electrónico con el 25.96% (61), Chat con el 22.13% (52), Página Web con el 9,79% (23), Atención Presencial con el 6.81% (16), Carta con el 0,85% (2) y Redes Sociales con el 0,42% (1).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(235) PQSD atendidas durante el mes de julio de 2022, provinieron principalmente de Bogotá, D.C, con el 47.23% (111), Otras Ciudades con el 39.57% (93), seguido por Cali con el 6.81% (16), Medellín con el 4.26% (10) y Barranquilla con el 2,13% (5).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julio de 2022, del total de las (235)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54,89% (129), seguido de Levantamiento de Gravámenes que representó el 17.45% (41), Información General de Fogafín con el 10,21% (24), Información Procesos </a:t>
            </a:r>
            <a:r>
              <a:rPr lang="es-ES_tradnl" altLang="es-CO" sz="14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8.09% (19), Pago de Acreencias con el 5.96% (14) y Seguro de Depósitos con el 3.4% (8).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julio de 2022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12485</TotalTime>
  <Words>1337</Words>
  <Application>Microsoft Office PowerPoint</Application>
  <PresentationFormat>Panorámica</PresentationFormat>
  <Paragraphs>120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465</cp:revision>
  <cp:lastPrinted>2020-03-02T16:08:24Z</cp:lastPrinted>
  <dcterms:created xsi:type="dcterms:W3CDTF">2018-12-19T17:15:32Z</dcterms:created>
  <dcterms:modified xsi:type="dcterms:W3CDTF">2022-08-26T21:20:58Z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