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0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1.%20ENERO\2021_Enero_Gr&#225;ficas_Informe%20PQRS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1.%20ENERO\2021_Enero_Gr&#225;ficas_Informe%20PQRS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hermes\DOC_FOGAFIN\SCR\DJU\Atencion%20al%20usuario%20DAU\ESTADISTICAS%20DE%20PQRS\A&#241;o%202022\1.%20ENERO\2021_Enero_Gr&#225;ficas_Informe%20PQRSD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hermes\DOC_FOGAFIN\SCR\DJU\Atencion%20al%20usuario%20DAU\ESTADISTICAS%20DE%20PQRS\A&#241;o%202022\1.%20ENERO\2021_Enero_Gr&#225;ficas_Informe%20PQRSD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1.%20ENERO\2021_Enero_Gr&#225;ficas_Informe%20PQRS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hermes\DOC_FOGAFIN\SCR\DJU\Atencion%20al%20usuario%20DAU\ESTADISTICAS%20DE%20PQRS\A&#241;o%202022\1.%20ENERO\2021_Enero_Gr&#225;ficas_Informe%20PQRS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" h="101600"/>
              <a:bevelB w="25400"/>
            </a:sp3d>
          </c:spPr>
          <c:invertIfNegative val="0"/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 h="101600"/>
                <a:bevelB w="25400"/>
              </a:sp3d>
            </c:spPr>
            <c:extLst>
              <c:ext xmlns:c16="http://schemas.microsoft.com/office/drawing/2014/chart" uri="{C3380CC4-5D6E-409C-BE32-E72D297353CC}">
                <c16:uniqueId val="{00000001-AB8D-43B9-9D3E-0DDF50B56585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 h="101600"/>
                <a:bevelB w="25400"/>
              </a:sp3d>
            </c:spPr>
            <c:extLst>
              <c:ext xmlns:c16="http://schemas.microsoft.com/office/drawing/2014/chart" uri="{C3380CC4-5D6E-409C-BE32-E72D297353CC}">
                <c16:uniqueId val="{00000003-AB8D-43B9-9D3E-0DDF50B5658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'Prom. Hist.'!$B$74:$B$86</c:f>
              <c:numCache>
                <c:formatCode>mmm\-yy</c:formatCode>
                <c:ptCount val="13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</c:numCache>
            </c:numRef>
          </c:cat>
          <c:val>
            <c:numRef>
              <c:f>'Prom. Hist.'!$C$74:$C$86</c:f>
              <c:numCache>
                <c:formatCode>General</c:formatCode>
                <c:ptCount val="13"/>
                <c:pt idx="0">
                  <c:v>184</c:v>
                </c:pt>
                <c:pt idx="1">
                  <c:v>281</c:v>
                </c:pt>
                <c:pt idx="2">
                  <c:v>260</c:v>
                </c:pt>
                <c:pt idx="3">
                  <c:v>230</c:v>
                </c:pt>
                <c:pt idx="4">
                  <c:v>200</c:v>
                </c:pt>
                <c:pt idx="5">
                  <c:v>249</c:v>
                </c:pt>
                <c:pt idx="6">
                  <c:v>211</c:v>
                </c:pt>
                <c:pt idx="7">
                  <c:v>265</c:v>
                </c:pt>
                <c:pt idx="8">
                  <c:v>257</c:v>
                </c:pt>
                <c:pt idx="9">
                  <c:v>215</c:v>
                </c:pt>
                <c:pt idx="10">
                  <c:v>225</c:v>
                </c:pt>
                <c:pt idx="11">
                  <c:v>161</c:v>
                </c:pt>
                <c:pt idx="12">
                  <c:v>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B8D-43B9-9D3E-0DDF50B565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5"/>
        <c:axId val="603667864"/>
        <c:axId val="603667536"/>
      </c:barChart>
      <c:dateAx>
        <c:axId val="6036678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536"/>
        <c:crosses val="autoZero"/>
        <c:auto val="1"/>
        <c:lblOffset val="100"/>
        <c:baseTimeUnit val="months"/>
      </c:dateAx>
      <c:valAx>
        <c:axId val="603667536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F86-4856-BE53-B0484ED5FAA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F86-4856-BE53-B0484ED5FAAF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F86-4856-BE53-B0484ED5FAA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F86-4856-BE53-B0484ED5FAAF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F86-4856-BE53-B0484ED5FAAF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F86-4856-BE53-B0484ED5FAA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Informes'!$B$11:$B$16</c:f>
              <c:strCache>
                <c:ptCount val="6"/>
                <c:pt idx="0">
                  <c:v>PÁGINA WEB</c:v>
                </c:pt>
                <c:pt idx="1">
                  <c:v>REDES SOCIALES</c:v>
                </c:pt>
                <c:pt idx="2">
                  <c:v>ATENCIÓN PRESENCIAL</c:v>
                </c:pt>
                <c:pt idx="3">
                  <c:v>CHAT</c:v>
                </c:pt>
                <c:pt idx="4">
                  <c:v>CORREO ELECTRÓNICO</c:v>
                </c:pt>
                <c:pt idx="5">
                  <c:v>ATENCIÓN TELEFÓNICA</c:v>
                </c:pt>
              </c:strCache>
            </c:strRef>
          </c:cat>
          <c:val>
            <c:numRef>
              <c:f>'Gráficas Informes'!$C$11:$C$16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8</c:v>
                </c:pt>
                <c:pt idx="3">
                  <c:v>36</c:v>
                </c:pt>
                <c:pt idx="4">
                  <c:v>43</c:v>
                </c:pt>
                <c:pt idx="5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F86-4856-BE53-B0484ED5FA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81644608"/>
        <c:axId val="581644280"/>
      </c:barChart>
      <c:catAx>
        <c:axId val="581644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280"/>
        <c:crosses val="autoZero"/>
        <c:auto val="1"/>
        <c:lblAlgn val="ctr"/>
        <c:lblOffset val="100"/>
        <c:noMultiLvlLbl val="0"/>
      </c:catAx>
      <c:valAx>
        <c:axId val="5816442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1466005304676448E-2"/>
          <c:y val="0.13942209397548552"/>
          <c:w val="0.85974279896447703"/>
          <c:h val="0.82954026786671431"/>
        </c:manualLayout>
      </c:layout>
      <c:pie3DChart>
        <c:varyColors val="1"/>
        <c:ser>
          <c:idx val="0"/>
          <c:order val="0"/>
          <c:explosion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DEA-4DC9-95BE-7C00138D5C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DEA-4DC9-95BE-7C00138D5C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DEA-4DC9-95BE-7C00138D5C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DEA-4DC9-95BE-7C00138D5C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DEA-4DC9-95BE-7C00138D5C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DEA-4DC9-95BE-7C00138D5C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0DEA-4DC9-95BE-7C00138D5CA0}"/>
              </c:ext>
            </c:extLst>
          </c:dPt>
          <c:dLbls>
            <c:dLbl>
              <c:idx val="0"/>
              <c:layout>
                <c:manualLayout>
                  <c:x val="-2.2550065847469089E-2"/>
                  <c:y val="-1.10156014291824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C2EEBE8-8FA5-43DA-AD96-D5F305DCFCA1}" type="CATEGORYNAME">
                      <a:rPr lang="en-US" sz="900"/>
                      <a:pPr>
                        <a:defRPr sz="900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n-US" sz="900" baseline="0"/>
                      <a:t>
2,99%</a:t>
                    </a:r>
                  </a:p>
                </c:rich>
              </c:tx>
              <c:spPr>
                <a:noFill/>
                <a:ln>
                  <a:solidFill>
                    <a:srgbClr val="4472C4">
                      <a:lumMod val="75000"/>
                    </a:srgb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61734741075108E-2"/>
                      <c:h val="8.761616527767493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DEA-4DC9-95BE-7C00138D5CA0}"/>
                </c:ext>
              </c:extLst>
            </c:dLbl>
            <c:dLbl>
              <c:idx val="1"/>
              <c:layout>
                <c:manualLayout>
                  <c:x val="-1.1391712872494466E-2"/>
                  <c:y val="-4.144043286589092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862629A-40B3-42CE-9AC5-59A80DA0E78E}" type="CATEGORYNAME">
                      <a:rPr lang="en-US" sz="9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[NOMBRE DE CATEGORÍA]</a:t>
                    </a:fld>
                    <a:endParaRPr lang="en-US" sz="90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endParaRPr>
                  </a:p>
                  <a:p>
                    <a:pPr>
                      <a:defRPr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9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rPr>
                      <a:t>3.59%</a:t>
                    </a:r>
                  </a:p>
                </c:rich>
              </c:tx>
              <c:spPr>
                <a:solidFill>
                  <a:sysClr val="window" lastClr="FFFFFF"/>
                </a:solidFill>
                <a:ln w="3175" cap="flat" cmpd="sng" algn="ctr">
                  <a:solidFill>
                    <a:srgbClr val="C00000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864800014751569"/>
                      <c:h val="0.1043962389470996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DEA-4DC9-95BE-7C00138D5CA0}"/>
                </c:ext>
              </c:extLst>
            </c:dLbl>
            <c:dLbl>
              <c:idx val="2"/>
              <c:layout>
                <c:manualLayout>
                  <c:x val="0.13392983180887547"/>
                  <c:y val="-1.842288194878062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900" baseline="0"/>
                      <a:t>MEDELLÍN</a:t>
                    </a:r>
                  </a:p>
                  <a:p>
                    <a:pPr>
                      <a:defRPr sz="900">
                        <a:solidFill>
                          <a:sysClr val="windowText" lastClr="000000"/>
                        </a:solidFill>
                      </a:defRPr>
                    </a:pPr>
                    <a:r>
                      <a:rPr lang="en-US" sz="900" baseline="0"/>
                      <a:t>5,99%</a:t>
                    </a:r>
                  </a:p>
                </c:rich>
              </c:tx>
              <c:spPr>
                <a:noFill/>
                <a:ln>
                  <a:solidFill>
                    <a:srgbClr val="70AD47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DEA-4DC9-95BE-7C00138D5CA0}"/>
                </c:ext>
              </c:extLst>
            </c:dLbl>
            <c:dLbl>
              <c:idx val="3"/>
              <c:layout>
                <c:manualLayout>
                  <c:x val="-0.16864029726097052"/>
                  <c:y val="-0.1300649272140002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6140352-2424-45DD-916B-09B22F691318}" type="CATEGORYNAME">
                      <a:rPr lang="en-US" sz="900" b="1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endParaRPr lang="en-US" sz="900" b="1">
                      <a:solidFill>
                        <a:schemeClr val="bg1"/>
                      </a:solidFill>
                    </a:endParaRPr>
                  </a:p>
                  <a:p>
                    <a:pPr>
                      <a:defRPr sz="900">
                        <a:solidFill>
                          <a:sysClr val="windowText" lastClr="000000"/>
                        </a:solidFill>
                      </a:defRPr>
                    </a:pPr>
                    <a:r>
                      <a:rPr lang="en-US" sz="900" b="1" baseline="0">
                        <a:solidFill>
                          <a:schemeClr val="bg1"/>
                        </a:solidFill>
                      </a:rPr>
                      <a:t>25%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62470785463693"/>
                      <c:h val="0.130631992157842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DEA-4DC9-95BE-7C00138D5CA0}"/>
                </c:ext>
              </c:extLst>
            </c:dLbl>
            <c:dLbl>
              <c:idx val="4"/>
              <c:layout>
                <c:manualLayout>
                  <c:x val="0.30172880308961847"/>
                  <c:y val="-0.2101076004041334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594CA97-D968-480C-851A-D789A3580C20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62,28%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DEA-4DC9-95BE-7C00138D5CA0}"/>
                </c:ext>
              </c:extLst>
            </c:dLbl>
            <c:dLbl>
              <c:idx val="5"/>
              <c:layout>
                <c:manualLayout>
                  <c:x val="-0.21730436658147384"/>
                  <c:y val="-0.16811548576227459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OTRAS CIUDADES
20%</a:t>
                    </a:r>
                    <a:endParaRPr lang="en-US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0DEA-4DC9-95BE-7C00138D5CA0}"/>
                </c:ext>
              </c:extLst>
            </c:dLbl>
            <c:dLbl>
              <c:idx val="6"/>
              <c:layout>
                <c:manualLayout>
                  <c:x val="0.24504645965171135"/>
                  <c:y val="-0.1773205359551179"/>
                </c:manualLayout>
              </c:layout>
              <c:tx>
                <c:rich>
                  <a:bodyPr/>
                  <a:lstStyle/>
                  <a:p>
                    <a:fld id="{17E4394C-F628-4DF5-93F4-952C6E81CD37}" type="CATEGORYNAME">
                      <a:rPr lang="en-US"/>
                      <a:pPr/>
                      <a:t>[NOMBRE DE CATEGORÍA]</a:t>
                    </a:fld>
                    <a:endParaRPr lang="en-US" baseline="0"/>
                  </a:p>
                  <a:p>
                    <a:r>
                      <a:rPr lang="en-US" baseline="0"/>
                      <a:t>59.53%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0DEA-4DC9-95BE-7C00138D5C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Informes'!$B$34:$B$38</c:f>
              <c:strCache>
                <c:ptCount val="5"/>
                <c:pt idx="0">
                  <c:v>CALI</c:v>
                </c:pt>
                <c:pt idx="1">
                  <c:v>BARRANQUILLA</c:v>
                </c:pt>
                <c:pt idx="2">
                  <c:v>MEDELLIN</c:v>
                </c:pt>
                <c:pt idx="3">
                  <c:v>OTRAS CIUDADES</c:v>
                </c:pt>
                <c:pt idx="4">
                  <c:v>BOGOTÁ, D. C.</c:v>
                </c:pt>
              </c:strCache>
            </c:strRef>
          </c:cat>
          <c:val>
            <c:numRef>
              <c:f>'Gráficas Informes'!$C$34:$C$38</c:f>
              <c:numCache>
                <c:formatCode>General</c:formatCode>
                <c:ptCount val="5"/>
                <c:pt idx="0">
                  <c:v>5</c:v>
                </c:pt>
                <c:pt idx="1">
                  <c:v>6</c:v>
                </c:pt>
                <c:pt idx="2">
                  <c:v>10</c:v>
                </c:pt>
                <c:pt idx="3">
                  <c:v>42</c:v>
                </c:pt>
                <c:pt idx="4">
                  <c:v>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DEA-4DC9-95BE-7C00138D5CA0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736-4570-8B55-E9AE3B7ED44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736-4570-8B55-E9AE3B7ED44F}"/>
              </c:ext>
            </c:extLst>
          </c:dPt>
          <c:dLbls>
            <c:dLbl>
              <c:idx val="0"/>
              <c:layout>
                <c:manualLayout>
                  <c:x val="-0.11238846529264765"/>
                  <c:y val="8.4229336687097908E-2"/>
                </c:manualLayout>
              </c:layout>
              <c:tx>
                <c:rich>
                  <a:bodyPr/>
                  <a:lstStyle/>
                  <a:p>
                    <a:fld id="{515936E3-9C60-4B77-9293-4B2877E841A4}" type="CATEGORYNAME">
                      <a:rPr lang="en-US"/>
                      <a:pPr/>
                      <a:t>[NOMBRE DE CATEGORÍA]</a:t>
                    </a:fld>
                    <a:r>
                      <a:rPr lang="en-US" baseline="0"/>
                      <a:t>
6.59%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736-4570-8B55-E9AE3B7ED44F}"/>
                </c:ext>
              </c:extLst>
            </c:dLbl>
            <c:dLbl>
              <c:idx val="1"/>
              <c:layout>
                <c:manualLayout>
                  <c:x val="0.27524949320317676"/>
                  <c:y val="-0.35437117235345589"/>
                </c:manualLayout>
              </c:layout>
              <c:tx>
                <c:rich>
                  <a:bodyPr/>
                  <a:lstStyle/>
                  <a:p>
                    <a:fld id="{110FE224-9762-435D-9B09-8513152D62E3}" type="CATEGORYNAME">
                      <a:rPr lang="en-US"/>
                      <a:pPr/>
                      <a:t>[NOMBRE DE CATEGORÍA]</a:t>
                    </a:fld>
                    <a:r>
                      <a:rPr lang="en-US" baseline="0"/>
                      <a:t>
93.41%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736-4570-8B55-E9AE3B7ED4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Informes'!$H$70:$H$71</c:f>
              <c:strCache>
                <c:ptCount val="2"/>
                <c:pt idx="0">
                  <c:v>PERSONA JURÍDICA</c:v>
                </c:pt>
                <c:pt idx="1">
                  <c:v>PERSONA NATURAL</c:v>
                </c:pt>
              </c:strCache>
            </c:strRef>
          </c:cat>
          <c:val>
            <c:numRef>
              <c:f>'Gráficas Informes'!$I$70:$I$71</c:f>
              <c:numCache>
                <c:formatCode>General</c:formatCode>
                <c:ptCount val="2"/>
                <c:pt idx="0">
                  <c:v>11</c:v>
                </c:pt>
                <c:pt idx="1">
                  <c:v>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736-4570-8B55-E9AE3B7ED44F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E736-4570-8B55-E9AE3B7ED44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E736-4570-8B55-E9AE3B7ED44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Informes'!$H$70:$H$71</c:f>
              <c:strCache>
                <c:ptCount val="2"/>
                <c:pt idx="0">
                  <c:v>PERSONA JURÍDICA</c:v>
                </c:pt>
                <c:pt idx="1">
                  <c:v>PERSONA NATURAL</c:v>
                </c:pt>
              </c:strCache>
            </c:strRef>
          </c:cat>
          <c:val>
            <c:numRef>
              <c:f>'Gráficas Informes'!$J$70:$J$71</c:f>
              <c:numCache>
                <c:formatCode>0.00%</c:formatCode>
                <c:ptCount val="2"/>
                <c:pt idx="0">
                  <c:v>6.5868263473053898E-2</c:v>
                </c:pt>
                <c:pt idx="1">
                  <c:v>0.93413173652694614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736-4570-8B55-E9AE3B7ED44F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23952812200482"/>
          <c:y val="0.12200549546877969"/>
          <c:w val="0.86776047187799521"/>
          <c:h val="0.822762569817976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0DC7-43E2-AED4-404DF20C5B45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0DC7-43E2-AED4-404DF20C5B4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0DC7-43E2-AED4-404DF20C5B45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0DC7-43E2-AED4-404DF20C5B45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0DC7-43E2-AED4-404DF20C5B45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0DC7-43E2-AED4-404DF20C5B45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0DC7-43E2-AED4-404DF20C5B45}"/>
              </c:ext>
            </c:extLst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0DC7-43E2-AED4-404DF20C5B4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0DC7-43E2-AED4-404DF20C5B4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0DC7-43E2-AED4-404DF20C5B4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0DC7-43E2-AED4-404DF20C5B4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0DC7-43E2-AED4-404DF20C5B4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0DC7-43E2-AED4-404DF20C5B4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0DC7-43E2-AED4-404DF20C5B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Informes'!$B$97:$B$103</c:f>
              <c:strCache>
                <c:ptCount val="6"/>
                <c:pt idx="0">
                  <c:v>INFORMACIÓN GENERAL DE FOGAFÍN</c:v>
                </c:pt>
                <c:pt idx="1">
                  <c:v>PAGO DE ACREENCIAS</c:v>
                </c:pt>
                <c:pt idx="2">
                  <c:v>SEGURO DE DEPÓSITOS</c:v>
                </c:pt>
                <c:pt idx="3">
                  <c:v>INFORMACIÓN PROCESOS LIQUIDATORIOS</c:v>
                </c:pt>
                <c:pt idx="4">
                  <c:v>LEVANTAMIENTO DE GRAVAMENES</c:v>
                </c:pt>
                <c:pt idx="5">
                  <c:v>FOGAFÍN NO COMPETENTE</c:v>
                </c:pt>
              </c:strCache>
            </c:strRef>
          </c:cat>
          <c:val>
            <c:numRef>
              <c:f>'Gráficas Informes'!$C$97:$C$103</c:f>
              <c:numCache>
                <c:formatCode>General</c:formatCode>
                <c:ptCount val="7"/>
                <c:pt idx="0">
                  <c:v>5</c:v>
                </c:pt>
                <c:pt idx="1">
                  <c:v>7</c:v>
                </c:pt>
                <c:pt idx="2">
                  <c:v>8</c:v>
                </c:pt>
                <c:pt idx="3">
                  <c:v>25</c:v>
                </c:pt>
                <c:pt idx="4">
                  <c:v>36</c:v>
                </c:pt>
                <c:pt idx="5">
                  <c:v>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0DC7-43E2-AED4-404DF20C5B4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69282960"/>
        <c:axId val="169449200"/>
      </c:barChart>
      <c:catAx>
        <c:axId val="16928296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449200"/>
        <c:crosses val="autoZero"/>
        <c:auto val="1"/>
        <c:lblAlgn val="ctr"/>
        <c:lblOffset val="100"/>
        <c:noMultiLvlLbl val="0"/>
      </c:catAx>
      <c:valAx>
        <c:axId val="169449200"/>
        <c:scaling>
          <c:logBase val="10"/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28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2327247161409794E-2"/>
          <c:y val="0.14036586142817803"/>
          <c:w val="0.83865004958116862"/>
          <c:h val="0.8005198715862268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002-4DE2-8CB0-C44E5BCFFB9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002-4DE2-8CB0-C44E5BCFFB9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002-4DE2-8CB0-C44E5BCFFB9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002-4DE2-8CB0-C44E5BCFFB9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4002-4DE2-8CB0-C44E5BCFFB9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4002-4DE2-8CB0-C44E5BCFFB90}"/>
              </c:ext>
            </c:extLst>
          </c:dPt>
          <c:dLbls>
            <c:dLbl>
              <c:idx val="0"/>
              <c:layout>
                <c:manualLayout>
                  <c:x val="-5.1403878943222805E-2"/>
                  <c:y val="0.10770781920329665"/>
                </c:manualLayout>
              </c:layout>
              <c:tx>
                <c:rich>
                  <a:bodyPr/>
                  <a:lstStyle/>
                  <a:p>
                    <a:fld id="{0F55310B-0932-4F44-B58E-BB2A4A53253F}" type="CATEGORYNAME">
                      <a:rPr lang="en-US"/>
                      <a:pPr/>
                      <a:t>[NOMBRE DE CATEGORÍA]</a:t>
                    </a:fld>
                    <a:r>
                      <a:rPr lang="en-US" baseline="0"/>
                      <a:t>
7.78%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002-4DE2-8CB0-C44E5BCFFB90}"/>
                </c:ext>
              </c:extLst>
            </c:dLbl>
            <c:dLbl>
              <c:idx val="1"/>
              <c:layout>
                <c:manualLayout>
                  <c:x val="-0.13750637991608136"/>
                  <c:y val="7.9920957733455991E-2"/>
                </c:manualLayout>
              </c:layout>
              <c:tx>
                <c:rich>
                  <a:bodyPr/>
                  <a:lstStyle/>
                  <a:p>
                    <a:fld id="{6FE345E9-689C-4276-9917-9EB731EFE3B0}" type="CATEGORYNAME">
                      <a:rPr lang="en-US"/>
                      <a:pPr/>
                      <a:t>[NOMBRE DE CATEGORÍA]</a:t>
                    </a:fld>
                    <a:r>
                      <a:rPr lang="en-US" baseline="0"/>
                      <a:t>
10.78%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002-4DE2-8CB0-C44E5BCFFB90}"/>
                </c:ext>
              </c:extLst>
            </c:dLbl>
            <c:dLbl>
              <c:idx val="2"/>
              <c:layout>
                <c:manualLayout>
                  <c:x val="-0.18880845472999142"/>
                  <c:y val="-0.154698576470347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baseline="0" dirty="0"/>
                      <a:t>BANCO CENTRAL HIPOTECARIO</a:t>
                    </a:r>
                  </a:p>
                  <a:p>
                    <a:pPr>
                      <a:defRPr b="1">
                        <a:solidFill>
                          <a:schemeClr val="bg1"/>
                        </a:solidFill>
                      </a:defRPr>
                    </a:pPr>
                    <a:r>
                      <a:rPr lang="en-US" b="1" baseline="0" dirty="0"/>
                      <a:t>14.97%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002-4DE2-8CB0-C44E5BCFFB90}"/>
                </c:ext>
              </c:extLst>
            </c:dLbl>
            <c:dLbl>
              <c:idx val="3"/>
              <c:layout>
                <c:manualLayout>
                  <c:x val="0.24533033609775393"/>
                  <c:y val="-0.2665444819940698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baseline="0" dirty="0">
                        <a:solidFill>
                          <a:schemeClr val="bg1"/>
                        </a:solidFill>
                      </a:rPr>
                      <a:t>OTRAS ENTIDADES
66,47%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4002-4DE2-8CB0-C44E5BCFFB90}"/>
                </c:ext>
              </c:extLst>
            </c:dLbl>
            <c:dLbl>
              <c:idx val="4"/>
              <c:layout>
                <c:manualLayout>
                  <c:x val="-0.18523405338574814"/>
                  <c:y val="-0.2576335590259102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002-4DE2-8CB0-C44E5BCFFB90}"/>
                </c:ext>
              </c:extLst>
            </c:dLbl>
            <c:dLbl>
              <c:idx val="5"/>
              <c:layout>
                <c:manualLayout>
                  <c:x val="0.25136185807768857"/>
                  <c:y val="-0.1319961191062303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002-4DE2-8CB0-C44E5BCFFB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Informes'!$H$129:$H$132</c:f>
              <c:strCache>
                <c:ptCount val="4"/>
                <c:pt idx="0">
                  <c:v>FOGAFÍN</c:v>
                </c:pt>
                <c:pt idx="1">
                  <c:v>OTRAS ENTIDADES</c:v>
                </c:pt>
                <c:pt idx="2">
                  <c:v>BANCO CENTRAL HIPOTECARIO S.A.</c:v>
                </c:pt>
                <c:pt idx="3">
                  <c:v>OTRAS ENTIDADES</c:v>
                </c:pt>
              </c:strCache>
            </c:strRef>
          </c:cat>
          <c:val>
            <c:numRef>
              <c:f>'Gráficas Informes'!$I$129:$I$132</c:f>
              <c:numCache>
                <c:formatCode>General</c:formatCode>
                <c:ptCount val="4"/>
                <c:pt idx="0">
                  <c:v>13</c:v>
                </c:pt>
                <c:pt idx="1">
                  <c:v>18</c:v>
                </c:pt>
                <c:pt idx="2">
                  <c:v>25</c:v>
                </c:pt>
                <c:pt idx="3">
                  <c:v>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002-4DE2-8CB0-C44E5BCFFB90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4002-4DE2-8CB0-C44E5BCFFB9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4002-4DE2-8CB0-C44E5BCFFB9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4002-4DE2-8CB0-C44E5BCFFB9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4002-4DE2-8CB0-C44E5BCFFB9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Informes'!$H$129:$H$132</c:f>
              <c:strCache>
                <c:ptCount val="4"/>
                <c:pt idx="0">
                  <c:v>FOGAFÍN</c:v>
                </c:pt>
                <c:pt idx="1">
                  <c:v>OTRAS ENTIDADES</c:v>
                </c:pt>
                <c:pt idx="2">
                  <c:v>BANCO CENTRAL HIPOTECARIO S.A.</c:v>
                </c:pt>
                <c:pt idx="3">
                  <c:v>OTRAS ENTIDADES</c:v>
                </c:pt>
              </c:strCache>
            </c:strRef>
          </c:cat>
          <c:val>
            <c:numRef>
              <c:f>'Gráficas Informes'!$J$129:$J$132</c:f>
              <c:numCache>
                <c:formatCode>0.000%</c:formatCode>
                <c:ptCount val="4"/>
                <c:pt idx="0">
                  <c:v>7.7844311377245512E-2</c:v>
                </c:pt>
                <c:pt idx="1">
                  <c:v>0.10778443113772455</c:v>
                </c:pt>
                <c:pt idx="2">
                  <c:v>0.1497005988023952</c:v>
                </c:pt>
                <c:pt idx="3">
                  <c:v>0.66467065868263475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4002-4DE2-8CB0-C44E5BCFFB9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21/07/2022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que-es-fogafin/inform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914" y="2222024"/>
            <a:ext cx="5416732" cy="1559243"/>
          </a:xfrm>
        </p:spPr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966632"/>
            <a:ext cx="5416732" cy="1655762"/>
          </a:xfrm>
        </p:spPr>
        <p:txBody>
          <a:bodyPr/>
          <a:lstStyle/>
          <a:p>
            <a:r>
              <a:rPr lang="es-CO" dirty="0"/>
              <a:t>Enero de 2022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48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36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879926" y="5989883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\\Hermes\doc_fogafin\SCR\DJU\Atencion al usuario DAU\ESTADISTICAS DE PQRS\Año 2022\1. ENERO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73E4EA0A-E288-9493-8676-DB433EF1DF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184555"/>
              </p:ext>
            </p:extLst>
          </p:nvPr>
        </p:nvGraphicFramePr>
        <p:xfrm>
          <a:off x="3124200" y="1552774"/>
          <a:ext cx="5943600" cy="4200525"/>
        </p:xfrm>
        <a:graphic>
          <a:graphicData uri="http://schemas.openxmlformats.org/drawingml/2006/table">
            <a:tbl>
              <a:tblPr/>
              <a:tblGrid>
                <a:gridCol w="2933700">
                  <a:extLst>
                    <a:ext uri="{9D8B030D-6E8A-4147-A177-3AD203B41FA5}">
                      <a16:colId xmlns:a16="http://schemas.microsoft.com/office/drawing/2014/main" val="2763499785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2921431363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Número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450162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PQSD recibidas por los diferentes canales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120773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que fueron trasladas a otras instituciones por competencia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975100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Tiempo de respuesta promedio de las peticiones recibidas por carta, página web y correo electrónico. (*)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días hábiles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0807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en las que se negó el acceso a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solicitudes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192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009545"/>
            <a:ext cx="109032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enero de 2022 se recibieron 167 PQSD, de las cuales el 99.40% correspondieron a derechos de petición y el 0.60% correspondió a una (1) consulta.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1 día hábil. 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23D406AD-4A49-42C6-BECD-B770F37499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5602933"/>
              </p:ext>
            </p:extLst>
          </p:nvPr>
        </p:nvGraphicFramePr>
        <p:xfrm>
          <a:off x="1765438" y="1063625"/>
          <a:ext cx="9048750" cy="3838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5854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42.51% (71), seguido de Correo Electrónico con el 25.75% (43), Chat con el 21.56% (36), Atención Presencial con el 4.79% (8), Redes Sociales con el 2.99 (5), y Página Web con el 2.40% (4).</a:t>
            </a:r>
          </a:p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</a:t>
            </a: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5FE45EF-D916-4D2F-9CD2-A9BC142D60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1236713"/>
              </p:ext>
            </p:extLst>
          </p:nvPr>
        </p:nvGraphicFramePr>
        <p:xfrm>
          <a:off x="2811439" y="1234552"/>
          <a:ext cx="6369243" cy="3009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63625"/>
            <a:ext cx="11152517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198" y="5076003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(167) PQSD atendidas durante el mes de enero de 2022, provinieron principalmente de Bogotá con el 62.28% (104), Otras Ciudades con el 25% (42), seguido por Medellín con el 5,99% (10), Barranquilla con el 3.59% (6) y Cali con el 2,99% (5), tal y como se evidencia en esta gráfica.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1C6803DC-D808-4348-8F2B-A0531395B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4236411"/>
              </p:ext>
            </p:extLst>
          </p:nvPr>
        </p:nvGraphicFramePr>
        <p:xfrm>
          <a:off x="2869224" y="1139769"/>
          <a:ext cx="6453551" cy="3619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405346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(167) durante enero de 2022,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93.41%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(156) provienen de personas naturales y el 6.59% (11) provienen de personas jurídicas. </a:t>
            </a:r>
            <a:endParaRPr lang="es-CO" altLang="es-CO" sz="1600" b="1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B4A7C332-D14C-4FB4-8D43-4D1B6D3768D6}"/>
              </a:ext>
            </a:extLst>
          </p:cNvPr>
          <p:cNvGraphicFramePr>
            <a:graphicFrameLocks/>
          </p:cNvGraphicFramePr>
          <p:nvPr/>
        </p:nvGraphicFramePr>
        <p:xfrm>
          <a:off x="2968625" y="1600200"/>
          <a:ext cx="625475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22108" y="4283035"/>
            <a:ext cx="1090322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enero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 2022, del total de las (167)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51.50% (86), seguido de Levantamiento de Gravámenes que representó el 21.56% (36), Información Procesos </a:t>
            </a:r>
            <a:r>
              <a:rPr lang="es-ES_tradnl" altLang="es-CO" sz="16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con el 14,97% (25), Seguro de Depósitos con el 4.79% (8), Pago de Acreencias con el 4.19% (7), e Información General de Fogafín con el 2.99% (5).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53D4650D-DFB9-4596-9B7B-458527511A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0377367"/>
              </p:ext>
            </p:extLst>
          </p:nvPr>
        </p:nvGraphicFramePr>
        <p:xfrm>
          <a:off x="1136787" y="1245113"/>
          <a:ext cx="9801226" cy="2856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06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el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51.50% (86),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</a:t>
            </a: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4D436E9-6515-249E-CDAF-6841A93D23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7062" y="2752725"/>
            <a:ext cx="5857875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8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8440"/>
            <a:ext cx="10757452" cy="980660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(167) PQSD recibidas en enero de 2022, el tema correspondiente a Otras Entidades representó el 66,47% (111), seguido por el extinto Banco Central Hipotecario con el 14.97% (25), Otras Entidades con el 10.78% (18) y Fogafín con el 7.88% (13). 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386C2E9F-2D75-4532-A7CB-9664CE198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9680581"/>
              </p:ext>
            </p:extLst>
          </p:nvPr>
        </p:nvGraphicFramePr>
        <p:xfrm>
          <a:off x="1724861" y="990186"/>
          <a:ext cx="8742278" cy="4005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439" y="930483"/>
            <a:ext cx="11253277" cy="5662045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Myriad Pro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Myriad Pro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En la página web de Fogafín, link </a:t>
            </a:r>
            <a:r>
              <a:rPr lang="es-CO" sz="1400" dirty="0">
                <a:latin typeface="Myriad Pro"/>
                <a:cs typeface="Arial" panose="020B0604020202020204" pitchFamily="34" charset="0"/>
                <a:hlinkClick r:id="rId2"/>
              </a:rPr>
              <a:t>https://www.fogafin.gov.co/que-es-fogafin/informes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altLang="es-CO" sz="1400" dirty="0">
              <a:solidFill>
                <a:prstClr val="white">
                  <a:lumMod val="50000"/>
                </a:prstClr>
              </a:solidFill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42.51% (71), seguido de Correo Electrónico con el 25.75% (43), Chat con el 21.56% (36), Atención Presencial con el 4.79% (8), Redes Sociales con el 2.99 (5), y Página Web con el 2.40% (4).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Myriad Pro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(167) PQSD atendidas durante el mes de enero de 2022, provinieron principalmente de Bogotá con el 62.28% (104), Otras Ciudades con el 25% (42), seguido por Medellín con el 5,99% (10), Barranquilla con el 3.59% (6) y Cali con el 2,99% (5), tal y como se evidencia en esta gráfica.</a:t>
            </a:r>
            <a:endParaRPr lang="es-MX" altLang="es-CO" sz="14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ES_tradnl" altLang="es-CO" sz="1400" dirty="0"/>
              <a:t>En enero de 2022, del total de las (167) </a:t>
            </a:r>
            <a:r>
              <a:rPr lang="es-CO" altLang="es-CO" sz="1400" dirty="0"/>
              <a:t>PQSD </a:t>
            </a:r>
            <a:r>
              <a:rPr lang="es-ES_tradnl" altLang="es-CO" sz="1400" dirty="0"/>
              <a:t>recibidas a través de los diferentes canales de comunicación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, el tema de Fogafín no competente representó el 51.50% (86), seguido de Levantamiento de Gravámenes que representó el 21.56% (36), Información Procesos </a:t>
            </a:r>
            <a:r>
              <a:rPr lang="es-ES_tradnl" altLang="es-CO" sz="14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con el 14,97% (25), Seguro de Depósitos con el 4.79% (8), Pago de Acreencias con el 4.19% (7), e Información General de Fogafín con el 2.99% (5). El tema de “Fogafín no competente” hace referencia a aquellas solicitudes donde Fogafín no es el competente, sin embargo,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Myriad Pro"/>
                <a:cs typeface="Arial" panose="020B0604020202020204" pitchFamily="34" charset="0"/>
              </a:rPr>
              <a:t>Durante enero de 2022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Myriad Pr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805823-328B-41BA-86BC-85A0157CFAD9}">
  <ds:schemaRefs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6fbb03e-06d9-4e12-899b-85ae2e791394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9009</TotalTime>
  <Words>1232</Words>
  <Application>Microsoft Office PowerPoint</Application>
  <PresentationFormat>Panorámica</PresentationFormat>
  <Paragraphs>104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408</cp:revision>
  <cp:lastPrinted>2020-03-02T16:08:24Z</cp:lastPrinted>
  <dcterms:created xsi:type="dcterms:W3CDTF">2018-12-19T17:15:32Z</dcterms:created>
  <dcterms:modified xsi:type="dcterms:W3CDTF">2022-07-21T17:08:04Z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