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5"/>
  </p:handoutMasterIdLst>
  <p:sldIdLst>
    <p:sldId id="256" r:id="rId5"/>
    <p:sldId id="269" r:id="rId6"/>
    <p:sldId id="264" r:id="rId7"/>
    <p:sldId id="265" r:id="rId8"/>
    <p:sldId id="266" r:id="rId9"/>
    <p:sldId id="267" r:id="rId10"/>
    <p:sldId id="260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9F9F"/>
    <a:srgbClr val="FF5050"/>
    <a:srgbClr val="A8041B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8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06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4416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hermes\DOC_FOGAFIN\SCR\DJU\Atencion%20al%20usuario%20DAU\ESTADISTICAS%20DE%20PQRS\A&#241;o%202022\8.%20AGOSTO\2022_Agosto_Gr&#225;ficas_Informe%20PQRSD-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hermes\DOC_FOGAFIN\SCR\DJU\Atencion%20al%20usuario%20DAU\ESTADISTICAS%20DE%20PQRS\A&#241;o%202022\8.%20AGOSTO\2022_Agosto_Gr&#225;ficas_Informe%20PQRSD-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8.%20AGOSTO\2022_Agosto_Gr&#225;ficas_Informe%20PQRSD-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hermes\DOC_FOGAFIN\SCR\DJU\Atencion%20al%20usuario%20DAU\ESTADISTICAS%20DE%20PQRS\A&#241;o%202022\8.%20AGOSTO\2022_Agosto_Gr&#225;ficas_Informe%20PQRSD-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C3F-4688-B7EC-C287FC2CA78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C3F-4688-B7EC-C287FC2CA78E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C3F-4688-B7EC-C287FC2CA78E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C3F-4688-B7EC-C287FC2CA78E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C3F-4688-B7EC-C287FC2CA78E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8C3F-4688-B7EC-C287FC2CA78E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8C3F-4688-B7EC-C287FC2CA78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Informes'!$B$11:$B$17</c:f>
              <c:strCache>
                <c:ptCount val="7"/>
                <c:pt idx="0">
                  <c:v>REDES SOCIALES</c:v>
                </c:pt>
                <c:pt idx="1">
                  <c:v>CARTA</c:v>
                </c:pt>
                <c:pt idx="2">
                  <c:v>ATENCIÓN PRESENCIAL</c:v>
                </c:pt>
                <c:pt idx="3">
                  <c:v>PÁGINA WEB</c:v>
                </c:pt>
                <c:pt idx="4">
                  <c:v>CHAT</c:v>
                </c:pt>
                <c:pt idx="5">
                  <c:v>CORREO ELECTRÓNICO</c:v>
                </c:pt>
                <c:pt idx="6">
                  <c:v>ATENCIÓN TELEFÓNICA</c:v>
                </c:pt>
              </c:strCache>
            </c:strRef>
          </c:cat>
          <c:val>
            <c:numRef>
              <c:f>'Gráficas Informes'!$C$11:$C$17</c:f>
              <c:numCache>
                <c:formatCode>General</c:formatCode>
                <c:ptCount val="7"/>
                <c:pt idx="0">
                  <c:v>4</c:v>
                </c:pt>
                <c:pt idx="1">
                  <c:v>5</c:v>
                </c:pt>
                <c:pt idx="2">
                  <c:v>19</c:v>
                </c:pt>
                <c:pt idx="3">
                  <c:v>19</c:v>
                </c:pt>
                <c:pt idx="4">
                  <c:v>40</c:v>
                </c:pt>
                <c:pt idx="5">
                  <c:v>79</c:v>
                </c:pt>
                <c:pt idx="6">
                  <c:v>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C3F-4688-B7EC-C287FC2CA7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81644608"/>
        <c:axId val="581644280"/>
      </c:barChart>
      <c:catAx>
        <c:axId val="581644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280"/>
        <c:crosses val="autoZero"/>
        <c:auto val="1"/>
        <c:lblAlgn val="ctr"/>
        <c:lblOffset val="100"/>
        <c:noMultiLvlLbl val="0"/>
      </c:catAx>
      <c:valAx>
        <c:axId val="5816442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4196720824597186E-2"/>
          <c:y val="0.15726028930230976"/>
          <c:w val="0.87410180213574185"/>
          <c:h val="0.8427397106976902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  <a:sp3d contourW="25400">
                <a:contourClr>
                  <a:schemeClr val="accent6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356-4321-A9FE-D38786425C96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25400">
                <a:solidFill>
                  <a:schemeClr val="accent1"/>
                </a:solidFill>
              </a:ln>
              <a:effectLst/>
              <a:sp3d contourW="25400">
                <a:contourClr>
                  <a:schemeClr val="accen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356-4321-A9FE-D38786425C9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356-4321-A9FE-D38786425C9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7356-4321-A9FE-D38786425C9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7356-4321-A9FE-D38786425C9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7356-4321-A9FE-D38786425C9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7356-4321-A9FE-D38786425C96}"/>
              </c:ext>
            </c:extLst>
          </c:dPt>
          <c:dLbls>
            <c:dLbl>
              <c:idx val="0"/>
              <c:layout>
                <c:manualLayout>
                  <c:x val="-4.0965839617384543E-2"/>
                  <c:y val="-4.48436260869997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308D6CE-A11C-405D-AB26-B748102E2F5C}" type="CATEGORYNAME">
                      <a:rPr lang="en-US" sz="9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dk1"/>
                          </a:solidFill>
                        </a:defRPr>
                      </a:pPr>
                      <a:t>[NOMBRE DE CATEGORÍA]</a:t>
                    </a:fld>
                    <a:r>
                      <a:rPr lang="en-US" sz="900" b="1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
2,10%</a:t>
                    </a:r>
                  </a:p>
                </c:rich>
              </c:tx>
              <c:spPr>
                <a:solidFill>
                  <a:sysClr val="window" lastClr="FFFFFF"/>
                </a:solidFill>
                <a:ln w="25400" cap="flat" cmpd="sng" algn="ctr">
                  <a:solidFill>
                    <a:schemeClr val="accent6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536868437826981"/>
                      <c:h val="0.1228421873259828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356-4321-A9FE-D38786425C96}"/>
                </c:ext>
              </c:extLst>
            </c:dLbl>
            <c:dLbl>
              <c:idx val="1"/>
              <c:layout>
                <c:manualLayout>
                  <c:x val="5.0497500055893499E-2"/>
                  <c:y val="-2.073957357037901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CFA569D-A0C0-4D9C-B632-225BB68CCF8A}" type="CATEGORYNAME">
                      <a:rPr lang="en-US" sz="9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dk1"/>
                          </a:solidFill>
                        </a:defRPr>
                      </a:pPr>
                      <a:t>[NOMBRE DE CATEGORÍA]</a:t>
                    </a:fld>
                    <a:r>
                      <a:rPr lang="en-US" sz="900" b="1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
5.94%</a:t>
                    </a:r>
                  </a:p>
                </c:rich>
              </c:tx>
              <c:spPr>
                <a:solidFill>
                  <a:schemeClr val="lt1"/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712641466318689"/>
                      <c:h val="0.108423884368279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356-4321-A9FE-D38786425C96}"/>
                </c:ext>
              </c:extLst>
            </c:dLbl>
            <c:dLbl>
              <c:idx val="2"/>
              <c:layout>
                <c:manualLayout>
                  <c:x val="-0.11196820756593347"/>
                  <c:y val="7.082575582946269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D71F546-434D-438E-977D-CD71B759553D}" type="CATEGORYNAME">
                      <a:rPr lang="en-US" sz="1000" b="1">
                        <a:solidFill>
                          <a:schemeClr val="bg1"/>
                        </a:solidFill>
                      </a:rPr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 dirty="0">
                        <a:solidFill>
                          <a:schemeClr val="bg1"/>
                        </a:solidFill>
                      </a:rPr>
                      <a:t>
7.34%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356-4321-A9FE-D38786425C96}"/>
                </c:ext>
              </c:extLst>
            </c:dLbl>
            <c:dLbl>
              <c:idx val="3"/>
              <c:layout>
                <c:manualLayout>
                  <c:x val="-0.23537373567296474"/>
                  <c:y val="-0.2106631717811083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9FBA938-2E7C-4FE8-BA60-2DE70A7AAE07}" type="CATEGORYNAME">
                      <a:rPr lang="en-US" sz="1000" b="1">
                        <a:solidFill>
                          <a:schemeClr val="bg1"/>
                        </a:solidFill>
                      </a:rPr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bg1"/>
                        </a:solidFill>
                      </a:rPr>
                      <a:t>
41.96%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43916998408438"/>
                      <c:h val="0.1220751599167377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356-4321-A9FE-D38786425C96}"/>
                </c:ext>
              </c:extLst>
            </c:dLbl>
            <c:dLbl>
              <c:idx val="4"/>
              <c:layout>
                <c:manualLayout>
                  <c:x val="0.24438644809794702"/>
                  <c:y val="5.569104229495529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BF2A04D-E35E-4BBA-91E3-D0B325E9699F}" type="CATEGORYNAME">
                      <a:rPr lang="en-US" sz="1000" b="1">
                        <a:solidFill>
                          <a:schemeClr val="bg1"/>
                        </a:solidFill>
                      </a:rPr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bg1"/>
                        </a:solidFill>
                      </a:rPr>
                      <a:t>
42.66%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838122040883415"/>
                      <c:h val="0.1223967034190889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7356-4321-A9FE-D38786425C96}"/>
                </c:ext>
              </c:extLst>
            </c:dLbl>
            <c:dLbl>
              <c:idx val="5"/>
              <c:layout>
                <c:manualLayout>
                  <c:x val="0.21417285604804756"/>
                  <c:y val="7.11052483580107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258F05D-230D-4E6F-8760-2B1F0CAD42BB}" type="CATEGORYNAME">
                      <a:rPr lang="en-US" sz="1050" b="1"/>
                      <a:pPr>
                        <a:defRPr sz="105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50" b="1" baseline="0"/>
                      <a:t>
43,52%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369545700335388"/>
                      <c:h val="0.135547826086956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7356-4321-A9FE-D38786425C96}"/>
                </c:ext>
              </c:extLst>
            </c:dLbl>
            <c:dLbl>
              <c:idx val="6"/>
              <c:layout>
                <c:manualLayout>
                  <c:x val="0.2095489481725232"/>
                  <c:y val="4.480520369736394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56-4321-A9FE-D38786425C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Informes'!$B$34:$B$38</c:f>
              <c:strCache>
                <c:ptCount val="5"/>
                <c:pt idx="0">
                  <c:v>ARMENIA</c:v>
                </c:pt>
                <c:pt idx="1">
                  <c:v>CALI</c:v>
                </c:pt>
                <c:pt idx="2">
                  <c:v>MEDELLÍN</c:v>
                </c:pt>
                <c:pt idx="3">
                  <c:v>BOGOTÁ, D. C.</c:v>
                </c:pt>
                <c:pt idx="4">
                  <c:v>OTRAS CIUDADES</c:v>
                </c:pt>
              </c:strCache>
            </c:strRef>
          </c:cat>
          <c:val>
            <c:numRef>
              <c:f>'Gráficas Informes'!$C$34:$C$38</c:f>
              <c:numCache>
                <c:formatCode>General</c:formatCode>
                <c:ptCount val="5"/>
                <c:pt idx="0">
                  <c:v>6</c:v>
                </c:pt>
                <c:pt idx="1">
                  <c:v>17</c:v>
                </c:pt>
                <c:pt idx="2">
                  <c:v>21</c:v>
                </c:pt>
                <c:pt idx="3">
                  <c:v>120</c:v>
                </c:pt>
                <c:pt idx="4">
                  <c:v>122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356-4321-A9FE-D38786425C96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3404091461628277E-2"/>
          <c:y val="0.14796226081782679"/>
          <c:w val="0.83115757094353304"/>
          <c:h val="0.80386397984613656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48C-4B52-A7D7-F2F54B568780}"/>
              </c:ext>
            </c:extLst>
          </c:dPt>
          <c:dPt>
            <c:idx val="1"/>
            <c:bubble3D val="0"/>
            <c:explosion val="4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48C-4B52-A7D7-F2F54B568780}"/>
              </c:ext>
            </c:extLst>
          </c:dPt>
          <c:dLbls>
            <c:dLbl>
              <c:idx val="0"/>
              <c:layout>
                <c:manualLayout>
                  <c:x val="-4.2785642194685683E-2"/>
                  <c:y val="-1.961170541068808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09EA8EF-2D6B-C241-9A34-7EBA3539F8EB}" type="CATEGORYNAME">
                      <a:rPr lang="en-US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 b="1">
                          <a:solidFill>
                            <a:schemeClr val="dk1"/>
                          </a:solidFill>
                        </a:defRPr>
                      </a:pPr>
                      <a:t>[NOMBRE DE CATEGORÍA]</a:t>
                    </a:fld>
                    <a:r>
                      <a:rPr lang="en-US" b="1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
2.80%</a:t>
                    </a:r>
                  </a:p>
                </c:rich>
              </c:tx>
              <c:spPr>
                <a:solidFill>
                  <a:schemeClr val="lt1"/>
                </a:solidFill>
                <a:ln w="12700" cap="flat" cmpd="sng" algn="ctr">
                  <a:solidFill>
                    <a:schemeClr val="accent1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48C-4B52-A7D7-F2F54B568780}"/>
                </c:ext>
              </c:extLst>
            </c:dLbl>
            <c:dLbl>
              <c:idx val="1"/>
              <c:layout>
                <c:manualLayout>
                  <c:x val="0.12295716922791824"/>
                  <c:y val="-0.4266817038495188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C9B9976-522A-5041-832F-FD9E802BA0D9}" type="CATEGORYNAME">
                      <a:rPr lang="en-US" sz="1050"/>
                      <a:pPr>
                        <a:defRPr sz="105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50" baseline="0"/>
                      <a:t>
97.20%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48C-4B52-A7D7-F2F54B5687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Informes'!$H$70:$H$71</c:f>
              <c:strCache>
                <c:ptCount val="2"/>
                <c:pt idx="0">
                  <c:v>PERSONA JURÍDICA</c:v>
                </c:pt>
                <c:pt idx="1">
                  <c:v>PERSONA NATURAL</c:v>
                </c:pt>
              </c:strCache>
            </c:strRef>
          </c:cat>
          <c:val>
            <c:numRef>
              <c:f>'Gráficas Informes'!$I$70:$I$71</c:f>
              <c:numCache>
                <c:formatCode>General</c:formatCode>
                <c:ptCount val="2"/>
                <c:pt idx="0">
                  <c:v>8</c:v>
                </c:pt>
                <c:pt idx="1">
                  <c:v>278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48C-4B52-A7D7-F2F54B568780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223947944724923"/>
          <c:y val="0.21488013282227561"/>
          <c:w val="0.86776047187799521"/>
          <c:h val="0.822762569817976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8DDA-4890-B20C-BE9F6730BC4F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8DDA-4890-B20C-BE9F6730BC4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8DDA-4890-B20C-BE9F6730BC4F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8DDA-4890-B20C-BE9F6730BC4F}"/>
              </c:ext>
            </c:extLst>
          </c:dPt>
          <c:dPt>
            <c:idx val="4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8DDA-4890-B20C-BE9F6730BC4F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8DDA-4890-B20C-BE9F6730BC4F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D-8DDA-4890-B20C-BE9F6730BC4F}"/>
              </c:ext>
            </c:extLst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F-8DDA-4890-B20C-BE9F6730BC4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8DDA-4890-B20C-BE9F6730BC4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8DDA-4890-B20C-BE9F6730BC4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8DDA-4890-B20C-BE9F6730BC4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8DDA-4890-B20C-BE9F6730BC4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8DDA-4890-B20C-BE9F6730BC4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8DDA-4890-B20C-BE9F6730BC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Informes'!$B$97:$B$102</c:f>
              <c:strCache>
                <c:ptCount val="6"/>
                <c:pt idx="0">
                  <c:v>SEGURO DE DEPÓSITOS</c:v>
                </c:pt>
                <c:pt idx="1">
                  <c:v>PAGO DE ACREENCIAS </c:v>
                </c:pt>
                <c:pt idx="2">
                  <c:v>INFORMACIÓN GENERAL DE FOGAFÍN</c:v>
                </c:pt>
                <c:pt idx="3">
                  <c:v>INFORMACIÓN PROCESOS LIQUIDATORIOS</c:v>
                </c:pt>
                <c:pt idx="4">
                  <c:v>LEVANTAMIENTO DE GRAVÁMENES</c:v>
                </c:pt>
                <c:pt idx="5">
                  <c:v>FOGAFÍN NO COMPETENTE</c:v>
                </c:pt>
              </c:strCache>
            </c:strRef>
          </c:cat>
          <c:val>
            <c:numRef>
              <c:f>'Gráficas Informes'!$C$97:$C$102</c:f>
              <c:numCache>
                <c:formatCode>General</c:formatCode>
                <c:ptCount val="6"/>
                <c:pt idx="0">
                  <c:v>16</c:v>
                </c:pt>
                <c:pt idx="1">
                  <c:v>19</c:v>
                </c:pt>
                <c:pt idx="2">
                  <c:v>27</c:v>
                </c:pt>
                <c:pt idx="3">
                  <c:v>41</c:v>
                </c:pt>
                <c:pt idx="4">
                  <c:v>46</c:v>
                </c:pt>
                <c:pt idx="5">
                  <c:v>137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8DDA-4890-B20C-BE9F6730BC4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69282960"/>
        <c:axId val="169449200"/>
      </c:barChart>
      <c:catAx>
        <c:axId val="169282960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449200"/>
        <c:crosses val="autoZero"/>
        <c:auto val="1"/>
        <c:lblAlgn val="ctr"/>
        <c:lblOffset val="100"/>
        <c:noMultiLvlLbl val="0"/>
      </c:catAx>
      <c:valAx>
        <c:axId val="169449200"/>
        <c:scaling>
          <c:logBase val="10"/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28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0572744228861232E-2"/>
          <c:y val="0.24812791476561805"/>
          <c:w val="0.78235069434793203"/>
          <c:h val="0.7497688198543196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25400">
                <a:solidFill>
                  <a:srgbClr val="FFC000"/>
                </a:solidFill>
              </a:ln>
              <a:effectLst/>
              <a:sp3d contourW="25400">
                <a:contourClr>
                  <a:srgbClr val="FFC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17B-4FBE-8AA2-CD5E59E1EDA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17B-4FBE-8AA2-CD5E59E1EDA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17B-4FBE-8AA2-CD5E59E1EDA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E17B-4FBE-8AA2-CD5E59E1EDA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E17B-4FBE-8AA2-CD5E59E1EDA6}"/>
              </c:ext>
            </c:extLst>
          </c:dPt>
          <c:dPt>
            <c:idx val="5"/>
            <c:bubble3D val="0"/>
            <c:explosion val="1"/>
            <c:spPr>
              <a:solidFill>
                <a:schemeClr val="accent6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E17B-4FBE-8AA2-CD5E59E1EDA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E17B-4FBE-8AA2-CD5E59E1EDA6}"/>
              </c:ext>
            </c:extLst>
          </c:dPt>
          <c:dLbls>
            <c:dLbl>
              <c:idx val="0"/>
              <c:layout>
                <c:manualLayout>
                  <c:x val="-0.1448683902566672"/>
                  <c:y val="-0.1326762693006285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B687A9D-B246-42F1-91BF-F1FAA150035D}" type="CATEGORYNAME">
                      <a:rPr lang="es-MX" sz="1000" b="1">
                        <a:solidFill>
                          <a:sysClr val="windowText" lastClr="000000"/>
                        </a:solidFill>
                      </a:rPr>
                      <a:pPr>
                        <a:defRPr sz="1000" b="1"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s-MX" sz="1000" b="1" dirty="0">
                        <a:solidFill>
                          <a:sysClr val="windowText" lastClr="000000"/>
                        </a:solidFill>
                      </a:rPr>
                      <a:t> </a:t>
                    </a:r>
                  </a:p>
                  <a:p>
                    <a:pPr>
                      <a:defRPr sz="1000" b="1">
                        <a:solidFill>
                          <a:sysClr val="windowText" lastClr="000000"/>
                        </a:solidFill>
                      </a:defRPr>
                    </a:pPr>
                    <a:r>
                      <a:rPr lang="es-MX" sz="1000" b="1" baseline="0" dirty="0">
                        <a:solidFill>
                          <a:sysClr val="windowText" lastClr="000000"/>
                        </a:solidFill>
                      </a:rPr>
                      <a:t>3.84%</a:t>
                    </a:r>
                  </a:p>
                </c:rich>
              </c:tx>
              <c:spPr>
                <a:noFill/>
                <a:ln w="3175"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107866507436666"/>
                      <c:h val="0.1060619268454269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17B-4FBE-8AA2-CD5E59E1EDA6}"/>
                </c:ext>
              </c:extLst>
            </c:dLbl>
            <c:dLbl>
              <c:idx val="1"/>
              <c:layout>
                <c:manualLayout>
                  <c:x val="8.8523425001785339E-2"/>
                  <c:y val="-0.1325183034360481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E9DCD43-E597-4492-9190-189B467F20AE}" type="CATEGORYNAME">
                      <a:rPr lang="en-US" sz="1000" b="1">
                        <a:solidFill>
                          <a:sysClr val="windowText" lastClr="000000"/>
                        </a:solidFill>
                      </a:rPr>
                      <a:pPr>
                        <a:defRPr sz="1000" b="1"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 dirty="0">
                        <a:solidFill>
                          <a:sysClr val="windowText" lastClr="000000"/>
                        </a:solidFill>
                      </a:rPr>
                      <a:t>
3.84%</a:t>
                    </a:r>
                  </a:p>
                </c:rich>
              </c:tx>
              <c:spPr>
                <a:noFill/>
                <a:ln w="3175">
                  <a:solidFill>
                    <a:schemeClr val="accent2">
                      <a:lumMod val="75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528305634020871"/>
                      <c:h val="9.5643840335077848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17B-4FBE-8AA2-CD5E59E1EDA6}"/>
                </c:ext>
              </c:extLst>
            </c:dLbl>
            <c:dLbl>
              <c:idx val="2"/>
              <c:layout>
                <c:manualLayout>
                  <c:x val="3.6014552664402205E-2"/>
                  <c:y val="-7.044775812166650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5C1C597-4CB3-4647-AD4A-1C591FC2B116}" type="CATEGORYNAME">
                      <a:rPr lang="en-US" sz="1000" b="1">
                        <a:solidFill>
                          <a:sysClr val="windowText" lastClr="000000"/>
                        </a:solidFill>
                      </a:rPr>
                      <a:pPr>
                        <a:defRPr sz="1000" b="1"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ysClr val="windowText" lastClr="000000"/>
                        </a:solidFill>
                      </a:rPr>
                      <a:t>
6.99%</a:t>
                    </a:r>
                  </a:p>
                </c:rich>
              </c:tx>
              <c:spPr>
                <a:noFill/>
                <a:ln>
                  <a:solidFill>
                    <a:schemeClr val="accent3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647999190992073"/>
                      <c:h val="0.1025053174796889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17B-4FBE-8AA2-CD5E59E1EDA6}"/>
                </c:ext>
              </c:extLst>
            </c:dLbl>
            <c:dLbl>
              <c:idx val="3"/>
              <c:layout>
                <c:manualLayout>
                  <c:x val="3.4700874562113605E-2"/>
                  <c:y val="-2.783959584726503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F915AB2-D80D-4754-98FF-06FD03A9FBB1}" type="CATEGORYNAME">
                      <a:rPr lang="es-MX" sz="10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 b="1">
                          <a:solidFill>
                            <a:schemeClr val="dk1"/>
                          </a:solidFill>
                        </a:defRPr>
                      </a:pPr>
                      <a:t>[NOMBRE DE CATEGORÍA]</a:t>
                    </a:fld>
                    <a:r>
                      <a:rPr lang="es-MX" sz="1000" b="1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
</a:t>
                    </a:r>
                    <a:r>
                      <a:rPr lang="es-MX" sz="1000" b="1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11.54</a:t>
                    </a:r>
                    <a:r>
                      <a:rPr lang="es-MX" sz="1000" b="1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%</a:t>
                    </a:r>
                  </a:p>
                </c:rich>
              </c:tx>
              <c:spPr>
                <a:solidFill>
                  <a:schemeClr val="lt1"/>
                </a:solidFill>
                <a:ln w="12700" cap="flat" cmpd="sng" algn="ctr">
                  <a:solidFill>
                    <a:schemeClr val="accent4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177357786362483"/>
                      <c:h val="0.1123419945118749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17B-4FBE-8AA2-CD5E59E1EDA6}"/>
                </c:ext>
              </c:extLst>
            </c:dLbl>
            <c:dLbl>
              <c:idx val="4"/>
              <c:layout>
                <c:manualLayout>
                  <c:x val="-0.20191318916466314"/>
                  <c:y val="-0.2191412877455691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91DE9F8-9A5B-49E0-83E8-EC622F8A309F}" type="CATEGORYNAME">
                      <a:rPr lang="es-MX" sz="1000" b="1">
                        <a:solidFill>
                          <a:schemeClr val="bg1"/>
                        </a:solidFill>
                      </a:rPr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s-MX" sz="1000" b="1" baseline="0">
                        <a:solidFill>
                          <a:schemeClr val="bg1"/>
                        </a:solidFill>
                      </a:rPr>
                      <a:t>
13.29%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511221075490554"/>
                      <c:h val="0.1324707551824954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17B-4FBE-8AA2-CD5E59E1EDA6}"/>
                </c:ext>
              </c:extLst>
            </c:dLbl>
            <c:dLbl>
              <c:idx val="5"/>
              <c:layout>
                <c:manualLayout>
                  <c:x val="-0.11508468104510768"/>
                  <c:y val="-0.2158316273926752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4F4C45D-5BA4-4F31-9EE7-AAF730256864}" type="CATEGORYNAME">
                      <a:rPr lang="en-US" sz="1000"/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aseline="0"/>
                      <a:t>
15.39%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974455105669404"/>
                      <c:h val="0.1150654318420011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E17B-4FBE-8AA2-CD5E59E1EDA6}"/>
                </c:ext>
              </c:extLst>
            </c:dLbl>
            <c:dLbl>
              <c:idx val="6"/>
              <c:layout>
                <c:manualLayout>
                  <c:x val="0.21118809207043526"/>
                  <c:y val="9.740243675329741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28EDF93-A750-48B9-83B7-40AFF046B349}" type="CATEGORYNAME">
                      <a:rPr lang="en-US" sz="1000"/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aseline="0"/>
                      <a:t>
45.11%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E17B-4FBE-8AA2-CD5E59E1ED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Informes'!$H$129:$H$135</c:f>
              <c:strCache>
                <c:ptCount val="7"/>
                <c:pt idx="0">
                  <c:v>FONDO NACIONAL DE GARANTÍAS - FNG</c:v>
                </c:pt>
                <c:pt idx="1">
                  <c:v>BANCOLOMBIA S.A</c:v>
                </c:pt>
                <c:pt idx="2">
                  <c:v>BANCO DEL ESTADO</c:v>
                </c:pt>
                <c:pt idx="3">
                  <c:v>BANCO DAVIVIENDA S.A</c:v>
                </c:pt>
                <c:pt idx="4">
                  <c:v>BANCO CENTRAL HIPOTECARIO S.A.</c:v>
                </c:pt>
                <c:pt idx="5">
                  <c:v>FOGAFÍN</c:v>
                </c:pt>
                <c:pt idx="6">
                  <c:v>OTRAS ENTIDADES</c:v>
                </c:pt>
              </c:strCache>
            </c:strRef>
          </c:cat>
          <c:val>
            <c:numRef>
              <c:f>'Gráficas Informes'!$I$129:$I$135</c:f>
              <c:numCache>
                <c:formatCode>General</c:formatCode>
                <c:ptCount val="7"/>
                <c:pt idx="0">
                  <c:v>11</c:v>
                </c:pt>
                <c:pt idx="1">
                  <c:v>11</c:v>
                </c:pt>
                <c:pt idx="2">
                  <c:v>20</c:v>
                </c:pt>
                <c:pt idx="3">
                  <c:v>33</c:v>
                </c:pt>
                <c:pt idx="4">
                  <c:v>38</c:v>
                </c:pt>
                <c:pt idx="5">
                  <c:v>44</c:v>
                </c:pt>
                <c:pt idx="6">
                  <c:v>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17B-4FBE-8AA2-CD5E59E1EDA6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5FE4219-6988-EA41-8898-8B1D647777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C52DBF15-4E02-AE46-9678-96450ACD2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002EC-693C-7A49-90A8-6116B2BAEE99}" type="datetimeFigureOut">
              <a:rPr lang="es-CO" smtClean="0"/>
              <a:t>26/09/2022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A3985BB5-9031-9F4F-9AF5-753C8D1B5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20BFE40B-0513-3E41-8BBB-B8BE64452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514243-ACD1-144A-BD65-6DEA0CB98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272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5420904" cy="2852737"/>
          </a:xfrm>
        </p:spPr>
        <p:txBody>
          <a:bodyPr anchor="b">
            <a:normAutofit/>
          </a:bodyPr>
          <a:lstStyle>
            <a:lvl1pPr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5420904" cy="1500187"/>
          </a:xfrm>
        </p:spPr>
        <p:txBody>
          <a:bodyPr>
            <a:normAutofit/>
          </a:bodyPr>
          <a:lstStyle>
            <a:lvl1pPr marL="0" indent="0">
              <a:buNone/>
              <a:defRPr lang="es-ES" sz="24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Agenda</a:t>
            </a:r>
          </a:p>
        </p:txBody>
      </p:sp>
      <p:sp>
        <p:nvSpPr>
          <p:cNvPr id="14" name="Marcador de posición de texto 13">
            <a:extLst>
              <a:ext uri="{FF2B5EF4-FFF2-40B4-BE49-F238E27FC236}">
                <a16:creationId xmlns:a16="http://schemas.microsoft.com/office/drawing/2014/main" id="{AF6DE16B-ED1A-D144-9C4C-CF1EE78B5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13" y="1709738"/>
            <a:ext cx="4673600" cy="4379912"/>
          </a:xfrm>
        </p:spPr>
        <p:txBody>
          <a:bodyPr/>
          <a:lstStyle>
            <a:lvl1pPr marL="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1pPr>
            <a:lvl2pPr marL="45720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2pPr>
            <a:lvl3pPr marL="9144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3pPr>
            <a:lvl4pPr marL="13716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4pPr>
            <a:lvl5pPr marL="18288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CO" sz="2200" kern="1200" dirty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5pPr>
          </a:lstStyle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Elemento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74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de contenid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1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26C0D7F-5A38-704D-AC39-73A11F779C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Cierre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2B653F7-F9BF-BF4C-9F11-2CA2D2C889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Haga clic para modificar el estilo de texto del patrón</a:t>
            </a:r>
          </a:p>
          <a:p>
            <a:pPr marL="457200" lvl="1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Segundo nivel</a:t>
            </a:r>
          </a:p>
          <a:p>
            <a:pPr marL="914400" lvl="2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Tercer nivel</a:t>
            </a:r>
          </a:p>
          <a:p>
            <a:pPr marL="1371600" lvl="3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Cuarto nivel</a:t>
            </a:r>
          </a:p>
          <a:p>
            <a:pPr marL="1828800" lvl="4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b="1" kern="1200">
          <a:solidFill>
            <a:srgbClr val="01619B"/>
          </a:solidFill>
          <a:latin typeface="Myriad Pro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2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6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4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gafin.gov.co/que-es-fogafin/informes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C4E79-85E5-124F-881D-7FF3297E9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8914" y="2222024"/>
            <a:ext cx="5416732" cy="1559243"/>
          </a:xfrm>
        </p:spPr>
        <p:txBody>
          <a:bodyPr>
            <a:noAutofit/>
          </a:bodyPr>
          <a:lstStyle/>
          <a:p>
            <a:r>
              <a:rPr lang="es-CO" altLang="es-CO" sz="4000" dirty="0"/>
              <a:t>Informe Estadístico de Peticiones, Quejas, Sugerencias y Denuncias (PQSD)</a:t>
            </a:r>
            <a:endParaRPr lang="es-CO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1C913-FECE-8443-9693-E961F16D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8914" y="3966632"/>
            <a:ext cx="5416732" cy="1655762"/>
          </a:xfrm>
        </p:spPr>
        <p:txBody>
          <a:bodyPr/>
          <a:lstStyle/>
          <a:p>
            <a:r>
              <a:rPr lang="es-CO" dirty="0"/>
              <a:t>Agosto de 2022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93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48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Conclusiones</a:t>
            </a:r>
            <a:br>
              <a:rPr lang="es-MX" sz="36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Aplicación Decreto 0103 de 2015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8117"/>
            <a:ext cx="10515600" cy="5635349"/>
          </a:xfrm>
        </p:spPr>
        <p:txBody>
          <a:bodyPr>
            <a:noAutofit/>
          </a:bodyPr>
          <a:lstStyle/>
          <a:p>
            <a:pPr marL="273050" indent="-273050" algn="just" eaLnBrk="0" hangingPunct="0">
              <a:buFontTx/>
              <a:buAutoNum type="arabicPeriod"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C2B5E0-E819-42F6-AAB9-D17825AAAA2A}"/>
              </a:ext>
            </a:extLst>
          </p:cNvPr>
          <p:cNvSpPr/>
          <p:nvPr/>
        </p:nvSpPr>
        <p:spPr>
          <a:xfrm>
            <a:off x="1879926" y="5989883"/>
            <a:ext cx="87247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</a:rPr>
              <a:t>\\Hermes\doc_fogafin\SCR\DJU\Atencion al usuario DAU\ESTADISTICAS DE PQRS\Año 2022\8. AGOSTO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16DDCBEF-8A20-469E-A598-3366A3F5F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11978"/>
              </p:ext>
            </p:extLst>
          </p:nvPr>
        </p:nvGraphicFramePr>
        <p:xfrm>
          <a:off x="3124200" y="1552774"/>
          <a:ext cx="5943600" cy="4200525"/>
        </p:xfrm>
        <a:graphic>
          <a:graphicData uri="http://schemas.openxmlformats.org/drawingml/2006/table">
            <a:tbl>
              <a:tblPr/>
              <a:tblGrid>
                <a:gridCol w="2933700">
                  <a:extLst>
                    <a:ext uri="{9D8B030D-6E8A-4147-A177-3AD203B41FA5}">
                      <a16:colId xmlns:a16="http://schemas.microsoft.com/office/drawing/2014/main" val="225628624"/>
                    </a:ext>
                  </a:extLst>
                </a:gridCol>
                <a:gridCol w="3009900">
                  <a:extLst>
                    <a:ext uri="{9D8B030D-6E8A-4147-A177-3AD203B41FA5}">
                      <a16:colId xmlns:a16="http://schemas.microsoft.com/office/drawing/2014/main" val="1761820094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Número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773095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PQSD recibidas por los diferentes canales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286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269703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solicitudes que fueron trasladas a otras instituciones por competencia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495294"/>
                  </a:ext>
                </a:extLst>
              </a:tr>
              <a:tr h="104775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Tiempo de respuesta promedio de las peticiones recibidas por carta, página web y correo electrónico. (*)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días hábiles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224536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solicitudes en las que se negó el acceso a la información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solicitudes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326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9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Evolución de las PQSD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918210" y="4618634"/>
            <a:ext cx="1072414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el mes de agosto de 2022 se recibieron 286 PQSD, de las cuales el 100% (286) correspondieron a derechos de petición.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Durante este período no se recibió ninguna denuncia, así como no se atendió ningún ciudadano con discapacidad (movilidad/física, auditiva, visual).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promedio de días de respuesta a las peticiones recibidas por Fogafín, fue de 1 día hábil. </a:t>
            </a:r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C7C92112-B731-E6A5-5950-65EDCCBDA2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76440" y="1063625"/>
            <a:ext cx="8239119" cy="3500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76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185530"/>
            <a:ext cx="9684026" cy="994259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Canales utilizados de atención al ciudadano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732182" y="4430993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41,96% (120), seguido de Correo Electrónico con el 27.62% (79), Chat con el 13.99% (40), Página Web con el 6.64% (19), Atención Presencial con el 6.64% (19), Carta con el 1,75% (5) y Redes Sociales con el 1,40% (4).</a:t>
            </a:r>
          </a:p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</a:t>
            </a: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5FE45EF-D916-4D2F-9CD2-A9BC142D60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9547987"/>
              </p:ext>
            </p:extLst>
          </p:nvPr>
        </p:nvGraphicFramePr>
        <p:xfrm>
          <a:off x="2984301" y="1179789"/>
          <a:ext cx="6398988" cy="28618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212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PQSD por ciudades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63625"/>
            <a:ext cx="11152517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198" y="5057205"/>
            <a:ext cx="10903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(286) PQSD atendidas durante el mes de agosto de 2022, provinieron principalmente de Otras Ciudades con el 42.66% (122), seguido de Bogotá, D.C, con el 41.96% (120), Medellín con el 7.34% (21), Cali con el 5.94% (17), y Armenia con el 2,10% (6), tal y como se evidencia en esta gráfica. </a:t>
            </a:r>
            <a:endParaRPr lang="es-MX" altLang="es-CO" sz="1600" b="1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1C6803DC-D808-4348-8F2B-A0531395B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0516497"/>
              </p:ext>
            </p:extLst>
          </p:nvPr>
        </p:nvGraphicFramePr>
        <p:xfrm>
          <a:off x="2854859" y="1294772"/>
          <a:ext cx="6224374" cy="3531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712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Análisis de PQSD – Origen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949037" y="5240049"/>
            <a:ext cx="10903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PQSD recibidas (286) durante agosto de 2022,</a:t>
            </a:r>
            <a:r>
              <a:rPr 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se observa que el 97,20%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(278) provienen de personas naturales y el 2,80% (8) provienen de personas jurídicas. </a:t>
            </a:r>
            <a:endParaRPr lang="es-CO" altLang="es-CO" sz="1600" b="1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B4A7C332-D14C-4FB4-8D43-4D1B6D3768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8403204"/>
              </p:ext>
            </p:extLst>
          </p:nvPr>
        </p:nvGraphicFramePr>
        <p:xfrm>
          <a:off x="2974450" y="1325563"/>
          <a:ext cx="6243099" cy="3690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072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Temas consultados en los canales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1347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167515"/>
            <a:ext cx="1066716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agosto de 2022, del total de las (286)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47,90% (137), seguido de Levantamiento de Gravámenes que representó el 16.08% (46), Información Procesos </a:t>
            </a:r>
            <a:r>
              <a:rPr lang="es-ES_tradnl" altLang="es-CO" sz="16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con el 14.34% (41), Información General de Fogafín con el 9.44% (27), Pago de Acreencias con el 6.64% (19) y Seguro de Depósitos con el 5.6% (16). El tema de “Fogafín no competente” hace referencia a aquellas solicitudes donde Fogafín no es el competente, sin embargo, se les da el trámite pertinente.</a:t>
            </a:r>
          </a:p>
          <a:p>
            <a:pPr algn="just" eaLnBrk="0" hangingPunct="0"/>
            <a:endParaRPr lang="es-ES_tradnl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tema de Fogafín corresponde a las solicitudes de información sobre alivios de cartera, cobertura e información general de Fogafín, entre otros. </a:t>
            </a:r>
            <a:endParaRPr lang="es-ES_tradnl" altLang="es-CO" sz="1600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53D4650D-DFB9-4596-9B7B-458527511A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7889369"/>
              </p:ext>
            </p:extLst>
          </p:nvPr>
        </p:nvGraphicFramePr>
        <p:xfrm>
          <a:off x="740156" y="1234009"/>
          <a:ext cx="9880113" cy="2882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669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06"/>
            <a:ext cx="10515600" cy="1325563"/>
          </a:xfrm>
        </p:spPr>
        <p:txBody>
          <a:bodyPr>
            <a:normAutofit/>
          </a:bodyPr>
          <a:lstStyle/>
          <a:p>
            <a:r>
              <a:rPr lang="es-CO" altLang="es-CO" sz="4000" dirty="0">
                <a:sym typeface="Open Sans" charset="0"/>
              </a:rPr>
              <a:t>Tema de consulta “Otros”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769"/>
            <a:ext cx="10515600" cy="4903031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El tema de consulta identificado como “Fogafín no competente” hace referencia a aquellas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que corresponden a entidades diferentes al Fondo de Garantías de Instituciones Financieras, durante este mes, el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tema representó el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47,90% (137)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del total de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 recibidas. A continuación, presentamos el siguiente detalle:</a:t>
            </a: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En las respuestas brindadas a los peticionarios, se les informó de una parte, el objeto general de Fogafín y de otra parte, se les indicó sobre el traslado a la entidad competente de ser necesario. </a:t>
            </a:r>
            <a:endParaRPr lang="es-ES_tradnl" altLang="es-CO" sz="1600" dirty="0">
              <a:highlight>
                <a:srgbClr val="FFFF00"/>
              </a:highlight>
              <a:latin typeface="Myriad Pro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A4CF0EBF-FACA-1AE8-DDCB-A90256B19C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309344"/>
              </p:ext>
            </p:extLst>
          </p:nvPr>
        </p:nvGraphicFramePr>
        <p:xfrm>
          <a:off x="2590800" y="2422647"/>
          <a:ext cx="6541477" cy="2018421"/>
        </p:xfrm>
        <a:graphic>
          <a:graphicData uri="http://schemas.openxmlformats.org/drawingml/2006/table">
            <a:tbl>
              <a:tblPr/>
              <a:tblGrid>
                <a:gridCol w="3880339">
                  <a:extLst>
                    <a:ext uri="{9D8B030D-6E8A-4147-A177-3AD203B41FA5}">
                      <a16:colId xmlns:a16="http://schemas.microsoft.com/office/drawing/2014/main" val="2200091889"/>
                    </a:ext>
                  </a:extLst>
                </a:gridCol>
                <a:gridCol w="1277815">
                  <a:extLst>
                    <a:ext uri="{9D8B030D-6E8A-4147-A177-3AD203B41FA5}">
                      <a16:colId xmlns:a16="http://schemas.microsoft.com/office/drawing/2014/main" val="2861231321"/>
                    </a:ext>
                  </a:extLst>
                </a:gridCol>
                <a:gridCol w="1383323">
                  <a:extLst>
                    <a:ext uri="{9D8B030D-6E8A-4147-A177-3AD203B41FA5}">
                      <a16:colId xmlns:a16="http://schemas.microsoft.com/office/drawing/2014/main" val="69179876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TEMA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CANTIDAD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PARTICIPACIÓN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405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PENSIONES/EPS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6567000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ADRES/ CIFIN / DATACREDITO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15458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FNG / FOGACOOP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4039269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ENTIDADES FINANCIERAS EN MARCHA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574840"/>
                  </a:ext>
                </a:extLst>
              </a:tr>
              <a:tr h="33630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OTRAS ENTIDADES NO COMPETENTE FOGAFÍN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08855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4848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59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28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000" dirty="0"/>
              <a:t>Entidades más consultadas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41647"/>
            <a:ext cx="10757452" cy="1099543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r>
              <a:rPr lang="es-CO" sz="1600" dirty="0">
                <a:latin typeface="Myriad Pro"/>
                <a:cs typeface="Arial" panose="020B0604020202020204" pitchFamily="34" charset="0"/>
              </a:rPr>
              <a:t>De las (286) PQSD recibidas en agosto de 2022, el tema correspondiente a Otras Entidades representó el 45.11% (129), seguido de Fogafín con el 15.39% (44), el extinto Banco Central Hipotecario con el 13.29% (38), el Banco Davivienda S.A., con el 11.54% (33), el extinto Banco del Estado con el 6.99% (20), Bancolombia S.A., con el 3.84% (11), y el Fondo Nacional de Garantías con el 3.84% (11</a:t>
            </a:r>
            <a:r>
              <a:rPr lang="es-CO" sz="1600">
                <a:latin typeface="Myriad Pro"/>
                <a:cs typeface="Arial" panose="020B0604020202020204" pitchFamily="34" charset="0"/>
              </a:rPr>
              <a:t>). </a:t>
            </a:r>
            <a:endParaRPr lang="es-CO" sz="1600" dirty="0">
              <a:highlight>
                <a:srgbClr val="FFFF00"/>
              </a:highlight>
              <a:latin typeface="Myriad Pro"/>
              <a:cs typeface="Arial" panose="020B0604020202020204" pitchFamily="34" charset="0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386C2E9F-2D75-4532-A7CB-9664CE1989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5376730"/>
              </p:ext>
            </p:extLst>
          </p:nvPr>
        </p:nvGraphicFramePr>
        <p:xfrm>
          <a:off x="1942679" y="996924"/>
          <a:ext cx="7673596" cy="37856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554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772" y="0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400" dirty="0">
                <a:solidFill>
                  <a:schemeClr val="accent6">
                    <a:lumMod val="75000"/>
                  </a:schemeClr>
                </a:solidFill>
              </a:rPr>
              <a:t>Conclusiones: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001" y="923732"/>
            <a:ext cx="11144387" cy="5598504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endParaRPr lang="es-CO" sz="1400" dirty="0">
              <a:latin typeface="Myriad Pro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Fogafín, cumplió con los términos establecidos en la Ley 1437 de 2011, Ley 1755 de 2015 y con la Resolución 001 de 2017 expedida por Fogafín, para la atención de las </a:t>
            </a:r>
            <a:r>
              <a:rPr lang="es-ES_tradnl" altLang="es-CO" sz="1400" dirty="0">
                <a:latin typeface="Myriad Pro"/>
                <a:cs typeface="Arial" panose="020B0604020202020204" pitchFamily="34" charset="0"/>
              </a:rPr>
              <a:t>Peticiones, Quejas, Sugerencias, Denuncias y Agradecimientos (PQSDA), así como de las consultas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En la página web de Fogafín, link </a:t>
            </a:r>
            <a:r>
              <a:rPr lang="es-CO" sz="1400" dirty="0">
                <a:latin typeface="Myriad Pro"/>
                <a:cs typeface="Arial" panose="020B0604020202020204" pitchFamily="34" charset="0"/>
                <a:hlinkClick r:id="rId2"/>
              </a:rPr>
              <a:t>https://www.fogafin.gov.co/que-es-fogafin/informes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, se presenta el informe de PQSD, establecido en el numeral 3 de la Circular Externa No. 01 de 2011 emitida por el Consejo Asesor del Gobierno Nacional en materia de control interno.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altLang="es-CO" sz="1400" dirty="0">
              <a:solidFill>
                <a:prstClr val="white">
                  <a:lumMod val="50000"/>
                </a:prstClr>
              </a:solidFill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41,96% (120), seguido de Correo Electrónico con el 27.62% (79), Chat con el 13.99% (40), Página Web con el 6.64% (19), Atención Presencial con el 6.64% (19), Carta con el 1,75% (5) y Redes Sociales con el 1,40% (4).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latin typeface="Myriad Pro"/>
                <a:cs typeface="Arial" panose="020B0604020202020204" pitchFamily="34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(286) PQSD atendidas durante el mes de agosto de 2022, provinieron principalmente de Otras Ciudades con el 42.66% (122), seguido de Bogotá, D.C, con el 41.96% (120), Medellín con el 7.34% (21), Cali con el 5.94% (17), y Armenia con el 2,10% (6). 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highlight>
                <a:srgbClr val="FFFF00"/>
              </a:highlight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agosto de 2022, del total de las (286) </a:t>
            </a:r>
            <a:r>
              <a:rPr lang="es-CO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47,90% (137), seguido de Levantamiento de Gravámenes que representó el 16.08% (46), Información Procesos Liquidatorios con el 14.34% (41), Información General de Fogafín con el 9.44% (27), Pago de Acreencias con el 6.64% (19) y Seguro de Depósitos con el 5.6% (16). El tema de “Fogafín no competente” hace referencia a aquellas solicitudes donde Fogafín no es el competente, sin embargo, se les da el trámite pertinente.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>
                <a:latin typeface="Myriad Pro"/>
                <a:cs typeface="Arial" panose="020B0604020202020204" pitchFamily="34" charset="0"/>
              </a:rPr>
              <a:t>Durante agosto de 2022 no se recibieron denuncias de ningún tipo, peticiones anónimas, ni quejas relacionadas con Fogafín. De igual manera no se atendió ningún ciudadano con discapacidad (movilidad/física, auditiva, visual).</a:t>
            </a:r>
            <a:endParaRPr lang="es-CO" sz="1400" dirty="0">
              <a:latin typeface="Myriad Pro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446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ogafín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10"/>
          </a:spcBef>
          <a:spcAft>
            <a:spcPts val="0"/>
          </a:spcAft>
          <a:buClrTx/>
          <a:buSzTx/>
          <a:buFontTx/>
          <a:buNone/>
          <a:tabLst/>
          <a:defRPr kumimoji="0" sz="5000" b="1" i="0" u="none" strike="noStrike" kern="1200" cap="none" spc="0" normalizeH="0" baseline="0" noProof="0" dirty="0" smtClean="0">
            <a:ln>
              <a:noFill/>
            </a:ln>
            <a:solidFill>
              <a:srgbClr val="01619B"/>
            </a:solidFill>
            <a:effectLst/>
            <a:uLnTx/>
            <a:uFillTx/>
            <a:latin typeface="Myriad Pro" charset="0"/>
            <a:ea typeface="Myriad Pro" charset="0"/>
            <a:cs typeface="Myriad Pro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362891D7-0F8B-F240-8E2A-0F36B2830DA2}" vid="{280AD2CE-DB01-C048-9F1D-A47FF565F8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A729DC2D5364692565BF43CEEA661" ma:contentTypeVersion="5" ma:contentTypeDescription="Crear nuevo documento." ma:contentTypeScope="" ma:versionID="ba78b88d6bc610b1d1f7e6662b4d6c7f">
  <xsd:schema xmlns:xsd="http://www.w3.org/2001/XMLSchema" xmlns:xs="http://www.w3.org/2001/XMLSchema" xmlns:p="http://schemas.microsoft.com/office/2006/metadata/properties" xmlns:ns2="86fbb03e-06d9-4e12-899b-85ae2e791394" xmlns:ns3="3410525b-d2fa-4a3d-a768-156301000eb6" targetNamespace="http://schemas.microsoft.com/office/2006/metadata/properties" ma:root="true" ma:fieldsID="929838af4f88dffdf3b9571a3284812e" ns2:_="" ns3:_="">
    <xsd:import namespace="86fbb03e-06d9-4e12-899b-85ae2e791394"/>
    <xsd:import namespace="3410525b-d2fa-4a3d-a768-156301000eb6"/>
    <xsd:element name="properties">
      <xsd:complexType>
        <xsd:sequence>
          <xsd:element name="documentManagement">
            <xsd:complexType>
              <xsd:all>
                <xsd:element ref="ns2:Departamento"/>
                <xsd:element ref="ns3:Macroproceso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bb03e-06d9-4e12-899b-85ae2e791394" elementFormDefault="qualified">
    <xsd:import namespace="http://schemas.microsoft.com/office/2006/documentManagement/types"/>
    <xsd:import namespace="http://schemas.microsoft.com/office/infopath/2007/PartnerControls"/>
    <xsd:element name="Departamento" ma:index="8" ma:displayName="Departamento" ma:default="Comunicaciones y Relaciones Corporativas" ma:format="Dropdown" ma:internalName="Departamento">
      <xsd:simpleType>
        <xsd:restriction base="dms:Choice">
          <xsd:enumeration value="Comunicaciones y Relaciones Corporativas"/>
          <xsd:enumeration value="Auditoria Interna"/>
          <xsd:enumeration value="Información Financiera"/>
          <xsd:enumeration value="Dirección"/>
          <xsd:enumeration value="Riesgos Financieros de la Reserva"/>
          <xsd:enumeration value="Gestión de Contenidos"/>
          <xsd:enumeration value="Talento Humano"/>
          <xsd:enumeration value="Riesgo Operativo y Procesos"/>
          <xsd:enumeration value="Análisis de Entidades Financieras y Simulacros"/>
          <xsd:enumeration value="Jurídico"/>
          <xsd:enumeration value="Gestión de Otros Archivos"/>
          <xsd:enumeration value="Resolución y Liquidaciones"/>
          <xsd:enumeration value="Operaciones de Tesoreria"/>
          <xsd:enumeration value="Sistema de Seguro de Depósitos"/>
          <xsd:enumeration value="Planeación y Proyectos"/>
          <xsd:enumeration value="Gestión de Inversiones"/>
          <xsd:enumeration value="Subdireción Corporativa"/>
          <xsd:enumeration value="Desarrollo Administrativo"/>
          <xsd:enumeration value="Subdirección de Gestión de Activos"/>
          <xsd:enumeration value="Subdirección Financiera Y Operativa"/>
          <xsd:enumeration value="Tecnologías de La Información"/>
          <xsd:enumeration value="Subdirección de Mecanismo de Resolució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0525b-d2fa-4a3d-a768-156301000eb6" elementFormDefault="qualified">
    <xsd:import namespace="http://schemas.microsoft.com/office/2006/documentManagement/types"/>
    <xsd:import namespace="http://schemas.microsoft.com/office/infopath/2007/PartnerControls"/>
    <xsd:element name="Macroprocesos" ma:index="9" ma:displayName="Proceso" ma:list="{aabdd146-37cb-46d7-8581-226074af296f}" ma:internalName="Macroprocesos" ma:readOnly="false" ma:showField="Macroproceso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amento xmlns="86fbb03e-06d9-4e12-899b-85ae2e791394">Comunicaciones y Relaciones Corporativas</Departamento>
    <Macroprocesos xmlns="3410525b-d2fa-4a3d-a768-156301000eb6">14</Macroprocesos>
  </documentManagement>
</p:properties>
</file>

<file path=customXml/itemProps1.xml><?xml version="1.0" encoding="utf-8"?>
<ds:datastoreItem xmlns:ds="http://schemas.openxmlformats.org/officeDocument/2006/customXml" ds:itemID="{D52B3137-973B-42BF-89FF-BEB0A874E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fbb03e-06d9-4e12-899b-85ae2e791394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DB6915-4A2A-49FA-B7A5-186F64631E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805823-328B-41BA-86BC-85A0157CFAD9}">
  <ds:schemaRefs>
    <ds:schemaRef ds:uri="http://schemas.openxmlformats.org/package/2006/metadata/core-properties"/>
    <ds:schemaRef ds:uri="http://purl.org/dc/terms/"/>
    <ds:schemaRef ds:uri="http://purl.org/dc/dcmitype/"/>
    <ds:schemaRef ds:uri="http://www.w3.org/XML/1998/namespace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86fbb03e-06d9-4e12-899b-85ae2e791394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12596</TotalTime>
  <Words>1337</Words>
  <Application>Microsoft Office PowerPoint</Application>
  <PresentationFormat>Panorámica</PresentationFormat>
  <Paragraphs>122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Myriad Pro</vt:lpstr>
      <vt:lpstr>Tema Fogafín</vt:lpstr>
      <vt:lpstr>Informe Estadístico de Peticiones, Quejas, Sugerencias y Denuncias (PQSD)</vt:lpstr>
      <vt:lpstr>Evolución de las PQSD</vt:lpstr>
      <vt:lpstr>Canales utilizados de atención al ciudadano</vt:lpstr>
      <vt:lpstr>PQSD por ciudades</vt:lpstr>
      <vt:lpstr>Análisis de PQSD – Origen </vt:lpstr>
      <vt:lpstr>Temas consultados en los canales</vt:lpstr>
      <vt:lpstr>Tema de consulta “Otros”</vt:lpstr>
      <vt:lpstr>Entidades más consultadas</vt:lpstr>
      <vt:lpstr>Conclusiones:</vt:lpstr>
      <vt:lpstr>Conclusiones Aplicación Decreto 0103 de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Andres Martinez Martinez</dc:creator>
  <cp:lastModifiedBy>Maria Alejandra Rodriguez Jimenez</cp:lastModifiedBy>
  <cp:revision>472</cp:revision>
  <cp:lastPrinted>2020-03-02T16:08:24Z</cp:lastPrinted>
  <dcterms:created xsi:type="dcterms:W3CDTF">2018-12-19T17:15:32Z</dcterms:created>
  <dcterms:modified xsi:type="dcterms:W3CDTF">2022-09-26T15:31:49Z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0x010100D6EA729DC2D5364692565BF43CEEA661</vt:lpwstr>
  </property>
</Properties>
</file>