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5"/>
  </p:handoutMasterIdLst>
  <p:sldIdLst>
    <p:sldId id="256" r:id="rId5"/>
    <p:sldId id="269" r:id="rId6"/>
    <p:sldId id="264" r:id="rId7"/>
    <p:sldId id="265" r:id="rId8"/>
    <p:sldId id="266" r:id="rId9"/>
    <p:sldId id="267" r:id="rId10"/>
    <p:sldId id="260" r:id="rId11"/>
    <p:sldId id="262" r:id="rId12"/>
    <p:sldId id="263" r:id="rId13"/>
    <p:sldId id="268" r:id="rId14"/>
  </p:sldIdLst>
  <p:sldSz cx="12192000" cy="6858000"/>
  <p:notesSz cx="6797675" cy="9928225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edio 1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35758FB7-9AC5-4552-8A53-C91805E547FA}" styleName="Estilo temático 1 - Énfasis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69" d="100"/>
          <a:sy n="69" d="100"/>
        </p:scale>
        <p:origin x="10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1" d="100"/>
          <a:sy n="111" d="100"/>
        </p:scale>
        <p:origin x="4416" y="22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>
            <a:extLst>
              <a:ext uri="{FF2B5EF4-FFF2-40B4-BE49-F238E27FC236}">
                <a16:creationId xmlns:a16="http://schemas.microsoft.com/office/drawing/2014/main" id="{E5FE4219-6988-EA41-8898-8B1D647777B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posición de fecha 2">
            <a:extLst>
              <a:ext uri="{FF2B5EF4-FFF2-40B4-BE49-F238E27FC236}">
                <a16:creationId xmlns:a16="http://schemas.microsoft.com/office/drawing/2014/main" id="{C52DBF15-4E02-AE46-9678-96450ACD264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B8002EC-693C-7A49-90A8-6116B2BAEE99}" type="datetimeFigureOut">
              <a:rPr lang="es-CO" smtClean="0"/>
              <a:t>18/01/2022</a:t>
            </a:fld>
            <a:endParaRPr lang="es-CO"/>
          </a:p>
        </p:txBody>
      </p:sp>
      <p:sp>
        <p:nvSpPr>
          <p:cNvPr id="4" name="Marcador de posición de pie de página 3">
            <a:extLst>
              <a:ext uri="{FF2B5EF4-FFF2-40B4-BE49-F238E27FC236}">
                <a16:creationId xmlns:a16="http://schemas.microsoft.com/office/drawing/2014/main" id="{A3985BB5-9031-9F4F-9AF5-753C8D1B533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5" name="Marcador de posición de número de diapositiva 4">
            <a:extLst>
              <a:ext uri="{FF2B5EF4-FFF2-40B4-BE49-F238E27FC236}">
                <a16:creationId xmlns:a16="http://schemas.microsoft.com/office/drawing/2014/main" id="{20BFE40B-0513-3E41-8BBB-B8BE6445282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0443" y="9430093"/>
            <a:ext cx="2945659" cy="49813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D514243-ACD1-144A-BD65-6DEA0CB98BF1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022729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4803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A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5420904" cy="2852737"/>
          </a:xfrm>
        </p:spPr>
        <p:txBody>
          <a:bodyPr anchor="b">
            <a:normAutofit/>
          </a:bodyPr>
          <a:lstStyle>
            <a:lvl1pPr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Agenda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5420904" cy="1500187"/>
          </a:xfrm>
        </p:spPr>
        <p:txBody>
          <a:bodyPr>
            <a:normAutofit/>
          </a:bodyPr>
          <a:lstStyle>
            <a:lvl1pPr marL="0" indent="0">
              <a:buNone/>
              <a:defRPr lang="es-ES" sz="2400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+mn-ea"/>
                <a:cs typeface="+mn-cs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dirty="0"/>
              <a:t>Subtítulo Agenda</a:t>
            </a:r>
          </a:p>
        </p:txBody>
      </p:sp>
      <p:sp>
        <p:nvSpPr>
          <p:cNvPr id="14" name="Marcador de posición de texto 13">
            <a:extLst>
              <a:ext uri="{FF2B5EF4-FFF2-40B4-BE49-F238E27FC236}">
                <a16:creationId xmlns:a16="http://schemas.microsoft.com/office/drawing/2014/main" id="{AF6DE16B-ED1A-D144-9C4C-CF1EE78B585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059613" y="1709738"/>
            <a:ext cx="4673600" cy="4379912"/>
          </a:xfrm>
        </p:spPr>
        <p:txBody>
          <a:bodyPr/>
          <a:lstStyle>
            <a:lvl1pPr marL="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1pPr>
            <a:lvl2pPr marL="457200" indent="-4572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2pPr>
            <a:lvl3pPr marL="9144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3pPr>
            <a:lvl4pPr marL="13716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ES" sz="2200" kern="1200" dirty="0" smtClean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4pPr>
            <a:lvl5pPr marL="1828800" indent="-342900" algn="just" defTabSz="914400" rtl="0" eaLnBrk="1" latinLnBrk="0" hangingPunct="1">
              <a:buClr>
                <a:srgbClr val="0073AE"/>
              </a:buClr>
              <a:buFont typeface="+mj-lt"/>
              <a:buAutoNum type="arabicPeriod"/>
              <a:defRPr lang="es-CO" sz="2200" kern="1200" dirty="0">
                <a:solidFill>
                  <a:prstClr val="white">
                    <a:lumMod val="50000"/>
                  </a:prstClr>
                </a:solidFill>
                <a:latin typeface="Myriad Pro" charset="0"/>
                <a:ea typeface="+mn-ea"/>
                <a:cs typeface="+mn-cs"/>
              </a:defRPr>
            </a:lvl5pPr>
          </a:lstStyle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Elemento 1</a:t>
            </a:r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31227477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Diapositiva de contenido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4610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Cier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B26C0D7F-5A38-704D-AC39-73A11F779C13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008914" y="1820090"/>
            <a:ext cx="5416732" cy="1559243"/>
          </a:xfrm>
        </p:spPr>
        <p:txBody>
          <a:bodyPr anchor="b"/>
          <a:lstStyle>
            <a:lvl1pPr algn="r">
              <a:defRPr lang="en-US" sz="60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yriad Pro" charset="0"/>
                <a:ea typeface="Myriad Pro" charset="0"/>
                <a:cs typeface="Myriad Pro" charset="0"/>
              </a:defRPr>
            </a:lvl1pPr>
          </a:lstStyle>
          <a:p>
            <a:r>
              <a:rPr lang="es-ES" dirty="0"/>
              <a:t>Cierre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82B653F7-F9BF-BF4C-9F11-2CA2D2C8899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6008914" y="3488826"/>
            <a:ext cx="5416732" cy="1655762"/>
          </a:xfrm>
        </p:spPr>
        <p:txBody>
          <a:bodyPr/>
          <a:lstStyle>
            <a:lvl1pPr marL="0" indent="0" algn="r">
              <a:buNone/>
              <a:defRPr sz="240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dirty="0"/>
              <a:t>Subtítulo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416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lvl="0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Haga clic para modificar el estilo de texto del patrón</a:t>
            </a:r>
          </a:p>
          <a:p>
            <a:pPr marL="457200" lvl="1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Segundo nivel</a:t>
            </a:r>
          </a:p>
          <a:p>
            <a:pPr marL="914400" lvl="2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Tercer nivel</a:t>
            </a:r>
          </a:p>
          <a:p>
            <a:pPr marL="1371600" lvl="3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Cuarto nivel</a:t>
            </a:r>
          </a:p>
          <a:p>
            <a:pPr marL="1828800" lvl="4" algn="just" defTabSz="914400" rtl="0" eaLnBrk="1" latinLnBrk="0" hangingPunct="1">
              <a:buClr>
                <a:srgbClr val="0073AE"/>
              </a:buClr>
            </a:pPr>
            <a:r>
              <a:rPr lang="es-ES" dirty="0"/>
              <a:t>Quinto nivel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3436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2" r:id="rId3"/>
    <p:sldLayoutId id="2147483664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s-ES" sz="6000" b="1" kern="1200">
          <a:solidFill>
            <a:srgbClr val="01619B"/>
          </a:solidFill>
          <a:latin typeface="Myriad Pro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lang="en-US" sz="22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20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8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s-ES" sz="16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lang="en-US" sz="1400" kern="1200" dirty="0">
          <a:solidFill>
            <a:prstClr val="white">
              <a:lumMod val="50000"/>
            </a:prstClr>
          </a:solidFill>
          <a:latin typeface="Myriad Pro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gafin.gov.co/que-es-fogafin/informes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6C4E79-85E5-124F-881D-7FF3297E9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08914" y="2222024"/>
            <a:ext cx="5416732" cy="1559243"/>
          </a:xfrm>
        </p:spPr>
        <p:txBody>
          <a:bodyPr>
            <a:noAutofit/>
          </a:bodyPr>
          <a:lstStyle/>
          <a:p>
            <a:r>
              <a:rPr lang="es-CO" altLang="es-CO" sz="4000" dirty="0"/>
              <a:t>Informe Estadístico de Peticiones, Quejas, Sugerencias y Denuncias (PQSD)</a:t>
            </a:r>
            <a:endParaRPr lang="es-CO" sz="40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1C913-FECE-8443-9693-E961F16DF5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08914" y="3966632"/>
            <a:ext cx="5416732" cy="1655762"/>
          </a:xfrm>
        </p:spPr>
        <p:txBody>
          <a:bodyPr/>
          <a:lstStyle/>
          <a:p>
            <a:r>
              <a:rPr lang="es-CO" dirty="0"/>
              <a:t>octubre de 2021</a:t>
            </a:r>
          </a:p>
          <a:p>
            <a:endParaRPr lang="es-CO" dirty="0"/>
          </a:p>
        </p:txBody>
      </p:sp>
    </p:spTree>
    <p:extLst>
      <p:ext uri="{BB962C8B-B14F-4D97-AF65-F5344CB8AC3E}">
        <p14:creationId xmlns:p14="http://schemas.microsoft.com/office/powerpoint/2010/main" val="4059395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9948"/>
            <a:ext cx="10515600" cy="1325563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Conclusiones</a:t>
            </a:r>
            <a:br>
              <a:rPr lang="es-MX" sz="36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s-MX" sz="3600" dirty="0">
                <a:solidFill>
                  <a:schemeClr val="accent6">
                    <a:lumMod val="75000"/>
                  </a:schemeClr>
                </a:solidFill>
              </a:rPr>
              <a:t>Aplicación Decreto 0103 de 2015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8117"/>
            <a:ext cx="10515600" cy="5635349"/>
          </a:xfrm>
        </p:spPr>
        <p:txBody>
          <a:bodyPr>
            <a:noAutofit/>
          </a:bodyPr>
          <a:lstStyle/>
          <a:p>
            <a:pPr marL="273050" indent="-273050" algn="just" eaLnBrk="0" hangingPunct="0">
              <a:buFontTx/>
              <a:buAutoNum type="arabicPeriod"/>
              <a:defRPr/>
            </a:pPr>
            <a:endParaRPr lang="es-CO" sz="18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  <a:p>
            <a:pPr marL="0" indent="0" algn="just">
              <a:lnSpc>
                <a:spcPct val="100000"/>
              </a:lnSpc>
              <a:buNone/>
            </a:pPr>
            <a:endParaRPr lang="es-CO" sz="18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46C2B5E0-E819-42F6-AAB9-D17825AAAA2A}"/>
              </a:ext>
            </a:extLst>
          </p:cNvPr>
          <p:cNvSpPr/>
          <p:nvPr/>
        </p:nvSpPr>
        <p:spPr>
          <a:xfrm>
            <a:off x="1879926" y="5989883"/>
            <a:ext cx="87247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1200" u="sng" dirty="0">
                <a:latin typeface="Arial" panose="020B0604020202020204" pitchFamily="34" charset="0"/>
                <a:cs typeface="Arial" panose="020B0604020202020204" pitchFamily="34" charset="0"/>
              </a:rPr>
              <a:t>\\Hermes\doc_fogafin\SCR\DJU\Atencion al usuario DAU\ESTADISTICAS DE PQRS\Año 2021\10. octubre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D459277-B2A0-4643-99D4-5B9F97B35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93744" y="1316084"/>
            <a:ext cx="6604511" cy="4673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9429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r>
              <a:rPr lang="es-CO" sz="4000" dirty="0"/>
              <a:t>Evolución de las PQSD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009545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el mes de octubre de 2021 se recibieron 215 PQSD, de las cuales el 100% correspondieron a derechos de petición.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Durante este período no se recibió ninguna denuncia, así como no se atendió ningún ciudadano con discapacidad (movilidad/física, auditiva, visual).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promedio de días de respuesta a las peticiones recibidas por Fogafín, fue de 2 días hábiles. 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5BABD07-B440-4520-8B98-EAA74246AF1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6279" y="1042867"/>
            <a:ext cx="9059441" cy="38469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8767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182" y="185530"/>
            <a:ext cx="9684026" cy="994259"/>
          </a:xfrm>
        </p:spPr>
        <p:txBody>
          <a:bodyPr>
            <a:normAutofit fontScale="90000"/>
          </a:bodyPr>
          <a:lstStyle/>
          <a:p>
            <a:r>
              <a:rPr lang="es-MX" sz="4000" dirty="0"/>
              <a:t>Canales utilizados de atención al ciudadano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4635854"/>
            <a:ext cx="1090322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51.63% (111), seguido de Correo Electrónico con el 28.37% (61), Chat con el 11.16% (24), Atención Presencial con el 4.19% (9), Carta con el 1.86% (4), Redes Sociales con 1.40% (3) y Página Web con el 1.40% (3). </a:t>
            </a:r>
          </a:p>
          <a:p>
            <a:pPr algn="just" eaLnBrk="0" hangingPunct="0">
              <a:defRPr/>
            </a:pPr>
            <a:endParaRPr lang="es-CO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A6CCC84-17A0-4AA0-B31B-8E6F2BFD10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2881" y="1179789"/>
            <a:ext cx="7106238" cy="3166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21267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PQSD por ciudades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63625"/>
            <a:ext cx="11152517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198" y="5313579"/>
            <a:ext cx="109032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MX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(215) PQSD atendidas durante el mes de octubre de 2021, provinieron principalmente de Bogotá con el 59.53% (128), Otras Ciudades con el 20% (44), seguido por Medellín con el 6.98% (15), Cali con el 5.12% (11), Cartagena de Indias con el 3.26% (7), Bucaramanga con el 2.79% (6) y Tunja con el 1.86% (4) tal y como se evidencia en esta gráfica.</a:t>
            </a:r>
            <a:endParaRPr lang="es-MX" altLang="es-CO" sz="1600" b="1" dirty="0">
              <a:solidFill>
                <a:prstClr val="white">
                  <a:lumMod val="50000"/>
                </a:prstClr>
              </a:solidFill>
              <a:highlight>
                <a:srgbClr val="FFFF00"/>
              </a:highlight>
              <a:latin typeface="Myriad Pro" charset="0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6DF41D0B-3DF2-42D8-A4EA-1A9950B6F3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70936" y="1325563"/>
            <a:ext cx="6450127" cy="3670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1260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Análisis de PQSD – Origen 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838200" y="5405346"/>
            <a:ext cx="1090322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defRPr/>
            </a:pP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PQSD recibidas (215) durante octubre de 2021,</a:t>
            </a:r>
            <a:r>
              <a:rPr 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 se observa que el 87.44%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(188) provienen de personas naturales y el 12.56% (27) provienen de personas jurídicas. </a:t>
            </a:r>
            <a:endParaRPr lang="es-CO" altLang="es-CO" sz="1600" b="1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968E6F49-7987-45AF-A246-96EFEC7B95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370" y="1265240"/>
            <a:ext cx="7320885" cy="3938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726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1304"/>
            <a:ext cx="9684026" cy="994259"/>
          </a:xfrm>
        </p:spPr>
        <p:txBody>
          <a:bodyPr>
            <a:normAutofit/>
          </a:bodyPr>
          <a:lstStyle/>
          <a:p>
            <a:r>
              <a:rPr lang="es-MX" sz="4000" dirty="0"/>
              <a:t>Temas consultados en los canales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3625"/>
            <a:ext cx="10515600" cy="563534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endParaRPr lang="es-CO" sz="1800" dirty="0"/>
          </a:p>
          <a:p>
            <a:pPr marL="0" indent="0" algn="just">
              <a:lnSpc>
                <a:spcPct val="100000"/>
              </a:lnSpc>
              <a:spcBef>
                <a:spcPts val="600"/>
              </a:spcBef>
              <a:buNone/>
            </a:pPr>
            <a:endParaRPr lang="es-CO" sz="1800" dirty="0"/>
          </a:p>
          <a:p>
            <a:pPr algn="just">
              <a:lnSpc>
                <a:spcPct val="100000"/>
              </a:lnSpc>
              <a:spcBef>
                <a:spcPts val="600"/>
              </a:spcBef>
              <a:buFontTx/>
              <a:buChar char="-"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4B7AB839-882B-44FF-B0B6-EC3F115A10A6}"/>
              </a:ext>
            </a:extLst>
          </p:cNvPr>
          <p:cNvSpPr/>
          <p:nvPr/>
        </p:nvSpPr>
        <p:spPr>
          <a:xfrm>
            <a:off x="722108" y="4283035"/>
            <a:ext cx="10903226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En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octubre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 2021, del total de las (215) </a:t>
            </a:r>
            <a:r>
              <a:rPr lang="es-CO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45.12% (97), seguido de Levantamiento de Gravámenes 17.67% (38), Información Procesos Liquidatorios que representó el 17.21% (37), Información General de Fogafín 10.23% (22), Pago de Acreencias representó el 7.91% (17) y Seguro de Depósitos 1.86% (4). El tema de “Fogafín no competente” hace referencia a aquellas solicitudes donde Fogafín no es el competente, sin embargo, se les da el trámite pertinente.</a:t>
            </a:r>
          </a:p>
          <a:p>
            <a:pPr algn="just" eaLnBrk="0" hangingPunct="0"/>
            <a:endParaRPr lang="es-ES_tradnl" altLang="es-CO" sz="16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algn="just" eaLnBrk="0" hangingPunct="0"/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El tema de Fogafín corresponde a las solicitudes de información sobre alivios de cartera, cobertura e información general de Fogafín, entre otros.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BEFEE81B-481A-467E-A9A4-70880E4445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0792" y="1237598"/>
            <a:ext cx="10510415" cy="2871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6993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2206"/>
            <a:ext cx="10515600" cy="1325563"/>
          </a:xfrm>
        </p:spPr>
        <p:txBody>
          <a:bodyPr>
            <a:normAutofit/>
          </a:bodyPr>
          <a:lstStyle/>
          <a:p>
            <a:r>
              <a:rPr lang="es-CO" altLang="es-CO" sz="4000" dirty="0">
                <a:sym typeface="Open Sans" charset="0"/>
              </a:rPr>
              <a:t>Tema de consulta “Otros”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97769"/>
            <a:ext cx="10515600" cy="4903031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El tema de consulta identificado como “Fogafín no competente” hace referencia a aquellas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que corresponden a entidades diferentes al Fondo de Garantías de Instituciones Financieras, durante este mes, el 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tema representó el </a:t>
            </a:r>
            <a:r>
              <a:rPr lang="es-ES_tradnl" altLang="es-CO" sz="16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45.12</a:t>
            </a:r>
            <a:r>
              <a:rPr lang="es-ES_tradnl" altLang="es-CO" sz="1600" dirty="0">
                <a:latin typeface="Myriad Pro"/>
              </a:rPr>
              <a:t>% (97)</a:t>
            </a: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, del total de 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las </a:t>
            </a:r>
            <a:r>
              <a:rPr lang="es-CO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PQSD</a:t>
            </a:r>
            <a:r>
              <a:rPr lang="es-ES_tradnl" altLang="es-CO" sz="1600" dirty="0">
                <a:latin typeface="Myriad Pro"/>
                <a:ea typeface="ヒラギノ角ゴ Pro W3"/>
                <a:cs typeface="Arial" panose="020B0604020202020204" pitchFamily="34" charset="0"/>
              </a:rPr>
              <a:t> recibidas. A continuación, presentamos el siguiente detalle:</a:t>
            </a: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marL="0" indent="0" algn="just" eaLnBrk="0" hangingPunct="0">
              <a:buNone/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endParaRPr lang="es-ES_tradnl" altLang="es-CO" sz="1600" dirty="0">
              <a:latin typeface="Myriad Pro"/>
              <a:ea typeface="ヒラギノ角ゴ Pro W3"/>
              <a:cs typeface="Arial" panose="020B0604020202020204" pitchFamily="34" charset="0"/>
            </a:endParaRPr>
          </a:p>
          <a:p>
            <a:pPr algn="just" eaLnBrk="0" hangingPunct="0">
              <a:defRPr/>
            </a:pPr>
            <a:r>
              <a:rPr lang="es-ES_tradnl" altLang="es-CO" sz="1600" dirty="0">
                <a:latin typeface="Myriad Pro"/>
                <a:cs typeface="Arial" panose="020B0604020202020204" pitchFamily="34" charset="0"/>
              </a:rPr>
              <a:t>En las respuestas brindadas a los peticionarios, se les informó de una parte, el objeto general de Fogafín y de otra parte, se les indicó sobre el traslado a la entidad competente de ser necesario.</a:t>
            </a:r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  <a:p>
            <a:pPr marL="0" indent="0" algn="just">
              <a:buNone/>
            </a:pPr>
            <a:endParaRPr lang="es-CO" sz="1900" dirty="0"/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99637394-8665-45E3-B2DE-F4F3CA456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7684" y="2477728"/>
            <a:ext cx="8048258" cy="1858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5594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3628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000" dirty="0"/>
              <a:t>Entidades más consultadas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308440"/>
            <a:ext cx="10757452" cy="980660"/>
          </a:xfrm>
        </p:spPr>
        <p:txBody>
          <a:bodyPr>
            <a:noAutofit/>
          </a:bodyPr>
          <a:lstStyle/>
          <a:p>
            <a:pPr algn="just" eaLnBrk="0" hangingPunct="0">
              <a:defRPr/>
            </a:pPr>
            <a:r>
              <a:rPr lang="es-CO" sz="1600" dirty="0">
                <a:latin typeface="Myriad Pro"/>
                <a:cs typeface="Arial" panose="020B0604020202020204" pitchFamily="34" charset="0"/>
              </a:rPr>
              <a:t>De las (215) PQSD recibidas en octubre de 2021, el tema correspondiente a Otras Entidades representó el 72.09% (155), seguido por Fogafín con el 12.56% (27), el extinto Banco Central Hipotecario con el 8.37% (18) y el Banco del Estado con el 6.98% (15). </a:t>
            </a:r>
          </a:p>
        </p:txBody>
      </p:sp>
      <p:pic>
        <p:nvPicPr>
          <p:cNvPr id="8" name="Imagen 7">
            <a:extLst>
              <a:ext uri="{FF2B5EF4-FFF2-40B4-BE49-F238E27FC236}">
                <a16:creationId xmlns:a16="http://schemas.microsoft.com/office/drawing/2014/main" id="{CCED67D0-AC9E-4891-AA03-642C649D5A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6968" y="1379191"/>
            <a:ext cx="7699915" cy="376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55475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3D386E5-AA2C-9A47-B094-C605745247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3772" y="0"/>
            <a:ext cx="10515600" cy="1325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Bef>
                <a:spcPts val="600"/>
              </a:spcBef>
            </a:pPr>
            <a:r>
              <a:rPr lang="es-CO" sz="4400" dirty="0">
                <a:solidFill>
                  <a:schemeClr val="accent6">
                    <a:lumMod val="75000"/>
                  </a:schemeClr>
                </a:solidFill>
              </a:rPr>
              <a:t>Conclusiones: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F4ADC3-9719-D043-B818-F0436FCB41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6439" y="930483"/>
            <a:ext cx="11253277" cy="5662045"/>
          </a:xfrm>
        </p:spPr>
        <p:txBody>
          <a:bodyPr>
            <a:noAutofit/>
          </a:bodyPr>
          <a:lstStyle/>
          <a:p>
            <a:pPr marL="0" indent="0" algn="just" eaLnBrk="0" hangingPunct="0">
              <a:buNone/>
              <a:defRPr/>
            </a:pPr>
            <a:endParaRPr lang="es-CO" sz="1400" dirty="0">
              <a:latin typeface="Myriad Pro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Fogafín, cumplió con los términos establecidos en la Ley 1437 de 2011, Ley 1755 de 2015 y con la Resolución 001 de 2017 expedida por Fogafín, para la atención de las </a:t>
            </a:r>
            <a:r>
              <a:rPr lang="es-ES_tradnl" altLang="es-CO" sz="1400" dirty="0">
                <a:latin typeface="Myriad Pro"/>
                <a:cs typeface="Arial" panose="020B0604020202020204" pitchFamily="34" charset="0"/>
              </a:rPr>
              <a:t>Peticiones, Quejas, Sugerencias, Denuncias y Agradecimientos (PQSDA), así como de las consultas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sz="1400" dirty="0">
                <a:latin typeface="Myriad Pro"/>
                <a:cs typeface="Arial" panose="020B0604020202020204" pitchFamily="34" charset="0"/>
              </a:rPr>
              <a:t>En la página web de Fogafín, link </a:t>
            </a:r>
            <a:r>
              <a:rPr lang="es-CO" sz="1400" dirty="0">
                <a:latin typeface="Myriad Pro"/>
                <a:cs typeface="Arial" panose="020B0604020202020204" pitchFamily="34" charset="0"/>
                <a:hlinkClick r:id="rId2"/>
              </a:rPr>
              <a:t>https://www.fogafin.gov.co/que-es-fogafin/informes</a:t>
            </a:r>
            <a:r>
              <a:rPr lang="es-CO" sz="1400" dirty="0">
                <a:latin typeface="Myriad Pro"/>
                <a:cs typeface="Arial" panose="020B0604020202020204" pitchFamily="34" charset="0"/>
              </a:rPr>
              <a:t>, se presenta el informe de PQSD, establecido en el numeral 3 de la Circular Externa No. 01 de 2011 emitida por el Consejo Asesor del Gobierno Nacional en materia de control interno.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CO" altLang="es-CO" sz="1400" dirty="0">
              <a:solidFill>
                <a:prstClr val="white">
                  <a:lumMod val="50000"/>
                </a:prstClr>
              </a:solidFill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Los canales de atención más utilizados fueron Atención Telefónica con una participación del 51.63% (111), seguido de Correo Electrónico con el 28.37% (61), Chat con el 11.16% (24), Atención Presencial con el 4.19% (9), Carta con el 1.86% (4), Redes Sociales con 1.40% (3) y Página Web con el 1.40% (3).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latin typeface="Myriad Pro"/>
                <a:cs typeface="Arial" panose="020B0604020202020204" pitchFamily="34" charset="0"/>
              </a:rPr>
              <a:t>Nuestra página web www.fogafin.gov.co cuenta con una opción que permite a las personas con baja visión aumentar hasta 16 veces el tamaño de las letras de la pantalla y cambiar sus contrastes.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Las (215) PQSD atendidas durante el mes de octubre de 2021, provinieron principalmente de Bogotá con el 59.53% (128), Otras Ciudades con el 20% (44), seguido por Medellín con el 6.98% (15), Cali con el </a:t>
            </a:r>
            <a:r>
              <a:rPr lang="es-MX" altLang="es-CO" sz="1400" dirty="0"/>
              <a:t>5.12</a:t>
            </a:r>
            <a:r>
              <a:rPr lang="es-MX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% (11), Cartagena de Indias con el 3.26% (7), Bucaramanga con el 2.79% (6) y Tunja con el 1.86% (4).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solidFill>
                <a:prstClr val="white">
                  <a:lumMod val="50000"/>
                </a:prstClr>
              </a:solidFill>
              <a:latin typeface="Myriad Pro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Del total de las (215) </a:t>
            </a:r>
            <a:r>
              <a:rPr lang="es-CO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PQSD </a:t>
            </a:r>
            <a:r>
              <a:rPr lang="es-ES_tradnl" altLang="es-CO" sz="1400" dirty="0">
                <a:solidFill>
                  <a:prstClr val="white">
                    <a:lumMod val="50000"/>
                  </a:prstClr>
                </a:solidFill>
                <a:latin typeface="Myriad Pro" charset="0"/>
              </a:rPr>
              <a:t>recibidas a través de los diferentes canales de comunicación, el tema de Fogafín no competente representó el 45.12% (97), seguido de Levantamiento de Gravámenes 17.67% (38), Información Procesos Liquidatorios que representó el 17.21% (37), Información General de Fogafín 10.23% (22), Pago de Acreencias representó el 7.91% (17) y Seguro de Depósitos 1.86% (4). El tema de “Fogafín no competente” hace referencia a aquellas solicitudes donde Fogafín no es el competente, sin embargo, se les da el trámite pertinente.</a:t>
            </a: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endParaRPr lang="es-MX" altLang="es-CO" sz="1400" dirty="0">
              <a:latin typeface="Myriad Pro"/>
              <a:cs typeface="Arial" panose="020B0604020202020204" pitchFamily="34" charset="0"/>
            </a:endParaRPr>
          </a:p>
          <a:p>
            <a:pPr marL="273050" indent="-273050" algn="just" eaLnBrk="0" hangingPunct="0">
              <a:lnSpc>
                <a:spcPct val="100000"/>
              </a:lnSpc>
              <a:spcBef>
                <a:spcPts val="0"/>
              </a:spcBef>
              <a:buFontTx/>
              <a:buAutoNum type="arabicPeriod"/>
              <a:defRPr/>
            </a:pPr>
            <a:r>
              <a:rPr lang="es-CO" altLang="es-CO" sz="1400" dirty="0">
                <a:latin typeface="Myriad Pro"/>
                <a:cs typeface="Arial" panose="020B0604020202020204" pitchFamily="34" charset="0"/>
              </a:rPr>
              <a:t>Durante octubre de 2021 no se recibieron denuncias de ningún tipo, peticiones anónimas, ni quejas relacionadas con Fogafín. De igual manera no se atendió ningún ciudadano con discapacidad (movilidad/física, auditiva, visual).</a:t>
            </a:r>
            <a:endParaRPr lang="es-CO" sz="1400" dirty="0">
              <a:latin typeface="Myriad Pro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4460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Fogafín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 marL="0" marR="0" indent="0" algn="l" defTabSz="914400" rtl="0" eaLnBrk="1" fontAlgn="auto" latinLnBrk="0" hangingPunct="1">
          <a:lnSpc>
            <a:spcPct val="100000"/>
          </a:lnSpc>
          <a:spcBef>
            <a:spcPts val="10"/>
          </a:spcBef>
          <a:spcAft>
            <a:spcPts val="0"/>
          </a:spcAft>
          <a:buClrTx/>
          <a:buSzTx/>
          <a:buFontTx/>
          <a:buNone/>
          <a:tabLst/>
          <a:defRPr kumimoji="0" sz="5000" b="1" i="0" u="none" strike="noStrike" kern="1200" cap="none" spc="0" normalizeH="0" baseline="0" noProof="0" dirty="0" smtClean="0">
            <a:ln>
              <a:noFill/>
            </a:ln>
            <a:solidFill>
              <a:srgbClr val="01619B"/>
            </a:solidFill>
            <a:effectLst/>
            <a:uLnTx/>
            <a:uFillTx/>
            <a:latin typeface="Myriad Pro" charset="0"/>
            <a:ea typeface="Myriad Pro" charset="0"/>
            <a:cs typeface="Myriad Pro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ción1" id="{362891D7-0F8B-F240-8E2A-0F36B2830DA2}" vid="{280AD2CE-DB01-C048-9F1D-A47FF565F8F3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D6EA729DC2D5364692565BF43CEEA661" ma:contentTypeVersion="5" ma:contentTypeDescription="Crear nuevo documento." ma:contentTypeScope="" ma:versionID="ba78b88d6bc610b1d1f7e6662b4d6c7f">
  <xsd:schema xmlns:xsd="http://www.w3.org/2001/XMLSchema" xmlns:xs="http://www.w3.org/2001/XMLSchema" xmlns:p="http://schemas.microsoft.com/office/2006/metadata/properties" xmlns:ns2="86fbb03e-06d9-4e12-899b-85ae2e791394" xmlns:ns3="3410525b-d2fa-4a3d-a768-156301000eb6" targetNamespace="http://schemas.microsoft.com/office/2006/metadata/properties" ma:root="true" ma:fieldsID="929838af4f88dffdf3b9571a3284812e" ns2:_="" ns3:_="">
    <xsd:import namespace="86fbb03e-06d9-4e12-899b-85ae2e791394"/>
    <xsd:import namespace="3410525b-d2fa-4a3d-a768-156301000eb6"/>
    <xsd:element name="properties">
      <xsd:complexType>
        <xsd:sequence>
          <xsd:element name="documentManagement">
            <xsd:complexType>
              <xsd:all>
                <xsd:element ref="ns2:Departamento"/>
                <xsd:element ref="ns3:Macroprocesos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fbb03e-06d9-4e12-899b-85ae2e791394" elementFormDefault="qualified">
    <xsd:import namespace="http://schemas.microsoft.com/office/2006/documentManagement/types"/>
    <xsd:import namespace="http://schemas.microsoft.com/office/infopath/2007/PartnerControls"/>
    <xsd:element name="Departamento" ma:index="8" ma:displayName="Departamento" ma:default="Comunicaciones y Relaciones Corporativas" ma:format="Dropdown" ma:internalName="Departamento">
      <xsd:simpleType>
        <xsd:restriction base="dms:Choice">
          <xsd:enumeration value="Comunicaciones y Relaciones Corporativas"/>
          <xsd:enumeration value="Auditoria Interna"/>
          <xsd:enumeration value="Información Financiera"/>
          <xsd:enumeration value="Dirección"/>
          <xsd:enumeration value="Riesgos Financieros de la Reserva"/>
          <xsd:enumeration value="Gestión de Contenidos"/>
          <xsd:enumeration value="Talento Humano"/>
          <xsd:enumeration value="Riesgo Operativo y Procesos"/>
          <xsd:enumeration value="Análisis de Entidades Financieras y Simulacros"/>
          <xsd:enumeration value="Jurídico"/>
          <xsd:enumeration value="Gestión de Otros Archivos"/>
          <xsd:enumeration value="Resolución y Liquidaciones"/>
          <xsd:enumeration value="Operaciones de Tesoreria"/>
          <xsd:enumeration value="Sistema de Seguro de Depósitos"/>
          <xsd:enumeration value="Planeación y Proyectos"/>
          <xsd:enumeration value="Gestión de Inversiones"/>
          <xsd:enumeration value="Subdireción Corporativa"/>
          <xsd:enumeration value="Desarrollo Administrativo"/>
          <xsd:enumeration value="Subdirección de Gestión de Activos"/>
          <xsd:enumeration value="Subdirección Financiera Y Operativa"/>
          <xsd:enumeration value="Tecnologías de La Información"/>
          <xsd:enumeration value="Subdirección de Mecanismo de Resolución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10525b-d2fa-4a3d-a768-156301000eb6" elementFormDefault="qualified">
    <xsd:import namespace="http://schemas.microsoft.com/office/2006/documentManagement/types"/>
    <xsd:import namespace="http://schemas.microsoft.com/office/infopath/2007/PartnerControls"/>
    <xsd:element name="Macroprocesos" ma:index="9" ma:displayName="Proceso" ma:list="{aabdd146-37cb-46d7-8581-226074af296f}" ma:internalName="Macroprocesos" ma:readOnly="false" ma:showField="Macroproceso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amento xmlns="86fbb03e-06d9-4e12-899b-85ae2e791394">Comunicaciones y Relaciones Corporativas</Departamento>
    <Macroprocesos xmlns="3410525b-d2fa-4a3d-a768-156301000eb6">14</Macroprocesos>
  </documentManagement>
</p:properties>
</file>

<file path=customXml/itemProps1.xml><?xml version="1.0" encoding="utf-8"?>
<ds:datastoreItem xmlns:ds="http://schemas.openxmlformats.org/officeDocument/2006/customXml" ds:itemID="{38DB6915-4A2A-49FA-B7A5-186F64631E8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2B3137-973B-42BF-89FF-BEB0A874EEE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fbb03e-06d9-4e12-899b-85ae2e791394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805823-328B-41BA-86BC-85A0157CFAD9}">
  <ds:schemaRefs>
    <ds:schemaRef ds:uri="http://schemas.openxmlformats.org/package/2006/metadata/core-properties"/>
    <ds:schemaRef ds:uri="http://purl.org/dc/terms/"/>
    <ds:schemaRef ds:uri="http://purl.org/dc/dcmitype/"/>
    <ds:schemaRef ds:uri="http://www.w3.org/XML/1998/namespace"/>
    <ds:schemaRef ds:uri="3410525b-d2fa-4a3d-a768-156301000eb6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86fbb03e-06d9-4e12-899b-85ae2e79139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8292</TotalTime>
  <Words>1133</Words>
  <Application>Microsoft Office PowerPoint</Application>
  <PresentationFormat>Panorámica</PresentationFormat>
  <Paragraphs>71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4" baseType="lpstr">
      <vt:lpstr>Arial</vt:lpstr>
      <vt:lpstr>Calibri</vt:lpstr>
      <vt:lpstr>Myriad Pro</vt:lpstr>
      <vt:lpstr>Tema Fogafín</vt:lpstr>
      <vt:lpstr>Informe Estadístico de Peticiones, Quejas, Sugerencias y Denuncias (PQSD)</vt:lpstr>
      <vt:lpstr>Evolución de las PQSD</vt:lpstr>
      <vt:lpstr>Canales utilizados de atención al ciudadano</vt:lpstr>
      <vt:lpstr>PQSD por ciudades</vt:lpstr>
      <vt:lpstr>Análisis de PQSD – Origen </vt:lpstr>
      <vt:lpstr>Temas consultados en los canales</vt:lpstr>
      <vt:lpstr>Tema de consulta “Otros”</vt:lpstr>
      <vt:lpstr>Entidades más consultadas</vt:lpstr>
      <vt:lpstr>Conclusiones:</vt:lpstr>
      <vt:lpstr>Conclusiones Aplicación Decreto 0103 de 2015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Andres Martinez Martinez</dc:creator>
  <cp:lastModifiedBy>Fondo de Garantías de Instituciones Financieras</cp:lastModifiedBy>
  <cp:revision>382</cp:revision>
  <cp:lastPrinted>2020-03-02T16:08:24Z</cp:lastPrinted>
  <dcterms:created xsi:type="dcterms:W3CDTF">2018-12-19T17:15:32Z</dcterms:created>
  <dcterms:modified xsi:type="dcterms:W3CDTF">2022-01-18T19:49:09Z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0x010100D6EA729DC2D5364692565BF43CEEA661</vt:lpwstr>
  </property>
</Properties>
</file>