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8" autoAdjust="0"/>
    <p:restoredTop sz="94660"/>
  </p:normalViewPr>
  <p:slideViewPr>
    <p:cSldViewPr snapToGrid="0">
      <p:cViewPr varScale="1">
        <p:scale>
          <a:sx n="90" d="100"/>
          <a:sy n="90" d="100"/>
        </p:scale>
        <p:origin x="2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1\2.%20FEBRERO\2021_Febrero_Gr&#225;ficas_Informe%20PQRS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1\2.%20FEBRERO\2021_Febrero_Gr&#225;ficas_Informe%20PQRS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1\2.%20FEBRERO\2021_Febrero_Gr&#225;ficas_Informe%20PQRS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1\2.%20FEBRERO\2021_Febrero_Gr&#225;ficas_Informe%20PQRS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1\2.%20FEBRERO\2021_Febrero_Gr&#225;ficas_Informe%20PQRS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1\2.%20FEBRERO\2021_Febrero_Gr&#225;ficas_Informe%20PQRS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A5B6-4148-B458-0C0C679F882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Hist.'!$B$63:$B$75</c:f>
              <c:numCache>
                <c:formatCode>mmm\-yy</c:formatCode>
                <c:ptCount val="13"/>
                <c:pt idx="0">
                  <c:v>43862</c:v>
                </c:pt>
                <c:pt idx="1">
                  <c:v>43891</c:v>
                </c:pt>
                <c:pt idx="2">
                  <c:v>43922</c:v>
                </c:pt>
                <c:pt idx="3">
                  <c:v>43952</c:v>
                </c:pt>
                <c:pt idx="4">
                  <c:v>43983</c:v>
                </c:pt>
                <c:pt idx="5">
                  <c:v>44013</c:v>
                </c:pt>
                <c:pt idx="6">
                  <c:v>44044</c:v>
                </c:pt>
                <c:pt idx="7">
                  <c:v>44075</c:v>
                </c:pt>
                <c:pt idx="8">
                  <c:v>44105</c:v>
                </c:pt>
                <c:pt idx="9">
                  <c:v>44136</c:v>
                </c:pt>
                <c:pt idx="10">
                  <c:v>44166</c:v>
                </c:pt>
                <c:pt idx="11">
                  <c:v>44197</c:v>
                </c:pt>
                <c:pt idx="12">
                  <c:v>44228</c:v>
                </c:pt>
              </c:numCache>
            </c:numRef>
          </c:cat>
          <c:val>
            <c:numRef>
              <c:f>'Prom. Hist.'!$C$63:$C$75</c:f>
              <c:numCache>
                <c:formatCode>General</c:formatCode>
                <c:ptCount val="13"/>
                <c:pt idx="0">
                  <c:v>217</c:v>
                </c:pt>
                <c:pt idx="1">
                  <c:v>181</c:v>
                </c:pt>
                <c:pt idx="2">
                  <c:v>155</c:v>
                </c:pt>
                <c:pt idx="3">
                  <c:v>159</c:v>
                </c:pt>
                <c:pt idx="4">
                  <c:v>151</c:v>
                </c:pt>
                <c:pt idx="5">
                  <c:v>173</c:v>
                </c:pt>
                <c:pt idx="6">
                  <c:v>188</c:v>
                </c:pt>
                <c:pt idx="7">
                  <c:v>241</c:v>
                </c:pt>
                <c:pt idx="8">
                  <c:v>250</c:v>
                </c:pt>
                <c:pt idx="9">
                  <c:v>258</c:v>
                </c:pt>
                <c:pt idx="10">
                  <c:v>229</c:v>
                </c:pt>
                <c:pt idx="11">
                  <c:v>184</c:v>
                </c:pt>
                <c:pt idx="12">
                  <c:v>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B6-4148-B458-0C0C679F88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274-48C5-B234-5347B97FBB1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274-48C5-B234-5347B97FBB14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274-48C5-B234-5347B97FBB1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274-48C5-B234-5347B97FBB1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274-48C5-B234-5347B97FBB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Informes'!$B$11:$B$16</c:f>
              <c:strCache>
                <c:ptCount val="6"/>
                <c:pt idx="1">
                  <c:v>REDES SOCIALES</c:v>
                </c:pt>
                <c:pt idx="2">
                  <c:v>PÁGINA WEB</c:v>
                </c:pt>
                <c:pt idx="3">
                  <c:v>CHAT</c:v>
                </c:pt>
                <c:pt idx="4">
                  <c:v>CORREO ELECTRÓNICO</c:v>
                </c:pt>
                <c:pt idx="5">
                  <c:v>ATENCIÓN TELEFÓNICA</c:v>
                </c:pt>
              </c:strCache>
            </c:strRef>
          </c:cat>
          <c:val>
            <c:numRef>
              <c:f>'Gráficas Informes'!$C$11:$C$16</c:f>
              <c:numCache>
                <c:formatCode>General</c:formatCode>
                <c:ptCount val="6"/>
                <c:pt idx="1">
                  <c:v>8</c:v>
                </c:pt>
                <c:pt idx="2">
                  <c:v>13</c:v>
                </c:pt>
                <c:pt idx="3">
                  <c:v>38</c:v>
                </c:pt>
                <c:pt idx="4">
                  <c:v>76</c:v>
                </c:pt>
                <c:pt idx="5">
                  <c:v>146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274-48C5-B234-5347B97FBB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3781021996544697E-2"/>
          <c:y val="7.2001976901547665E-2"/>
          <c:w val="0.95621890547263677"/>
          <c:h val="0.9234782608695651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033-4893-A2D5-F9B7D16F39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033-4893-A2D5-F9B7D16F39C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033-4893-A2D5-F9B7D16F39C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033-4893-A2D5-F9B7D16F39C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033-4893-A2D5-F9B7D16F39C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033-4893-A2D5-F9B7D16F39C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2033-4893-A2D5-F9B7D16F39CF}"/>
              </c:ext>
            </c:extLst>
          </c:dPt>
          <c:dLbls>
            <c:dLbl>
              <c:idx val="0"/>
              <c:layout>
                <c:manualLayout>
                  <c:x val="-8.0569230387710605E-2"/>
                  <c:y val="2.401693254495513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DA85A69-4A7D-4B62-86E3-F4130AA9763B}" type="CATEGORYNAME">
                      <a:rPr lang="en-U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1.78%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471305146354316E-2"/>
                      <c:h val="9.248179559713870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033-4893-A2D5-F9B7D16F39CF}"/>
                </c:ext>
              </c:extLst>
            </c:dLbl>
            <c:dLbl>
              <c:idx val="1"/>
              <c:layout>
                <c:manualLayout>
                  <c:x val="-3.4132180664593087E-2"/>
                  <c:y val="4.008222188081607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988C23-C2EA-4CD6-B9AC-8E00E5D048FF}" type="CATEGORYNAME">
                      <a:rPr lang="en-U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2.49%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033-4893-A2D5-F9B7D16F39CF}"/>
                </c:ext>
              </c:extLst>
            </c:dLbl>
            <c:dLbl>
              <c:idx val="2"/>
              <c:layout>
                <c:manualLayout>
                  <c:x val="-3.4363035043724878E-2"/>
                  <c:y val="1.878423830413186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BD1C581-449D-4B1E-8B33-BFEBF9FA75C8}" type="CATEGORYNAME">
                      <a:rPr lang="en-U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3.56%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033-4893-A2D5-F9B7D16F39CF}"/>
                </c:ext>
              </c:extLst>
            </c:dLbl>
            <c:dLbl>
              <c:idx val="3"/>
              <c:layout>
                <c:manualLayout>
                  <c:x val="8.9467118656295253E-2"/>
                  <c:y val="-9.221206073921390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8DCC3CD-EA1E-4BDF-88E5-9E82199D732C}" type="CATEGORYNAME">
                      <a:rPr lang="en-US" smtClean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endParaRPr lang="en-US" baseline="0" dirty="0"/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r>
                      <a:rPr lang="en-US" baseline="0" dirty="0"/>
                      <a:t>3.91%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088107166931293E-2"/>
                      <c:h val="9.60885205542551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033-4893-A2D5-F9B7D16F39CF}"/>
                </c:ext>
              </c:extLst>
            </c:dLbl>
            <c:dLbl>
              <c:idx val="4"/>
              <c:layout>
                <c:manualLayout>
                  <c:x val="7.8820688820771478E-2"/>
                  <c:y val="6.34894834455968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4D18044-A9CD-4B7D-BE90-AE97415836BD}" type="CATEGORYNAME">
                      <a:rPr lang="en-U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5.34%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2033-4893-A2D5-F9B7D16F39CF}"/>
                </c:ext>
              </c:extLst>
            </c:dLbl>
            <c:dLbl>
              <c:idx val="5"/>
              <c:layout>
                <c:manualLayout>
                  <c:x val="-0.22914897246505447"/>
                  <c:y val="-0.3063607475570635"/>
                </c:manualLayout>
              </c:layout>
              <c:tx>
                <c:rich>
                  <a:bodyPr/>
                  <a:lstStyle/>
                  <a:p>
                    <a:fld id="{FE800181-338E-4CD8-BC46-7C8F35DAC654}" type="CATEGORYNAME">
                      <a:rPr lang="en-US" smtClean="0"/>
                      <a:pPr/>
                      <a:t>[NOMBRE DE CATEGORÍA]</a:t>
                    </a:fld>
                    <a:endParaRPr lang="en-US" baseline="0" dirty="0"/>
                  </a:p>
                  <a:p>
                    <a:r>
                      <a:rPr lang="en-US" baseline="0" dirty="0"/>
                      <a:t>40.57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2033-4893-A2D5-F9B7D16F39CF}"/>
                </c:ext>
              </c:extLst>
            </c:dLbl>
            <c:dLbl>
              <c:idx val="6"/>
              <c:layout>
                <c:manualLayout>
                  <c:x val="0.2095489481725232"/>
                  <c:y val="4.4805203697363946E-2"/>
                </c:manualLayout>
              </c:layout>
              <c:tx>
                <c:rich>
                  <a:bodyPr/>
                  <a:lstStyle/>
                  <a:p>
                    <a:fld id="{1907593E-971A-44DD-ACBB-5BAEAB9FA4D9}" type="CATEGORYNAME">
                      <a:rPr lang="en-US" dirty="0"/>
                      <a:pPr/>
                      <a:t>[NOMBRE DE CATEGORÍA]</a:t>
                    </a:fld>
                    <a:r>
                      <a:rPr lang="en-US" baseline="0" dirty="0"/>
                      <a:t>
42.35%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2033-4893-A2D5-F9B7D16F39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Informes'!$B$34:$B$40</c:f>
              <c:strCache>
                <c:ptCount val="7"/>
                <c:pt idx="0">
                  <c:v>SOACHA</c:v>
                </c:pt>
                <c:pt idx="1">
                  <c:v>PEREIRA</c:v>
                </c:pt>
                <c:pt idx="2">
                  <c:v>BARRANQUILLA</c:v>
                </c:pt>
                <c:pt idx="3">
                  <c:v>CALI</c:v>
                </c:pt>
                <c:pt idx="4">
                  <c:v>MEDELLIN</c:v>
                </c:pt>
                <c:pt idx="5">
                  <c:v>BOGOTÁ, D. C.</c:v>
                </c:pt>
                <c:pt idx="6">
                  <c:v>OTRAS CIUDADES</c:v>
                </c:pt>
              </c:strCache>
            </c:strRef>
          </c:cat>
          <c:val>
            <c:numRef>
              <c:f>'Gráficas Informes'!$C$34:$C$40</c:f>
              <c:numCache>
                <c:formatCode>General</c:formatCode>
                <c:ptCount val="7"/>
                <c:pt idx="0">
                  <c:v>5</c:v>
                </c:pt>
                <c:pt idx="1">
                  <c:v>7</c:v>
                </c:pt>
                <c:pt idx="2">
                  <c:v>10</c:v>
                </c:pt>
                <c:pt idx="3">
                  <c:v>11</c:v>
                </c:pt>
                <c:pt idx="4">
                  <c:v>15</c:v>
                </c:pt>
                <c:pt idx="5">
                  <c:v>114</c:v>
                </c:pt>
                <c:pt idx="6">
                  <c:v>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033-4893-A2D5-F9B7D16F39CF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7D6-4F10-B54A-43367A42EA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7D6-4F10-B54A-43367A42EA2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39</c:v>
                </c:pt>
                <c:pt idx="1">
                  <c:v>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7D6-4F10-B54A-43367A42EA2F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23952812200482"/>
          <c:y val="0.12200549546877969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1D13-4C5F-A247-2ABBC4CF49DB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1D13-4C5F-A247-2ABBC4CF49D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1D13-4C5F-A247-2ABBC4CF49DB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1D13-4C5F-A247-2ABBC4CF49DB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1D13-4C5F-A247-2ABBC4CF49DB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1D13-4C5F-A247-2ABBC4CF49DB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1D13-4C5F-A247-2ABBC4CF49DB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1D13-4C5F-A247-2ABBC4CF49D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D13-4C5F-A247-2ABBC4CF49D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1D13-4C5F-A247-2ABBC4CF49D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1D13-4C5F-A247-2ABBC4CF49D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1D13-4C5F-A247-2ABBC4CF49D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1D13-4C5F-A247-2ABBC4CF49D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1D13-4C5F-A247-2ABBC4CF49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Informes'!$B$97:$B$101</c:f>
              <c:strCache>
                <c:ptCount val="5"/>
                <c:pt idx="0">
                  <c:v>PAGO DE ACREENCIAS</c:v>
                </c:pt>
                <c:pt idx="1">
                  <c:v>SEGURO DE DEPÓSITOS</c:v>
                </c:pt>
                <c:pt idx="2">
                  <c:v>LEVANTAMIENTO DE GRAVÁMENES</c:v>
                </c:pt>
                <c:pt idx="3">
                  <c:v>INFORMACIÓN GENERAL DE FOGAFÍN</c:v>
                </c:pt>
                <c:pt idx="4">
                  <c:v>FOGAFÍN NO COMPETENTE</c:v>
                </c:pt>
              </c:strCache>
            </c:strRef>
          </c:cat>
          <c:val>
            <c:numRef>
              <c:f>'Gráficas Informes'!$C$97:$C$101</c:f>
              <c:numCache>
                <c:formatCode>General</c:formatCode>
                <c:ptCount val="5"/>
                <c:pt idx="0">
                  <c:v>10</c:v>
                </c:pt>
                <c:pt idx="1">
                  <c:v>16</c:v>
                </c:pt>
                <c:pt idx="2">
                  <c:v>35</c:v>
                </c:pt>
                <c:pt idx="3">
                  <c:v>46</c:v>
                </c:pt>
                <c:pt idx="4">
                  <c:v>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D13-4C5F-A247-2ABBC4CF49D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3E0-43B2-94AC-7EAD28F7FB8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3E0-43B2-94AC-7EAD28F7FB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3E0-43B2-94AC-7EAD28F7FB8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3E0-43B2-94AC-7EAD28F7FB8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3E0-43B2-94AC-7EAD28F7FB8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3E0-43B2-94AC-7EAD28F7FB80}"/>
              </c:ext>
            </c:extLst>
          </c:dPt>
          <c:dLbls>
            <c:dLbl>
              <c:idx val="0"/>
              <c:layout>
                <c:manualLayout>
                  <c:x val="-7.43801652892562E-2"/>
                  <c:y val="6.7605639800877434E-3"/>
                </c:manualLayout>
              </c:layout>
              <c:tx>
                <c:rich>
                  <a:bodyPr/>
                  <a:lstStyle/>
                  <a:p>
                    <a:fld id="{1F6B44F5-6B95-411F-B977-41BFD5339FAD}" type="CATEGORYNAME">
                      <a:rPr lang="en-US"/>
                      <a:pPr/>
                      <a:t>[NOMBRE DE CATEGORÍA]</a:t>
                    </a:fld>
                    <a:r>
                      <a:rPr lang="en-US" baseline="0" dirty="0"/>
                      <a:t>
3.91%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3E0-43B2-94AC-7EAD28F7FB80}"/>
                </c:ext>
              </c:extLst>
            </c:dLbl>
            <c:dLbl>
              <c:idx val="1"/>
              <c:layout>
                <c:manualLayout>
                  <c:x val="-1.2121072097552918E-16"/>
                  <c:y val="0"/>
                </c:manualLayout>
              </c:layout>
              <c:tx>
                <c:rich>
                  <a:bodyPr/>
                  <a:lstStyle/>
                  <a:p>
                    <a:fld id="{74983B0F-B74B-4ED0-8508-1145C49ED947}" type="CATEGORYNAME">
                      <a:rPr lang="es-MX"/>
                      <a:pPr/>
                      <a:t>[NOMBRE DE CATEGORÍA]</a:t>
                    </a:fld>
                    <a:r>
                      <a:rPr lang="es-MX" baseline="0" dirty="0"/>
                      <a:t>
4.27%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3E0-43B2-94AC-7EAD28F7FB80}"/>
                </c:ext>
              </c:extLst>
            </c:dLbl>
            <c:dLbl>
              <c:idx val="2"/>
              <c:layout>
                <c:manualLayout>
                  <c:x val="5.4545454545454425E-2"/>
                  <c:y val="2.0281691940263216E-2"/>
                </c:manualLayout>
              </c:layout>
              <c:tx>
                <c:rich>
                  <a:bodyPr/>
                  <a:lstStyle/>
                  <a:p>
                    <a:fld id="{CAFC6909-3742-40F3-804A-EB1FF6D7549A}" type="CATEGORYNAME">
                      <a:rPr lang="es-MX"/>
                      <a:pPr/>
                      <a:t>[NOMBRE DE CATEGORÍA]</a:t>
                    </a:fld>
                    <a:r>
                      <a:rPr lang="es-MX" baseline="0" dirty="0"/>
                      <a:t>
8.90%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3E0-43B2-94AC-7EAD28F7FB80}"/>
                </c:ext>
              </c:extLst>
            </c:dLbl>
            <c:dLbl>
              <c:idx val="3"/>
              <c:layout>
                <c:manualLayout>
                  <c:x val="0"/>
                  <c:y val="4.0563383880526459E-2"/>
                </c:manualLayout>
              </c:layout>
              <c:tx>
                <c:rich>
                  <a:bodyPr/>
                  <a:lstStyle/>
                  <a:p>
                    <a:fld id="{CE011326-5E7A-4C41-8978-0C644C132B87}" type="CATEGORYNAME">
                      <a:rPr lang="es-MX"/>
                      <a:pPr/>
                      <a:t>[NOMBRE DE CATEGORÍA]</a:t>
                    </a:fld>
                    <a:r>
                      <a:rPr lang="es-MX" baseline="0" dirty="0"/>
                      <a:t>
8.90%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3E0-43B2-94AC-7EAD28F7FB80}"/>
                </c:ext>
              </c:extLst>
            </c:dLbl>
            <c:dLbl>
              <c:idx val="4"/>
              <c:layout>
                <c:manualLayout>
                  <c:x val="4.1322314049586778E-2"/>
                  <c:y val="-1.014084597013161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3E0-43B2-94AC-7EAD28F7FB8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5A80DE9-0828-46A5-B76D-A56C99ED748A}" type="CATEGORYNAME">
                      <a:rPr lang="en-US"/>
                      <a:pPr/>
                      <a:t>[NOMBRE DE CATEGORÍA]</a:t>
                    </a:fld>
                    <a:r>
                      <a:rPr lang="en-US" baseline="0" dirty="0"/>
                      <a:t>
53.02%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3E0-43B2-94AC-7EAD28F7FB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Informes'!$H$129:$H$134</c:f>
              <c:strCache>
                <c:ptCount val="6"/>
                <c:pt idx="0">
                  <c:v>BANCO DEL ESTADO</c:v>
                </c:pt>
                <c:pt idx="1">
                  <c:v>INTERNACIONAL S.A COMPAÑÍA DE FINANCIAMIENTO</c:v>
                </c:pt>
                <c:pt idx="2">
                  <c:v>BANCO CENTRAL HIPOTECARIO S.A.</c:v>
                </c:pt>
                <c:pt idx="3">
                  <c:v>FONDO NACIONAL DE GARANTÍAS</c:v>
                </c:pt>
                <c:pt idx="4">
                  <c:v>FOGAFÍN</c:v>
                </c:pt>
                <c:pt idx="5">
                  <c:v>OTRAS ENTIDADES</c:v>
                </c:pt>
              </c:strCache>
            </c:strRef>
          </c:cat>
          <c:val>
            <c:numRef>
              <c:f>'Gráficas Informes'!$I$129:$I$134</c:f>
              <c:numCache>
                <c:formatCode>General</c:formatCode>
                <c:ptCount val="6"/>
                <c:pt idx="0">
                  <c:v>11</c:v>
                </c:pt>
                <c:pt idx="1">
                  <c:v>12</c:v>
                </c:pt>
                <c:pt idx="2">
                  <c:v>25</c:v>
                </c:pt>
                <c:pt idx="3">
                  <c:v>25</c:v>
                </c:pt>
                <c:pt idx="4">
                  <c:v>59</c:v>
                </c:pt>
                <c:pt idx="5">
                  <c:v>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3E0-43B2-94AC-7EAD28F7FB8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Default/atencion-al-ciudadano/informes/informe-estadistico-de-pqrsda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Febrero de 2021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28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28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28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790554" y="6003874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2021\2. FEBRERO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291240D-31A9-4C29-A0A4-5FFD961EC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675" y="1319212"/>
            <a:ext cx="596265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767889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febrero de 2021 se recibieron 281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6182520"/>
              </p:ext>
            </p:extLst>
          </p:nvPr>
        </p:nvGraphicFramePr>
        <p:xfrm>
          <a:off x="1571625" y="996470"/>
          <a:ext cx="8848282" cy="377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52% (146), seguido de Correo Electrónico con el 27% (76), Chat con el 14% (38), Página web con 5% (13) y Redes Sociales con el 3% (8). 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4409519"/>
              </p:ext>
            </p:extLst>
          </p:nvPr>
        </p:nvGraphicFramePr>
        <p:xfrm>
          <a:off x="2493001" y="1145068"/>
          <a:ext cx="7171994" cy="3267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198289"/>
            <a:ext cx="1090322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(281) PQSD atendidas durante el mes de febrero de 2021, provinieron principalmente de la ciudad de Otras Ciudades con el 42.35% (119), Bogotá con el 40.57% (114) seguido por Medellín con el 5.34% (15), Cali con el 3.91% (11), Barranquilla con el 3.56% (10), Pereira con el 2.49% (7) y Soacha con el 1.78% (5), tal y como se evidencia en esta gráfica.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2198561"/>
              </p:ext>
            </p:extLst>
          </p:nvPr>
        </p:nvGraphicFramePr>
        <p:xfrm>
          <a:off x="2586147" y="1325562"/>
          <a:ext cx="6653545" cy="3872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5346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(281) durante febrero de 2021,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86%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(242) provienen de personas naturales y el 14% (39) provienen de personas jurídicas.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2498332"/>
              </p:ext>
            </p:extLst>
          </p:nvPr>
        </p:nvGraphicFramePr>
        <p:xfrm>
          <a:off x="2968625" y="1325563"/>
          <a:ext cx="625475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22108" y="4283035"/>
            <a:ext cx="109032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febrero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2021, del total de las (281)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62% (174), seguido de Información General de Fogafín 16% (46), Levantamiento de Gravámenes que representó el 12% (35), Seguro de Depósitos 6% (16) y Pago de Acreencias 4% (19).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3005591"/>
              </p:ext>
            </p:extLst>
          </p:nvPr>
        </p:nvGraphicFramePr>
        <p:xfrm>
          <a:off x="838200" y="1245113"/>
          <a:ext cx="9893803" cy="2856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61.92</a:t>
            </a:r>
            <a:r>
              <a:rPr lang="es-ES_tradnl" altLang="es-CO" sz="1600" dirty="0">
                <a:latin typeface="Myriad Pro"/>
              </a:rPr>
              <a:t>% (174)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, 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algn="just" eaLnBrk="0" hangingPunct="0">
              <a:defRPr/>
            </a:pPr>
            <a:endParaRPr lang="es-ES_tradnl" altLang="es-CO" sz="28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C363ADB-1326-4C9E-8D55-B9F02330E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255" y="2823332"/>
            <a:ext cx="7589490" cy="179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8440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(281) PQSD recibidas en febrero de 2021, el tema correspondiente a Otras Entidades representó el 53.02% (149), seguido por Fogafín con el 21% (59), Fondo Nacional de Garantías con el 8.90% (25), el extinto Banco Central Hipotecario con el 8.90% (25), Internacional S.A. Compañía de Financiamiento con el 4.27% (12) y el Banco del Estado con el 3.91% (11).</a:t>
            </a:r>
            <a:endParaRPr 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004727"/>
              </p:ext>
            </p:extLst>
          </p:nvPr>
        </p:nvGraphicFramePr>
        <p:xfrm>
          <a:off x="2254250" y="1391519"/>
          <a:ext cx="7683500" cy="3757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32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39" y="864607"/>
            <a:ext cx="11219121" cy="6336293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En la página web de Fogafín, link 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https://www.fogafin.gov.co/Default/atencion-al-ciudadano/informes/informe-estadistico-de-pqrsda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canales de atención más utilizados fueron Atención Telefónica con una participación del 52% (146), seguido de Correo Electrónico con el 27% (76), Chat con el 14% (38), Página web con 5% (13) y Redes Sociales con el 3% (8).</a:t>
            </a: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(Las (281) PQSD atendidas durante el mes de febrero de 2021, provinieron principalmente de la ciudad de Otras Ciudades con el 42.35% (119), Bogotá con el 40.57% (114) seguido por Medellín con el 5.34% (15), Cali con el 3.91% (11), Barranquilla con el 3.56% (10), Pereira con el 2.49% (7) y Soacha con el 1.78% (5).</a:t>
            </a:r>
            <a:endParaRPr lang="es-MX" altLang="es-CO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total de las (281)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recibidas a través de los diferentes canales de comunicación, el tema de Fogafín no competente representó el 62% (174), seguido de Información General de Fogafín 16% (46), Levantamiento de Gravámenes que representó el 12% (35), Seguro de Depósitos 6% (16) y Pago de Acreencias 4% (19). El tema de “Fogafín no competente” hace referencia a aquellas solicitudes donde Fogafín no es el competente, sin embargo, se les da el trámite pertinente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Durante febrero de 2021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805823-328B-41BA-86BC-85A0157CFAD9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3410525b-d2fa-4a3d-a768-156301000eb6"/>
    <ds:schemaRef ds:uri="86fbb03e-06d9-4e12-899b-85ae2e79139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5274</TotalTime>
  <Words>1166</Words>
  <Application>Microsoft Office PowerPoint</Application>
  <PresentationFormat>Panorámica</PresentationFormat>
  <Paragraphs>92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291</cp:revision>
  <cp:lastPrinted>2020-03-02T16:08:24Z</cp:lastPrinted>
  <dcterms:created xsi:type="dcterms:W3CDTF">2018-12-19T17:15:32Z</dcterms:created>
  <dcterms:modified xsi:type="dcterms:W3CDTF">2021-03-30T14:39:26Z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