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handoutMasterIdLst>
    <p:handoutMasterId r:id="rId15"/>
  </p:handoutMasterIdLst>
  <p:sldIdLst>
    <p:sldId id="256" r:id="rId5"/>
    <p:sldId id="269" r:id="rId6"/>
    <p:sldId id="264" r:id="rId7"/>
    <p:sldId id="265" r:id="rId8"/>
    <p:sldId id="266" r:id="rId9"/>
    <p:sldId id="267" r:id="rId10"/>
    <p:sldId id="260" r:id="rId11"/>
    <p:sldId id="262" r:id="rId12"/>
    <p:sldId id="263" r:id="rId13"/>
    <p:sldId id="268" r:id="rId14"/>
  </p:sldIdLst>
  <p:sldSz cx="12192000" cy="6858000"/>
  <p:notesSz cx="6797675" cy="9928225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5758FB7-9AC5-4552-8A53-C91805E547FA}" styleName="Estilo temático 1 - Énfasi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06" autoAdjust="0"/>
    <p:restoredTop sz="94660"/>
  </p:normalViewPr>
  <p:slideViewPr>
    <p:cSldViewPr snapToGrid="0">
      <p:cViewPr varScale="1">
        <p:scale>
          <a:sx n="69" d="100"/>
          <a:sy n="69" d="100"/>
        </p:scale>
        <p:origin x="15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1" d="100"/>
          <a:sy n="111" d="100"/>
        </p:scale>
        <p:origin x="4416" y="22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>
            <a:extLst>
              <a:ext uri="{FF2B5EF4-FFF2-40B4-BE49-F238E27FC236}">
                <a16:creationId xmlns:a16="http://schemas.microsoft.com/office/drawing/2014/main" id="{E5FE4219-6988-EA41-8898-8B1D647777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posición de fecha 2">
            <a:extLst>
              <a:ext uri="{FF2B5EF4-FFF2-40B4-BE49-F238E27FC236}">
                <a16:creationId xmlns:a16="http://schemas.microsoft.com/office/drawing/2014/main" id="{C52DBF15-4E02-AE46-9678-96450ACD264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B8002EC-693C-7A49-90A8-6116B2BAEE99}" type="datetimeFigureOut">
              <a:rPr lang="es-CO" smtClean="0"/>
              <a:t>18/01/2022</a:t>
            </a:fld>
            <a:endParaRPr lang="es-CO"/>
          </a:p>
        </p:txBody>
      </p:sp>
      <p:sp>
        <p:nvSpPr>
          <p:cNvPr id="4" name="Marcador de posición de pie de página 3">
            <a:extLst>
              <a:ext uri="{FF2B5EF4-FFF2-40B4-BE49-F238E27FC236}">
                <a16:creationId xmlns:a16="http://schemas.microsoft.com/office/drawing/2014/main" id="{A3985BB5-9031-9F4F-9AF5-753C8D1B533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0093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posición de número de diapositiva 4">
            <a:extLst>
              <a:ext uri="{FF2B5EF4-FFF2-40B4-BE49-F238E27FC236}">
                <a16:creationId xmlns:a16="http://schemas.microsoft.com/office/drawing/2014/main" id="{20BFE40B-0513-3E41-8BBB-B8BE6445282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30093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D514243-ACD1-144A-BD65-6DEA0CB98BF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022729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08914" y="1820090"/>
            <a:ext cx="5416732" cy="1559243"/>
          </a:xfrm>
        </p:spPr>
        <p:txBody>
          <a:bodyPr anchor="b"/>
          <a:lstStyle>
            <a:lvl1pPr algn="r"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08914" y="3488826"/>
            <a:ext cx="5416732" cy="165576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803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Agend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5420904" cy="2852737"/>
          </a:xfrm>
        </p:spPr>
        <p:txBody>
          <a:bodyPr anchor="b">
            <a:normAutofit/>
          </a:bodyPr>
          <a:lstStyle>
            <a:lvl1pPr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Agenda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5420904" cy="1500187"/>
          </a:xfrm>
        </p:spPr>
        <p:txBody>
          <a:bodyPr>
            <a:normAutofit/>
          </a:bodyPr>
          <a:lstStyle>
            <a:lvl1pPr marL="0" indent="0">
              <a:buNone/>
              <a:defRPr lang="es-ES" sz="2400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Subtítulo Agenda</a:t>
            </a:r>
          </a:p>
        </p:txBody>
      </p:sp>
      <p:sp>
        <p:nvSpPr>
          <p:cNvPr id="14" name="Marcador de posición de texto 13">
            <a:extLst>
              <a:ext uri="{FF2B5EF4-FFF2-40B4-BE49-F238E27FC236}">
                <a16:creationId xmlns:a16="http://schemas.microsoft.com/office/drawing/2014/main" id="{AF6DE16B-ED1A-D144-9C4C-CF1EE78B585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59613" y="1709738"/>
            <a:ext cx="4673600" cy="4379912"/>
          </a:xfrm>
        </p:spPr>
        <p:txBody>
          <a:bodyPr/>
          <a:lstStyle>
            <a:lvl1pPr marL="0" indent="-4572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1pPr>
            <a:lvl2pPr marL="457200" indent="-4572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2pPr>
            <a:lvl3pPr marL="9144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3pPr>
            <a:lvl4pPr marL="13716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4pPr>
            <a:lvl5pPr marL="18288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CO" sz="2200" kern="1200" dirty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5pPr>
          </a:lstStyle>
          <a:p>
            <a:pPr marL="0" lvl="0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Elemento 1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122747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Diapositiva de contenido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610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Cier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B26C0D7F-5A38-704D-AC39-73A11F779C1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08914" y="1820090"/>
            <a:ext cx="5416732" cy="1559243"/>
          </a:xfrm>
        </p:spPr>
        <p:txBody>
          <a:bodyPr anchor="b"/>
          <a:lstStyle>
            <a:lvl1pPr algn="r"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Cierre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82B653F7-F9BF-BF4C-9F11-2CA2D2C8899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08914" y="3488826"/>
            <a:ext cx="5416732" cy="165576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16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Haga clic para modificar el estilo de texto del patrón</a:t>
            </a:r>
          </a:p>
          <a:p>
            <a:pPr marL="457200" lvl="1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Segundo nivel</a:t>
            </a:r>
          </a:p>
          <a:p>
            <a:pPr marL="914400" lvl="2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Tercer nivel</a:t>
            </a:r>
          </a:p>
          <a:p>
            <a:pPr marL="1371600" lvl="3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Cuarto nivel</a:t>
            </a:r>
          </a:p>
          <a:p>
            <a:pPr marL="1828800" lvl="4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436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2" r:id="rId3"/>
    <p:sldLayoutId id="214748366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s-ES" sz="6000" b="1" kern="1200">
          <a:solidFill>
            <a:srgbClr val="01619B"/>
          </a:solidFill>
          <a:latin typeface="Myriad Pro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22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20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8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6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4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gafin.gov.co/que-es-fogafin/informes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6C4E79-85E5-124F-881D-7FF3297E95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08914" y="2222024"/>
            <a:ext cx="5416732" cy="1559243"/>
          </a:xfrm>
        </p:spPr>
        <p:txBody>
          <a:bodyPr>
            <a:noAutofit/>
          </a:bodyPr>
          <a:lstStyle/>
          <a:p>
            <a:r>
              <a:rPr lang="es-CO" altLang="es-CO" sz="4000" dirty="0"/>
              <a:t>Informe Estadístico de Peticiones, Quejas, Sugerencias y Denuncias (PQSD)</a:t>
            </a:r>
            <a:endParaRPr lang="es-CO" sz="40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041C913-FECE-8443-9693-E961F16DF5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08914" y="3966632"/>
            <a:ext cx="5416732" cy="1655762"/>
          </a:xfrm>
        </p:spPr>
        <p:txBody>
          <a:bodyPr/>
          <a:lstStyle/>
          <a:p>
            <a:r>
              <a:rPr lang="es-CO" dirty="0"/>
              <a:t>Diciembre de 2021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59395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9948"/>
            <a:ext cx="10515600" cy="132556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s-MX" sz="3600" dirty="0">
                <a:solidFill>
                  <a:schemeClr val="accent6">
                    <a:lumMod val="75000"/>
                  </a:schemeClr>
                </a:solidFill>
              </a:rPr>
              <a:t>Conclusiones</a:t>
            </a:r>
            <a:br>
              <a:rPr lang="es-MX" sz="36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s-MX" sz="3600" dirty="0">
                <a:solidFill>
                  <a:schemeClr val="accent6">
                    <a:lumMod val="75000"/>
                  </a:schemeClr>
                </a:solidFill>
              </a:rPr>
              <a:t>Aplicación Decreto 0103 de 2015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8117"/>
            <a:ext cx="10515600" cy="5635349"/>
          </a:xfrm>
        </p:spPr>
        <p:txBody>
          <a:bodyPr>
            <a:noAutofit/>
          </a:bodyPr>
          <a:lstStyle/>
          <a:p>
            <a:pPr marL="273050" indent="-273050" algn="just" eaLnBrk="0" hangingPunct="0">
              <a:buFontTx/>
              <a:buAutoNum type="arabicPeriod"/>
              <a:defRPr/>
            </a:pPr>
            <a:endParaRPr lang="es-CO" sz="1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46C2B5E0-E819-42F6-AAB9-D17825AAAA2A}"/>
              </a:ext>
            </a:extLst>
          </p:cNvPr>
          <p:cNvSpPr/>
          <p:nvPr/>
        </p:nvSpPr>
        <p:spPr>
          <a:xfrm>
            <a:off x="1879926" y="5989883"/>
            <a:ext cx="872475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200" u="sng" dirty="0">
                <a:latin typeface="Arial" panose="020B0604020202020204" pitchFamily="34" charset="0"/>
                <a:cs typeface="Arial" panose="020B0604020202020204" pitchFamily="34" charset="0"/>
              </a:rPr>
              <a:t>\\Hermes\doc_fogafin\SCR\DJU\Atencion al usuario DAU\ESTADISTICAS DE PQRS\Año 2021\12. diciembre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404640A6-E49A-428E-80E4-2D815F2225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4675" y="1597909"/>
            <a:ext cx="5962650" cy="421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42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s-CO" sz="4000" dirty="0"/>
              <a:t>Evolución de las PQSD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5009545"/>
            <a:ext cx="1090322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el mes de diciembre de 2021 se recibieron 161 PQSD, de las cuales el 99.38% correspondieron a derechos de petición y el 0.62% correspondió a una (1) felicitación.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Durante este período no se recibió ninguna denuncia, así como no se atendió ningún ciudadano con discapacidad (movilidad/física, auditiva, visual).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El promedio de días de respuesta a las peticiones recibidas por Fogafín, fue de 1 día hábil.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404D7B7B-62FA-427E-929C-1D14CC4152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6279" y="1063625"/>
            <a:ext cx="9059441" cy="3846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767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182" y="185530"/>
            <a:ext cx="9684026" cy="994259"/>
          </a:xfrm>
        </p:spPr>
        <p:txBody>
          <a:bodyPr>
            <a:normAutofit fontScale="90000"/>
          </a:bodyPr>
          <a:lstStyle/>
          <a:p>
            <a:r>
              <a:rPr lang="es-MX" sz="4000" dirty="0"/>
              <a:t>Canales utilizados de atención al ciudadano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4635854"/>
            <a:ext cx="1090322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Los canales de atención más utilizados fueron Atención Telefónica con una participación del 39.13% (63), seguido de Correo Electrónico con el 27.33% (44), Chat con el 22.36% (36), Atención Presencial con el 6.83% (11), Carta con el 3.11% (5), y Página Web con el 1.24% (2).</a:t>
            </a:r>
          </a:p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</a:t>
            </a: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Nuestra página web www.fogafin.gov.co cuenta con una opción que permite a las personas con baja visión aumentar hasta 16 veces el tamaño de las letras de la pantalla y cambiar sus contrastes.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85CB7F81-7AF5-4866-8D25-AD4013CD63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0228" y="1343892"/>
            <a:ext cx="6682468" cy="297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126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PQSD por ciudades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063625"/>
            <a:ext cx="11152517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198" y="5313579"/>
            <a:ext cx="109032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Las (161) PQSD atendidas durante el mes de diciembre de 2021, provinieron principalmente de Bogotá con el 67.08% (108), Otras Ciudades con el 27.33% (44), seguido por Medellín con el 3.11% (5) y Cali con el 2.48% (4), tal y como se evidencia en esta gráfica. </a:t>
            </a:r>
            <a:endParaRPr lang="es-MX" altLang="es-CO" sz="1600" b="1" dirty="0">
              <a:solidFill>
                <a:prstClr val="white">
                  <a:lumMod val="50000"/>
                </a:prstClr>
              </a:solidFill>
              <a:highlight>
                <a:srgbClr val="FFFF00"/>
              </a:highlight>
              <a:latin typeface="Myriad Pro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F7E5268A-54AA-4526-B47B-F8F9C3CC48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2333" y="1478772"/>
            <a:ext cx="6854955" cy="3900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126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Análisis de PQSD – Origen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5405346"/>
            <a:ext cx="1090322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Del total de las PQSD recibidas (161) durante diciembre de 2021,</a:t>
            </a:r>
            <a:r>
              <a:rPr 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se observa que el 73.29%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(118) provienen de personas naturales y el 26.71% (43) provienen de personas jurídicas. </a:t>
            </a:r>
            <a:endParaRPr lang="es-CO" altLang="es-CO" sz="1600" b="1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6D23D7BF-493A-402B-A678-102C158364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5371" y="1265240"/>
            <a:ext cx="7301258" cy="3938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726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Temas consultados en los canales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722108" y="4283035"/>
            <a:ext cx="1090322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/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diciembre 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de 2021, del total de las (161)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PQSD 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recibidas a través de los diferentes canales de comunicación, el tema de Fogafín no competente representó el 49.69% (80), seguido de Información Procesos </a:t>
            </a:r>
            <a:r>
              <a:rPr lang="es-ES_tradnl" altLang="es-CO" sz="1600" dirty="0" err="1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Liquidatorios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que representó el 20.50% (33), Levantamiento de Gravámenes con el 13.66% (22), Información General de Fogafín con el 8.07% (13), Pago de Acreencias con el 4.35% (7), y Seguro de Depósitos con el 3.73% (6). El tema de “Fogafín no competente” hace referencia a aquellas solicitudes donde Fogafín no es el competente, sin embargo, se les da el trámite pertinente.</a:t>
            </a:r>
          </a:p>
          <a:p>
            <a:pPr algn="just" eaLnBrk="0" hangingPunct="0"/>
            <a:endParaRPr lang="es-ES_tradnl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/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El tema de Fogafín corresponde a las solicitudes de información sobre alivios de cartera, cobertura e información general de Fogafín, entre otros.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84319B8D-A865-41FB-8F8A-3A60336227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237598"/>
            <a:ext cx="10510415" cy="2871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6699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2206"/>
            <a:ext cx="10515600" cy="1325563"/>
          </a:xfrm>
        </p:spPr>
        <p:txBody>
          <a:bodyPr>
            <a:normAutofit/>
          </a:bodyPr>
          <a:lstStyle/>
          <a:p>
            <a:r>
              <a:rPr lang="es-CO" altLang="es-CO" sz="4000" dirty="0">
                <a:sym typeface="Open Sans" charset="0"/>
              </a:rPr>
              <a:t>Tema de consulta “Otros”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7769"/>
            <a:ext cx="10515600" cy="4903031"/>
          </a:xfrm>
        </p:spPr>
        <p:txBody>
          <a:bodyPr>
            <a:noAutofit/>
          </a:bodyPr>
          <a:lstStyle/>
          <a:p>
            <a:pPr algn="just" eaLnBrk="0" hangingPunct="0">
              <a:defRPr/>
            </a:pP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El tema de consulta identificado como “Fogafín no competente” hace referencia a aquellas </a:t>
            </a:r>
            <a:r>
              <a:rPr lang="es-CO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PQSD </a:t>
            </a: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que corresponden a entidades diferentes al Fondo de Garantías de Instituciones Financieras, durante este mes, el </a:t>
            </a:r>
            <a:r>
              <a:rPr lang="es-ES_tradnl" altLang="es-CO" sz="1600" dirty="0">
                <a:latin typeface="Myriad Pro"/>
                <a:cs typeface="Arial" panose="020B0604020202020204" pitchFamily="34" charset="0"/>
              </a:rPr>
              <a:t>tema representó el 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49.69% (80)</a:t>
            </a:r>
            <a:r>
              <a:rPr lang="es-ES_tradnl" altLang="es-CO" sz="1600" dirty="0">
                <a:latin typeface="Myriad Pro"/>
                <a:cs typeface="Arial" panose="020B0604020202020204" pitchFamily="34" charset="0"/>
              </a:rPr>
              <a:t>, del total de </a:t>
            </a: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las </a:t>
            </a:r>
            <a:r>
              <a:rPr lang="es-CO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PQSD</a:t>
            </a: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 recibidas. A continuación, presentamos el siguiente detalle:</a:t>
            </a: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r>
              <a:rPr lang="es-ES_tradnl" altLang="es-CO" sz="1600" dirty="0">
                <a:latin typeface="Myriad Pro"/>
                <a:cs typeface="Arial" panose="020B0604020202020204" pitchFamily="34" charset="0"/>
              </a:rPr>
              <a:t>En las respuestas brindadas a los peticionarios, se les informó de una parte, el objeto general de Fogafín y de otra parte, se les indicó sobre el traslado a la entidad competente de ser necesario.</a:t>
            </a:r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4E6AD781-EE0B-4B79-A1F9-F56B95CD2A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5732" y="2479964"/>
            <a:ext cx="8280529" cy="1911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594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628"/>
            <a:ext cx="10515600" cy="13255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CO" sz="4000" dirty="0"/>
              <a:t>Entidades más consultadas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08440"/>
            <a:ext cx="10757452" cy="980660"/>
          </a:xfrm>
        </p:spPr>
        <p:txBody>
          <a:bodyPr>
            <a:noAutofit/>
          </a:bodyPr>
          <a:lstStyle/>
          <a:p>
            <a:pPr algn="just" eaLnBrk="0" hangingPunct="0">
              <a:defRPr/>
            </a:pPr>
            <a:r>
              <a:rPr lang="es-CO" sz="1600" dirty="0">
                <a:latin typeface="Myriad Pro"/>
                <a:cs typeface="Arial" panose="020B0604020202020204" pitchFamily="34" charset="0"/>
              </a:rPr>
              <a:t>De las (161) PQSD recibidas en diciembre de 2021, el tema correspondiente a Otras Entidades representó el 70% (113), seguido por el extinto Banco Central Hipotecario con el 12.42% (20), Fogafín con el 11.80% (19), e Internacional S.A. Compañía de Financiamiento con el 5.59% (9). 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BA7201B4-0DAF-4F15-9640-4E938AD91A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5452" y="1204617"/>
            <a:ext cx="8522947" cy="4005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547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772" y="0"/>
            <a:ext cx="10515600" cy="13255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CO" sz="4400" dirty="0">
                <a:solidFill>
                  <a:schemeClr val="accent6">
                    <a:lumMod val="75000"/>
                  </a:schemeClr>
                </a:solidFill>
              </a:rPr>
              <a:t>Conclusiones: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439" y="930483"/>
            <a:ext cx="11253277" cy="5662045"/>
          </a:xfrm>
        </p:spPr>
        <p:txBody>
          <a:bodyPr>
            <a:noAutofit/>
          </a:bodyPr>
          <a:lstStyle/>
          <a:p>
            <a:pPr marL="0" indent="0" algn="just" eaLnBrk="0" hangingPunct="0">
              <a:buNone/>
              <a:defRPr/>
            </a:pPr>
            <a:endParaRPr lang="es-CO" sz="1400" dirty="0">
              <a:latin typeface="Myriad Pro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sz="1400" dirty="0">
                <a:latin typeface="Myriad Pro"/>
                <a:cs typeface="Arial" panose="020B0604020202020204" pitchFamily="34" charset="0"/>
              </a:rPr>
              <a:t>Fogafín, cumplió con los términos establecidos en la Ley 1437 de 2011, Ley 1755 de 2015 y con la Resolución 001 de 2017 expedida por Fogafín, para la atención de las </a:t>
            </a:r>
            <a:r>
              <a:rPr lang="es-ES_tradnl" altLang="es-CO" sz="1400" dirty="0">
                <a:latin typeface="Myriad Pro"/>
                <a:cs typeface="Arial" panose="020B0604020202020204" pitchFamily="34" charset="0"/>
              </a:rPr>
              <a:t>Peticiones, Quejas, Sugerencias, Denuncias y Agradecimientos (PQSDA), así como de las consultas</a:t>
            </a:r>
            <a:r>
              <a:rPr lang="es-CO" sz="1400" dirty="0">
                <a:latin typeface="Myriad Pro"/>
                <a:cs typeface="Arial" panose="020B0604020202020204" pitchFamily="34" charset="0"/>
              </a:rPr>
              <a:t>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sz="1400" dirty="0">
                <a:latin typeface="Myriad Pro"/>
                <a:cs typeface="Arial" panose="020B0604020202020204" pitchFamily="34" charset="0"/>
              </a:rPr>
              <a:t>En la página web de Fogafín, link </a:t>
            </a:r>
            <a:r>
              <a:rPr lang="es-CO" sz="1400" dirty="0">
                <a:latin typeface="Myriad Pro"/>
                <a:cs typeface="Arial" panose="020B0604020202020204" pitchFamily="34" charset="0"/>
                <a:hlinkClick r:id="rId2"/>
              </a:rPr>
              <a:t>https://www.fogafin.gov.co/que-es-fogafin/informes</a:t>
            </a:r>
            <a:r>
              <a:rPr lang="es-CO" sz="1400" dirty="0">
                <a:latin typeface="Myriad Pro"/>
                <a:cs typeface="Arial" panose="020B0604020202020204" pitchFamily="34" charset="0"/>
              </a:rPr>
              <a:t>, se presenta el informe de PQSD, establecido en el numeral 3 de la Circular Externa No. 01 de 2011 emitida por el Consejo Asesor del Gobierno Nacional en materia de control interno.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CO" altLang="es-CO" sz="1400" dirty="0">
              <a:solidFill>
                <a:prstClr val="white">
                  <a:lumMod val="50000"/>
                </a:prstClr>
              </a:solidFill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Los canales de atención más utilizados fueron</a:t>
            </a:r>
            <a:r>
              <a:rPr lang="es-MX" altLang="es-CO" sz="1400" b="1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</a:t>
            </a:r>
            <a:r>
              <a:rPr lang="es-MX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Atención Telefónica con una participación del 39.13% (63), seguido de Correo Electrónico con el 27.33% (44), Chat con el 22.36% (36), Atención Presencial con el 6.83% (11), Carta con el 3.11% (5), y Página Web con el 1.24% (2).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>
                <a:latin typeface="Myriad Pro"/>
                <a:cs typeface="Arial" panose="020B0604020202020204" pitchFamily="34" charset="0"/>
              </a:rPr>
              <a:t>Nuestra página web www.fogafin.gov.co cuenta con una opción que permite a las personas con baja visión aumentar hasta 16 veces el tamaño de las letras de la pantalla y cambiar sus contrastes.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Las (161) PQSD atendidas durante el mes de diciembre de 2021, provinieron principalmente de Bogotá con el 67.08% (108), Otras Ciudades con el 27.33% (44), seguido por Medellín con el 3.11% (5) y Cali con el 2.48% (4). 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ES_tradnl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Del total de las (161) </a:t>
            </a:r>
            <a:r>
              <a:rPr lang="es-CO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PQSD </a:t>
            </a:r>
            <a:r>
              <a:rPr lang="es-ES_tradnl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recibidas a través de los diferentes canales de comunicación, el tema de Fogafín no competente representó el 49.69% (80), seguido de Información Procesos </a:t>
            </a:r>
            <a:r>
              <a:rPr lang="es-ES_tradnl" altLang="es-CO" sz="1400" dirty="0" err="1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Liquidatorios</a:t>
            </a:r>
            <a:r>
              <a:rPr lang="es-ES_tradnl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que representó el 20.50% (33), Levantamiento de Gravámenes con el 13.66% (22), Información General de Fogafín con el 8.07% (13), Pago de Acreencias con el 4.35% (7), y Seguro de Depósitos con el 3.73% (6). El tema de “Fogafín no competente” hace referencia a aquellas solicitudes donde Fogafín no es el competente, sin embargo, se les da el trámite pertinente.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altLang="es-CO" sz="1400" dirty="0">
                <a:latin typeface="Myriad Pro"/>
                <a:cs typeface="Arial" panose="020B0604020202020204" pitchFamily="34" charset="0"/>
              </a:rPr>
              <a:t>Durante diciembre de 2021 no se recibieron denuncias de ningún tipo, peticiones anónimas, ni quejas relacionadas con Fogafín. De igual manera no se atendió ningún ciudadano con discapacidad (movilidad/física, auditiva, visual).</a:t>
            </a:r>
            <a:endParaRPr lang="es-CO" sz="1400" dirty="0">
              <a:latin typeface="Myriad Pro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4460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Fogafín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marL="0" marR="0" indent="0" algn="l" defTabSz="914400" rtl="0" eaLnBrk="1" fontAlgn="auto" latinLnBrk="0" hangingPunct="1">
          <a:lnSpc>
            <a:spcPct val="100000"/>
          </a:lnSpc>
          <a:spcBef>
            <a:spcPts val="10"/>
          </a:spcBef>
          <a:spcAft>
            <a:spcPts val="0"/>
          </a:spcAft>
          <a:buClrTx/>
          <a:buSzTx/>
          <a:buFontTx/>
          <a:buNone/>
          <a:tabLst/>
          <a:defRPr kumimoji="0" sz="5000" b="1" i="0" u="none" strike="noStrike" kern="1200" cap="none" spc="0" normalizeH="0" baseline="0" noProof="0" dirty="0" smtClean="0">
            <a:ln>
              <a:noFill/>
            </a:ln>
            <a:solidFill>
              <a:srgbClr val="01619B"/>
            </a:solidFill>
            <a:effectLst/>
            <a:uLnTx/>
            <a:uFillTx/>
            <a:latin typeface="Myriad Pro" charset="0"/>
            <a:ea typeface="Myriad Pro" charset="0"/>
            <a:cs typeface="Myriad Pro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ción1" id="{362891D7-0F8B-F240-8E2A-0F36B2830DA2}" vid="{280AD2CE-DB01-C048-9F1D-A47FF565F8F3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partamento xmlns="86fbb03e-06d9-4e12-899b-85ae2e791394">Comunicaciones y Relaciones Corporativas</Departamento>
    <Macroprocesos xmlns="3410525b-d2fa-4a3d-a768-156301000eb6">14</Macroproceso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6EA729DC2D5364692565BF43CEEA661" ma:contentTypeVersion="5" ma:contentTypeDescription="Crear nuevo documento." ma:contentTypeScope="" ma:versionID="ba78b88d6bc610b1d1f7e6662b4d6c7f">
  <xsd:schema xmlns:xsd="http://www.w3.org/2001/XMLSchema" xmlns:xs="http://www.w3.org/2001/XMLSchema" xmlns:p="http://schemas.microsoft.com/office/2006/metadata/properties" xmlns:ns2="86fbb03e-06d9-4e12-899b-85ae2e791394" xmlns:ns3="3410525b-d2fa-4a3d-a768-156301000eb6" targetNamespace="http://schemas.microsoft.com/office/2006/metadata/properties" ma:root="true" ma:fieldsID="929838af4f88dffdf3b9571a3284812e" ns2:_="" ns3:_="">
    <xsd:import namespace="86fbb03e-06d9-4e12-899b-85ae2e791394"/>
    <xsd:import namespace="3410525b-d2fa-4a3d-a768-156301000eb6"/>
    <xsd:element name="properties">
      <xsd:complexType>
        <xsd:sequence>
          <xsd:element name="documentManagement">
            <xsd:complexType>
              <xsd:all>
                <xsd:element ref="ns2:Departamento"/>
                <xsd:element ref="ns3:Macroprocesos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fbb03e-06d9-4e12-899b-85ae2e791394" elementFormDefault="qualified">
    <xsd:import namespace="http://schemas.microsoft.com/office/2006/documentManagement/types"/>
    <xsd:import namespace="http://schemas.microsoft.com/office/infopath/2007/PartnerControls"/>
    <xsd:element name="Departamento" ma:index="8" ma:displayName="Departamento" ma:default="Comunicaciones y Relaciones Corporativas" ma:format="Dropdown" ma:internalName="Departamento">
      <xsd:simpleType>
        <xsd:restriction base="dms:Choice">
          <xsd:enumeration value="Comunicaciones y Relaciones Corporativas"/>
          <xsd:enumeration value="Auditoria Interna"/>
          <xsd:enumeration value="Información Financiera"/>
          <xsd:enumeration value="Dirección"/>
          <xsd:enumeration value="Riesgos Financieros de la Reserva"/>
          <xsd:enumeration value="Gestión de Contenidos"/>
          <xsd:enumeration value="Talento Humano"/>
          <xsd:enumeration value="Riesgo Operativo y Procesos"/>
          <xsd:enumeration value="Análisis de Entidades Financieras y Simulacros"/>
          <xsd:enumeration value="Jurídico"/>
          <xsd:enumeration value="Gestión de Otros Archivos"/>
          <xsd:enumeration value="Resolución y Liquidaciones"/>
          <xsd:enumeration value="Operaciones de Tesoreria"/>
          <xsd:enumeration value="Sistema de Seguro de Depósitos"/>
          <xsd:enumeration value="Planeación y Proyectos"/>
          <xsd:enumeration value="Gestión de Inversiones"/>
          <xsd:enumeration value="Subdireción Corporativa"/>
          <xsd:enumeration value="Desarrollo Administrativo"/>
          <xsd:enumeration value="Subdirección de Gestión de Activos"/>
          <xsd:enumeration value="Subdirección Financiera Y Operativa"/>
          <xsd:enumeration value="Tecnologías de La Información"/>
          <xsd:enumeration value="Subdirección de Mecanismo de Resolución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10525b-d2fa-4a3d-a768-156301000eb6" elementFormDefault="qualified">
    <xsd:import namespace="http://schemas.microsoft.com/office/2006/documentManagement/types"/>
    <xsd:import namespace="http://schemas.microsoft.com/office/infopath/2007/PartnerControls"/>
    <xsd:element name="Macroprocesos" ma:index="9" ma:displayName="Proceso" ma:list="{aabdd146-37cb-46d7-8581-226074af296f}" ma:internalName="Macroprocesos" ma:readOnly="false" ma:showField="Macroproceso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1805823-328B-41BA-86BC-85A0157CFAD9}">
  <ds:schemaRefs>
    <ds:schemaRef ds:uri="http://schemas.openxmlformats.org/package/2006/metadata/core-properties"/>
    <ds:schemaRef ds:uri="http://purl.org/dc/terms/"/>
    <ds:schemaRef ds:uri="http://purl.org/dc/dcmitype/"/>
    <ds:schemaRef ds:uri="http://www.w3.org/XML/1998/namespace"/>
    <ds:schemaRef ds:uri="3410525b-d2fa-4a3d-a768-156301000eb6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86fbb03e-06d9-4e12-899b-85ae2e791394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D52B3137-973B-42BF-89FF-BEB0A874EE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fbb03e-06d9-4e12-899b-85ae2e791394"/>
    <ds:schemaRef ds:uri="3410525b-d2fa-4a3d-a768-156301000eb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8DB6915-4A2A-49FA-B7A5-186F64631E8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8669</TotalTime>
  <Words>1093</Words>
  <Application>Microsoft Office PowerPoint</Application>
  <PresentationFormat>Panorámica</PresentationFormat>
  <Paragraphs>71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Myriad Pro</vt:lpstr>
      <vt:lpstr>Tema Fogafín</vt:lpstr>
      <vt:lpstr>Informe Estadístico de Peticiones, Quejas, Sugerencias y Denuncias (PQSD)</vt:lpstr>
      <vt:lpstr>Evolución de las PQSD</vt:lpstr>
      <vt:lpstr>Canales utilizados de atención al ciudadano</vt:lpstr>
      <vt:lpstr>PQSD por ciudades</vt:lpstr>
      <vt:lpstr>Análisis de PQSD – Origen </vt:lpstr>
      <vt:lpstr>Temas consultados en los canales</vt:lpstr>
      <vt:lpstr>Tema de consulta “Otros”</vt:lpstr>
      <vt:lpstr>Entidades más consultadas</vt:lpstr>
      <vt:lpstr>Conclusiones:</vt:lpstr>
      <vt:lpstr>Conclusiones Aplicación Decreto 0103 de 2015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Gustavo Andres Martinez Martinez</dc:creator>
  <cp:lastModifiedBy>Fondo de Garantías de Instituciones Financieras</cp:lastModifiedBy>
  <cp:revision>401</cp:revision>
  <cp:lastPrinted>2020-03-02T16:08:24Z</cp:lastPrinted>
  <dcterms:created xsi:type="dcterms:W3CDTF">2018-12-19T17:15:32Z</dcterms:created>
  <dcterms:modified xsi:type="dcterms:W3CDTF">2022-01-18T20:45:51Z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0x010100D6EA729DC2D5364692565BF43CEEA661</vt:lpwstr>
  </property>
</Properties>
</file>