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handoutMasterIdLst>
    <p:handoutMasterId r:id="rId15"/>
  </p:handoutMasterIdLst>
  <p:sldIdLst>
    <p:sldId id="256" r:id="rId5"/>
    <p:sldId id="261" r:id="rId6"/>
    <p:sldId id="264" r:id="rId7"/>
    <p:sldId id="265" r:id="rId8"/>
    <p:sldId id="266" r:id="rId9"/>
    <p:sldId id="267" r:id="rId10"/>
    <p:sldId id="260" r:id="rId11"/>
    <p:sldId id="262" r:id="rId12"/>
    <p:sldId id="263" r:id="rId13"/>
    <p:sldId id="268" r:id="rId14"/>
  </p:sldIdLst>
  <p:sldSz cx="12192000" cy="6858000"/>
  <p:notesSz cx="6797675" cy="9928225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968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648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11" d="100"/>
          <a:sy n="111" d="100"/>
        </p:scale>
        <p:origin x="4416" y="22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>
            <a:extLst>
              <a:ext uri="{FF2B5EF4-FFF2-40B4-BE49-F238E27FC236}">
                <a16:creationId xmlns:a16="http://schemas.microsoft.com/office/drawing/2014/main" id="{E5FE4219-6988-EA41-8898-8B1D647777B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posición de fecha 2">
            <a:extLst>
              <a:ext uri="{FF2B5EF4-FFF2-40B4-BE49-F238E27FC236}">
                <a16:creationId xmlns:a16="http://schemas.microsoft.com/office/drawing/2014/main" id="{C52DBF15-4E02-AE46-9678-96450ACD264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B8002EC-693C-7A49-90A8-6116B2BAEE99}" type="datetimeFigureOut">
              <a:rPr lang="es-CO" smtClean="0"/>
              <a:t>02/03/2020</a:t>
            </a:fld>
            <a:endParaRPr lang="es-CO"/>
          </a:p>
        </p:txBody>
      </p:sp>
      <p:sp>
        <p:nvSpPr>
          <p:cNvPr id="4" name="Marcador de posición de pie de página 3">
            <a:extLst>
              <a:ext uri="{FF2B5EF4-FFF2-40B4-BE49-F238E27FC236}">
                <a16:creationId xmlns:a16="http://schemas.microsoft.com/office/drawing/2014/main" id="{A3985BB5-9031-9F4F-9AF5-753C8D1B533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30093"/>
            <a:ext cx="2945659" cy="49813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posición de número de diapositiva 4">
            <a:extLst>
              <a:ext uri="{FF2B5EF4-FFF2-40B4-BE49-F238E27FC236}">
                <a16:creationId xmlns:a16="http://schemas.microsoft.com/office/drawing/2014/main" id="{20BFE40B-0513-3E41-8BBB-B8BE6445282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30093"/>
            <a:ext cx="2945659" cy="49813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D514243-ACD1-144A-BD65-6DEA0CB98BF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022729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08914" y="1820090"/>
            <a:ext cx="5416732" cy="1559243"/>
          </a:xfrm>
        </p:spPr>
        <p:txBody>
          <a:bodyPr anchor="b"/>
          <a:lstStyle>
            <a:lvl1pPr algn="r">
              <a:defRPr lang="en-US" sz="60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 charset="0"/>
                <a:ea typeface="Myriad Pro" charset="0"/>
                <a:cs typeface="Myriad Pro" charset="0"/>
              </a:defRPr>
            </a:lvl1pPr>
          </a:lstStyle>
          <a:p>
            <a:r>
              <a:rPr lang="es-ES" dirty="0"/>
              <a:t>Título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008914" y="3488826"/>
            <a:ext cx="5416732" cy="1655762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Subtítulo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4803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Agend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5420904" cy="2852737"/>
          </a:xfrm>
        </p:spPr>
        <p:txBody>
          <a:bodyPr anchor="b">
            <a:normAutofit/>
          </a:bodyPr>
          <a:lstStyle>
            <a:lvl1pPr>
              <a:defRPr lang="en-US" sz="60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 charset="0"/>
                <a:ea typeface="Myriad Pro" charset="0"/>
                <a:cs typeface="Myriad Pro" charset="0"/>
              </a:defRPr>
            </a:lvl1pPr>
          </a:lstStyle>
          <a:p>
            <a:r>
              <a:rPr lang="es-ES" dirty="0"/>
              <a:t>Agenda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5420904" cy="1500187"/>
          </a:xfrm>
        </p:spPr>
        <p:txBody>
          <a:bodyPr>
            <a:normAutofit/>
          </a:bodyPr>
          <a:lstStyle>
            <a:lvl1pPr marL="0" indent="0">
              <a:buNone/>
              <a:defRPr lang="es-ES" sz="2400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 charset="0"/>
                <a:ea typeface="+mn-ea"/>
                <a:cs typeface="+mn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Subtítulo Agenda</a:t>
            </a:r>
          </a:p>
        </p:txBody>
      </p:sp>
      <p:sp>
        <p:nvSpPr>
          <p:cNvPr id="14" name="Marcador de posición de texto 13">
            <a:extLst>
              <a:ext uri="{FF2B5EF4-FFF2-40B4-BE49-F238E27FC236}">
                <a16:creationId xmlns:a16="http://schemas.microsoft.com/office/drawing/2014/main" id="{AF6DE16B-ED1A-D144-9C4C-CF1EE78B585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059613" y="1709738"/>
            <a:ext cx="4673600" cy="4379912"/>
          </a:xfrm>
        </p:spPr>
        <p:txBody>
          <a:bodyPr/>
          <a:lstStyle>
            <a:lvl1pPr marL="0" indent="-4572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ES" sz="2200" kern="1200" dirty="0" smtClean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1pPr>
            <a:lvl2pPr marL="457200" indent="-4572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ES" sz="2200" kern="1200" dirty="0" smtClean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2pPr>
            <a:lvl3pPr marL="914400" indent="-3429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ES" sz="2200" kern="1200" dirty="0" smtClean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3pPr>
            <a:lvl4pPr marL="1371600" indent="-3429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ES" sz="2200" kern="1200" dirty="0" smtClean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4pPr>
            <a:lvl5pPr marL="1828800" indent="-3429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CO" sz="2200" kern="1200" dirty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5pPr>
          </a:lstStyle>
          <a:p>
            <a:pPr marL="0" lvl="0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Elemento 1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122747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Diapositiva de contenido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4610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Cierr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B26C0D7F-5A38-704D-AC39-73A11F779C1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008914" y="1820090"/>
            <a:ext cx="5416732" cy="1559243"/>
          </a:xfrm>
        </p:spPr>
        <p:txBody>
          <a:bodyPr anchor="b"/>
          <a:lstStyle>
            <a:lvl1pPr algn="r">
              <a:defRPr lang="en-US" sz="60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 charset="0"/>
                <a:ea typeface="Myriad Pro" charset="0"/>
                <a:cs typeface="Myriad Pro" charset="0"/>
              </a:defRPr>
            </a:lvl1pPr>
          </a:lstStyle>
          <a:p>
            <a:r>
              <a:rPr lang="es-ES" dirty="0"/>
              <a:t>Cierre</a:t>
            </a:r>
            <a:endParaRPr lang="en-US" dirty="0"/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82B653F7-F9BF-BF4C-9F11-2CA2D2C8899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008914" y="3488826"/>
            <a:ext cx="5416732" cy="1655762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Subtítulo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4162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lvl="0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Haga clic para modificar el estilo de texto del patrón</a:t>
            </a:r>
          </a:p>
          <a:p>
            <a:pPr marL="457200" lvl="1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Segundo nivel</a:t>
            </a:r>
          </a:p>
          <a:p>
            <a:pPr marL="914400" lvl="2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Tercer nivel</a:t>
            </a:r>
          </a:p>
          <a:p>
            <a:pPr marL="1371600" lvl="3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Cuarto nivel</a:t>
            </a:r>
          </a:p>
          <a:p>
            <a:pPr marL="1828800" lvl="4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Quinto nivel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3436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2" r:id="rId3"/>
    <p:sldLayoutId id="2147483664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s-ES" sz="6000" b="1" kern="1200">
          <a:solidFill>
            <a:srgbClr val="01619B"/>
          </a:solidFill>
          <a:latin typeface="Myriad Pro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22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s-ES" sz="20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s-ES" sz="18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s-ES" sz="16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14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hyperlink" Target="file:///\\hermes\Doc_Fogafin\SGR\DJU\ATENCION%20AL%20USUARIO%20DAU\ESTADISTICAS%20DE%20PQRS\A&#241;o%202018\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ogafin.gov.co/Default/atencion-al-ciudadano/informes/informe-estadistico-de-pqrsda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6C4E79-85E5-124F-881D-7FF3297E95E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s-CO" altLang="es-CO" sz="4000" dirty="0"/>
              <a:t>Informe Estadístico de Peticiones, Quejas, Sugerencias y Denuncias (PQSD)</a:t>
            </a:r>
            <a:endParaRPr lang="es-CO" sz="40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041C913-FECE-8443-9693-E961F16DF5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08914" y="3594843"/>
            <a:ext cx="5416732" cy="1655762"/>
          </a:xfrm>
        </p:spPr>
        <p:txBody>
          <a:bodyPr/>
          <a:lstStyle/>
          <a:p>
            <a:r>
              <a:rPr lang="es-CO" dirty="0"/>
              <a:t>enero de 2020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0593953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84994"/>
            <a:ext cx="10515600" cy="1325563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s-MX" sz="2400" dirty="0">
                <a:solidFill>
                  <a:schemeClr val="accent6">
                    <a:lumMod val="75000"/>
                  </a:schemeClr>
                </a:solidFill>
              </a:rPr>
              <a:t>Conclusiones</a:t>
            </a:r>
            <a:br>
              <a:rPr lang="es-MX" sz="2400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es-MX" sz="2400" dirty="0">
                <a:solidFill>
                  <a:schemeClr val="accent6">
                    <a:lumMod val="75000"/>
                  </a:schemeClr>
                </a:solidFill>
              </a:rPr>
              <a:t>Aplicación Decreto 0103 de 2015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68117"/>
            <a:ext cx="10515600" cy="5635349"/>
          </a:xfrm>
        </p:spPr>
        <p:txBody>
          <a:bodyPr>
            <a:noAutofit/>
          </a:bodyPr>
          <a:lstStyle/>
          <a:p>
            <a:pPr marL="273050" indent="-273050" algn="just" eaLnBrk="0" hangingPunct="0">
              <a:buFontTx/>
              <a:buAutoNum type="arabicPeriod"/>
              <a:defRPr/>
            </a:pPr>
            <a:endParaRPr lang="es-CO" sz="1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es-CO" sz="1800" dirty="0"/>
          </a:p>
          <a:p>
            <a:pPr marL="0" indent="0" algn="just">
              <a:lnSpc>
                <a:spcPct val="100000"/>
              </a:lnSpc>
              <a:buNone/>
            </a:pPr>
            <a:endParaRPr lang="es-CO" sz="1800" dirty="0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46C2B5E0-E819-42F6-AAB9-D17825AAAA2A}"/>
              </a:ext>
            </a:extLst>
          </p:cNvPr>
          <p:cNvSpPr/>
          <p:nvPr/>
        </p:nvSpPr>
        <p:spPr>
          <a:xfrm>
            <a:off x="1790554" y="6003874"/>
            <a:ext cx="872475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(*) FU</a:t>
            </a:r>
            <a:r>
              <a:rPr lang="es-CO" sz="1200" dirty="0">
                <a:latin typeface="Arial" panose="020B0604020202020204" pitchFamily="34" charset="0"/>
                <a:cs typeface="Arial" panose="020B0604020202020204" pitchFamily="34" charset="0"/>
              </a:rPr>
              <a:t>ENTE: </a:t>
            </a:r>
            <a:r>
              <a:rPr lang="es-MX" sz="1200" dirty="0">
                <a:latin typeface="Arial" panose="020B0604020202020204" pitchFamily="34" charset="0"/>
                <a:cs typeface="Arial" panose="020B0604020202020204" pitchFamily="34" charset="0"/>
                <a:hlinkClick r:id="rId2" action="ppaction://hlinkfi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\\hermes\Doc_Fogafin\SGR\DJU\ATENCION AL USUARIO DAU\ESTADISTICAS DE PQRS\Año 2020</a:t>
            </a:r>
            <a:r>
              <a:rPr lang="es-MX" sz="1200" u="sng" dirty="0">
                <a:latin typeface="Arial" panose="020B0604020202020204" pitchFamily="34" charset="0"/>
                <a:cs typeface="Arial" panose="020B0604020202020204" pitchFamily="34" charset="0"/>
                <a:hlinkClick r:id="rId2" action="ppaction://hlinkfi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\</a:t>
            </a:r>
            <a:r>
              <a:rPr lang="es-MX" sz="1200" u="sng" dirty="0">
                <a:latin typeface="Arial" panose="020B0604020202020204" pitchFamily="34" charset="0"/>
                <a:cs typeface="Arial" panose="020B0604020202020204" pitchFamily="34" charset="0"/>
              </a:rPr>
              <a:t>enero de 2020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9A0C0C7C-6C56-45F7-8559-4267CF61AB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34768" y="1436866"/>
            <a:ext cx="6922463" cy="3984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942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es-CO" sz="4000" dirty="0"/>
              <a:t>Evolución de las PQSD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3625"/>
            <a:ext cx="10515600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838200" y="4633577"/>
            <a:ext cx="1090322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En el mes de enero de 2020 se recibieron 219 PQSD, de las cuales el 99.5% (218) correspondieron a derechos de petición y el 0.5% (1) a una felicitación.</a:t>
            </a:r>
          </a:p>
          <a:p>
            <a:pPr algn="just" eaLnBrk="0" hangingPunct="0">
              <a:defRPr/>
            </a:pPr>
            <a:endParaRPr lang="es-CO" altLang="es-CO" sz="1600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Durante este período no se recibió ninguna denuncia, así como no se atendió ningún ciudadano con discapacidad (movilidad/física, auditiva, visual).</a:t>
            </a:r>
          </a:p>
          <a:p>
            <a:pPr algn="just" eaLnBrk="0" hangingPunct="0">
              <a:defRPr/>
            </a:pPr>
            <a:endParaRPr lang="es-CO" altLang="es-CO" sz="1600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El promedio de días de respuesta a las peticiones recibidas por Fogafín, fue de 2 días hábiles. 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90CA7A5A-7954-4E8F-9D56-98B5B6430F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7532" y="1470786"/>
            <a:ext cx="8241343" cy="28327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381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182" y="185530"/>
            <a:ext cx="9684026" cy="994259"/>
          </a:xfrm>
        </p:spPr>
        <p:txBody>
          <a:bodyPr>
            <a:normAutofit fontScale="90000"/>
          </a:bodyPr>
          <a:lstStyle/>
          <a:p>
            <a:r>
              <a:rPr lang="es-MX" sz="4000" dirty="0"/>
              <a:t>Canales utilizados de atención al ciudadano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3625"/>
            <a:ext cx="10515600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838200" y="4635854"/>
            <a:ext cx="1090322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defRPr/>
            </a:pPr>
            <a:r>
              <a:rPr lang="es-MX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Los canales de atención más utilizados fueron atención telefónica con una participación del 59.16% (123), seguido de Correo Electrónico con el 19.18% (42), Chat con el 10.05% (22), Atención Personalizada con el 6.85% (15), página web con el 4.11% (9) y carta con el 3.65% (8). En este período no se recibieron PQSD por Facebook o Twitter.</a:t>
            </a:r>
          </a:p>
          <a:p>
            <a:pPr algn="just" eaLnBrk="0" hangingPunct="0">
              <a:defRPr/>
            </a:pPr>
            <a:endParaRPr lang="es-CO" altLang="es-CO" sz="1600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Nuestra página web www.fogafin.gov.co cuenta con una opción que permite a las personas con baja visión aumentar hasta 16 veces el tamaño de las letras de la pantalla y cambiar sus contrastes.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BEC837AF-45C7-4E82-9B3D-77993773D8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5228" y="1228060"/>
            <a:ext cx="6221544" cy="3141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21267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1304"/>
            <a:ext cx="9684026" cy="994259"/>
          </a:xfrm>
        </p:spPr>
        <p:txBody>
          <a:bodyPr>
            <a:normAutofit/>
          </a:bodyPr>
          <a:lstStyle/>
          <a:p>
            <a:r>
              <a:rPr lang="es-MX" sz="4000" dirty="0"/>
              <a:t>PQSD por ciudades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3625"/>
            <a:ext cx="10515600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838200" y="5401454"/>
            <a:ext cx="1090322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defRPr/>
            </a:pPr>
            <a:r>
              <a:rPr lang="es-MX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Las PQSD atendidas durante el mes de enero provinieron principalmente de la ciudad de Bogotá D.C. con el 56.16% (123), seguido por Otras Ciudades con el 34% (74), Medellín con el 5.48% (12) y Cali con el 4.57% (10), tal y como se evidencia en esta gráfica. </a:t>
            </a: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637F5F98-B9A4-4445-87B3-53095BB68A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5056" y="1193251"/>
            <a:ext cx="8230313" cy="4078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71260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1304"/>
            <a:ext cx="9684026" cy="994259"/>
          </a:xfrm>
        </p:spPr>
        <p:txBody>
          <a:bodyPr>
            <a:normAutofit/>
          </a:bodyPr>
          <a:lstStyle/>
          <a:p>
            <a:r>
              <a:rPr lang="es-MX" sz="4000" dirty="0"/>
              <a:t>Análisis de PQSD – Origen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3625"/>
            <a:ext cx="10515600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838200" y="5180558"/>
            <a:ext cx="1090322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Del total de las PQSD recibidas (219) durante enero de 2020,</a:t>
            </a:r>
            <a:r>
              <a:rPr 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 se observa que el 93.61% </a:t>
            </a: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(205) provienen de personas naturales y el 6.39% (14) provienen de personas jurídicas.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6ACC9D09-D119-46CD-82C3-FDAF2E145E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8477" y="1823482"/>
            <a:ext cx="7175045" cy="3211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07269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1304"/>
            <a:ext cx="9684026" cy="994259"/>
          </a:xfrm>
        </p:spPr>
        <p:txBody>
          <a:bodyPr>
            <a:normAutofit/>
          </a:bodyPr>
          <a:lstStyle/>
          <a:p>
            <a:r>
              <a:rPr lang="es-MX" sz="4000" dirty="0"/>
              <a:t>Temas consultados en los canales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3625"/>
            <a:ext cx="10515600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764639" y="4529837"/>
            <a:ext cx="1090322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/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En </a:t>
            </a: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enero </a:t>
            </a:r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de 2020, del total de las 219 </a:t>
            </a: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PQSD </a:t>
            </a:r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recibidas a través de los diferentes canales de comunicación, el tema de Fogafín no competente representó el 42.92% (94), seguido de Información de Procesos </a:t>
            </a:r>
            <a:r>
              <a:rPr lang="es-ES_tradnl" altLang="es-CO" sz="1600" dirty="0" err="1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Liquidatorios</a:t>
            </a:r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 que representó el 19.63% (43), Levantamiento de Gravámenes que representó el 18.26% (40), Información General de Fogafín que representó el 11.87% (26), Pago de Acreencias que representó el 5.02% (11) y, Seguro de Depósitos que representó el 2.28% (5). El tema de “Fogafín no competente” hace referencia a aquellas solicitudes donde Fogafín no es el competente, sin embargo se les da el trámite pertinente.</a:t>
            </a:r>
          </a:p>
          <a:p>
            <a:pPr algn="just" eaLnBrk="0" hangingPunct="0"/>
            <a:endParaRPr lang="es-ES_tradnl" altLang="es-CO" sz="1600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  <a:p>
            <a:pPr algn="just" eaLnBrk="0" hangingPunct="0"/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El tema de Fogafín corresponde a las solicitudes de información sobre alivios de cartera, cobertura e información general de Fogafín, entre otros.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3BA24DFA-6B42-4561-BEDC-299303432B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9307" y="1114089"/>
            <a:ext cx="9461812" cy="3365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66993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84994"/>
            <a:ext cx="10515600" cy="1325563"/>
          </a:xfrm>
        </p:spPr>
        <p:txBody>
          <a:bodyPr>
            <a:normAutofit/>
          </a:bodyPr>
          <a:lstStyle/>
          <a:p>
            <a:r>
              <a:rPr lang="es-CO" altLang="es-CO" sz="4000" dirty="0">
                <a:sym typeface="Open Sans" charset="0"/>
              </a:rPr>
              <a:t>Tema de consulta “Otros”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57374"/>
            <a:ext cx="10515600" cy="5635349"/>
          </a:xfrm>
        </p:spPr>
        <p:txBody>
          <a:bodyPr>
            <a:noAutofit/>
          </a:bodyPr>
          <a:lstStyle/>
          <a:p>
            <a:pPr algn="just" eaLnBrk="0" hangingPunct="0">
              <a:defRPr/>
            </a:pPr>
            <a:r>
              <a:rPr lang="es-ES_tradnl" altLang="es-CO" sz="1600" dirty="0">
                <a:latin typeface="Arial" panose="020B0604020202020204" pitchFamily="34" charset="0"/>
                <a:ea typeface="ヒラギノ角ゴ Pro W3"/>
                <a:cs typeface="Arial" panose="020B0604020202020204" pitchFamily="34" charset="0"/>
              </a:rPr>
              <a:t>El tema de consulta identificado como “Fogafín no competente” hace referencia a aquellas </a:t>
            </a:r>
            <a:r>
              <a:rPr lang="es-CO" altLang="es-CO" sz="1600" dirty="0">
                <a:latin typeface="Arial" panose="020B0604020202020204" pitchFamily="34" charset="0"/>
                <a:ea typeface="ヒラギノ角ゴ Pro W3"/>
                <a:cs typeface="Arial" panose="020B0604020202020204" pitchFamily="34" charset="0"/>
              </a:rPr>
              <a:t>PQSD </a:t>
            </a:r>
            <a:r>
              <a:rPr lang="es-ES_tradnl" altLang="es-CO" sz="1600" dirty="0">
                <a:latin typeface="Arial" panose="020B0604020202020204" pitchFamily="34" charset="0"/>
                <a:ea typeface="ヒラギノ角ゴ Pro W3"/>
                <a:cs typeface="Arial" panose="020B0604020202020204" pitchFamily="34" charset="0"/>
              </a:rPr>
              <a:t>que corresponden a entidades diferentes al Fondo de Garantías de Instituciones Financieras, durante este mes, el tema representó </a:t>
            </a:r>
            <a:r>
              <a:rPr lang="es-ES_tradnl" altLang="es-CO" sz="1600" dirty="0"/>
              <a:t>el </a:t>
            </a:r>
            <a:r>
              <a:rPr lang="es-ES_tradnl" altLang="es-CO" sz="1600" dirty="0" err="1"/>
              <a:t>el</a:t>
            </a:r>
            <a:r>
              <a:rPr lang="es-ES_tradnl" altLang="es-CO" sz="1600" dirty="0"/>
              <a:t> 42.92% (94), </a:t>
            </a:r>
            <a:r>
              <a:rPr lang="es-ES_tradnl" altLang="es-CO" sz="1600" dirty="0">
                <a:latin typeface="Arial" panose="020B0604020202020204" pitchFamily="34" charset="0"/>
                <a:ea typeface="ヒラギノ角ゴ Pro W3"/>
                <a:cs typeface="Arial" panose="020B0604020202020204" pitchFamily="34" charset="0"/>
              </a:rPr>
              <a:t>del total de las </a:t>
            </a:r>
            <a:r>
              <a:rPr lang="es-CO" altLang="es-CO" sz="1600" dirty="0">
                <a:latin typeface="Arial" panose="020B0604020202020204" pitchFamily="34" charset="0"/>
                <a:ea typeface="ヒラギノ角ゴ Pro W3"/>
                <a:cs typeface="Arial" panose="020B0604020202020204" pitchFamily="34" charset="0"/>
              </a:rPr>
              <a:t>PQSD</a:t>
            </a:r>
            <a:r>
              <a:rPr lang="es-ES_tradnl" altLang="es-CO" sz="1600" dirty="0">
                <a:latin typeface="Arial" panose="020B0604020202020204" pitchFamily="34" charset="0"/>
                <a:ea typeface="ヒラギノ角ゴ Pro W3"/>
                <a:cs typeface="Arial" panose="020B0604020202020204" pitchFamily="34" charset="0"/>
              </a:rPr>
              <a:t> recibidas. A continuación presentamos el siguiente detalle.</a:t>
            </a:r>
          </a:p>
          <a:p>
            <a:pPr algn="just" eaLnBrk="0" hangingPunct="0">
              <a:defRPr/>
            </a:pPr>
            <a:endParaRPr lang="es-ES_tradnl" altLang="es-CO" sz="1600" dirty="0">
              <a:latin typeface="Arial" panose="020B0604020202020204" pitchFamily="34" charset="0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Arial" panose="020B0604020202020204" pitchFamily="34" charset="0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Arial" panose="020B0604020202020204" pitchFamily="34" charset="0"/>
              <a:ea typeface="ヒラギノ角ゴ Pro W3"/>
              <a:cs typeface="Arial" panose="020B0604020202020204" pitchFamily="34" charset="0"/>
            </a:endParaRPr>
          </a:p>
          <a:p>
            <a:pPr marL="0" indent="0" algn="just" eaLnBrk="0" hangingPunct="0">
              <a:buNone/>
              <a:defRPr/>
            </a:pPr>
            <a:endParaRPr lang="es-ES_tradnl" altLang="es-CO" sz="1600" dirty="0">
              <a:latin typeface="Arial" panose="020B0604020202020204" pitchFamily="34" charset="0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Arial" panose="020B0604020202020204" pitchFamily="34" charset="0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Arial" panose="020B0604020202020204" pitchFamily="34" charset="0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Arial" panose="020B0604020202020204" pitchFamily="34" charset="0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Arial" panose="020B0604020202020204" pitchFamily="34" charset="0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Arial" panose="020B0604020202020204" pitchFamily="34" charset="0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r>
              <a:rPr lang="es-ES_tradnl" altLang="es-CO" sz="1600" dirty="0">
                <a:latin typeface="Arial" panose="020B0604020202020204" pitchFamily="34" charset="0"/>
                <a:cs typeface="Arial" panose="020B0604020202020204" pitchFamily="34" charset="0"/>
              </a:rPr>
              <a:t>En las respuestas brindadas a los peticionarios, se les informó de una parte, el objeto general de Fogafín y de otra parte, se les indicó sobre el traslado a la entidad competente de ser necesario.</a:t>
            </a:r>
          </a:p>
          <a:p>
            <a:pPr algn="just" eaLnBrk="0" hangingPunct="0">
              <a:defRPr/>
            </a:pPr>
            <a:endParaRPr lang="es-ES_tradnl" altLang="es-CO" sz="2800" dirty="0">
              <a:latin typeface="Arial" panose="020B0604020202020204" pitchFamily="34" charset="0"/>
              <a:ea typeface="ヒラギノ角ゴ Pro W3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2783D0FE-EB21-4A8C-886A-55BC7E6387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7718" y="1879134"/>
            <a:ext cx="8496563" cy="2894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55947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84994"/>
            <a:ext cx="10515600" cy="1325563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es-CO" sz="4000" dirty="0"/>
              <a:t>Entidades más consultadas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787232"/>
            <a:ext cx="10757452" cy="980660"/>
          </a:xfrm>
        </p:spPr>
        <p:txBody>
          <a:bodyPr>
            <a:noAutofit/>
          </a:bodyPr>
          <a:lstStyle/>
          <a:p>
            <a:pPr algn="just" eaLnBrk="0" hangingPunct="0">
              <a:defRPr/>
            </a:pPr>
            <a:r>
              <a:rPr lang="es-CO" sz="1600" dirty="0">
                <a:latin typeface="Arial" panose="020B0604020202020204" pitchFamily="34" charset="0"/>
                <a:cs typeface="Arial" panose="020B0604020202020204" pitchFamily="34" charset="0"/>
              </a:rPr>
              <a:t>De las (219) PQSD recibidas, el tema correspondiente a Otras Entidades representó el 68.49% (150), seguido por Fogafín con el 13.24% (29), el extinto Banco Central Hipotecario S.A con el 8.68% (19), la extinta Internacional Compañía de Financiamiento con el 5.48% (12), y el extinto Banco del Estado S.A. con el 4.11% (9). 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4F7F2F11-646B-4F6B-B636-922612EDE6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5325" y="897647"/>
            <a:ext cx="7023201" cy="3889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55475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84994"/>
            <a:ext cx="10515600" cy="1325563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es-CO" sz="2400" dirty="0">
                <a:solidFill>
                  <a:schemeClr val="accent6">
                    <a:lumMod val="75000"/>
                  </a:schemeClr>
                </a:solidFill>
              </a:rPr>
              <a:t>Conclusiones: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36813"/>
            <a:ext cx="10515600" cy="5635349"/>
          </a:xfrm>
        </p:spPr>
        <p:txBody>
          <a:bodyPr>
            <a:noAutofit/>
          </a:bodyPr>
          <a:lstStyle/>
          <a:p>
            <a:pPr marL="0" indent="0" algn="just" eaLnBrk="0" hangingPunct="0">
              <a:buNone/>
              <a:defRPr/>
            </a:pPr>
            <a:endParaRPr lang="es-CO" sz="1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CO" sz="1400" dirty="0">
                <a:latin typeface="Arial" panose="020B0604020202020204" pitchFamily="34" charset="0"/>
                <a:cs typeface="Arial" panose="020B0604020202020204" pitchFamily="34" charset="0"/>
              </a:rPr>
              <a:t>Fogafín, cumplió con los términos establecidos en la Ley 1437 de 2011, Ley 1755 de 2015 y con la Resolución 001 de 2017 expedida por Fogafín, para la atención de las </a:t>
            </a:r>
            <a:r>
              <a:rPr lang="es-ES_tradnl" altLang="es-CO" sz="1400" dirty="0">
                <a:latin typeface="Arial" panose="020B0604020202020204" pitchFamily="34" charset="0"/>
                <a:cs typeface="Arial" panose="020B0604020202020204" pitchFamily="34" charset="0"/>
              </a:rPr>
              <a:t>Peticiones, Quejas, Sugerencias, Denuncias y Agradecimientos (PQSDA), así como de las consultas</a:t>
            </a:r>
            <a:r>
              <a:rPr lang="es-CO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CO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CO" sz="1400" dirty="0">
                <a:latin typeface="Arial" panose="020B0604020202020204" pitchFamily="34" charset="0"/>
                <a:cs typeface="Arial" panose="020B0604020202020204" pitchFamily="34" charset="0"/>
              </a:rPr>
              <a:t>En la página web de Fogafín, link  </a:t>
            </a:r>
            <a:r>
              <a:rPr lang="es-CO" sz="14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https://www.fogafin.gov.co/Default/atencion-al-ciudadano/informes/informe-estadistico-de-pqrsda</a:t>
            </a:r>
            <a:r>
              <a:rPr lang="es-CO" sz="1400" dirty="0">
                <a:latin typeface="Arial" panose="020B0604020202020204" pitchFamily="34" charset="0"/>
                <a:cs typeface="Arial" panose="020B0604020202020204" pitchFamily="34" charset="0"/>
              </a:rPr>
              <a:t>, se presenta el informe de PQSD, establecido en el numeral 3 de la Circular Externa No. 01 de 2011 emitida por el Consejo Asesor del Gobierno Nacional en materia de control interno.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CO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MX" altLang="es-CO" sz="1400" dirty="0"/>
              <a:t>Los canales de atención más utilizados fueron atención telefónica con una participación del 59.16% (123), seguido de Correo Electrónico con el 19.18% (42), Chat con el 10.05% (22), Atención Personalizada con el 6.85% (15), página web con el 4.11% (9) y carta con el 3.65% (8). En este período no se recibieron PQSD por Facebook o Twitter.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MX" altLang="es-CO" sz="1400" dirty="0"/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MX" altLang="es-CO" sz="1400" dirty="0"/>
              <a:t>Nuestra página web www.fogafin.gov.co cuenta con una opción que permite a las personas con baja visión aumentar hasta 16 veces el tamaño de las letras de la pantalla y cambiar sus contrastes.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MX" altLang="es-CO" sz="1400" dirty="0"/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CO" altLang="es-CO" sz="1400" dirty="0"/>
              <a:t>Las PQSD atendidas durante el mes de enero </a:t>
            </a:r>
            <a:r>
              <a:rPr lang="es-MX" altLang="es-CO" sz="1400" dirty="0"/>
              <a:t>provinieron principalmente de la ciudad de Bogotá D.C. con el 56.16% (123), seguido por Otras Ciudades con el 34% (74), Medellín con el 5.48% (12) y Cali con el 4.57% (10).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MX" altLang="es-CO" sz="1400" dirty="0"/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MX" altLang="es-CO" sz="1400" dirty="0"/>
              <a:t>Del total de las 219 PQSD recibidas a través de los diferentes canales de comunicación, </a:t>
            </a:r>
            <a:r>
              <a:rPr lang="es-ES_tradnl" altLang="es-CO" sz="1400" dirty="0"/>
              <a:t>el tema de Fogafín no competente representó el 42.92% (94), seguido de Información de Procesos </a:t>
            </a:r>
            <a:r>
              <a:rPr lang="es-ES_tradnl" altLang="es-CO" sz="1400" dirty="0" err="1"/>
              <a:t>Liquidatorios</a:t>
            </a:r>
            <a:r>
              <a:rPr lang="es-ES_tradnl" altLang="es-CO" sz="1400" dirty="0"/>
              <a:t> que representó el 19.63% (43), Levantamiento de Gravámenes que representó el 18.26% (40), Información General de Fogafín que representó el 11.87% (26), Pago de Acreencias que representó el 5.02% (11) y, Seguro de Depósitos que representó el 2.28% (5). El tema de “Fogafín no competente” hace referencia a aquellas solicitudes donde Fogafín no es el competente, sin embargo se les da el trámite pertinente.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MX" altLang="es-CO" sz="1400" dirty="0"/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CO" altLang="es-CO" sz="1400" dirty="0"/>
              <a:t>Durante enero de 2020 no se recibieron denuncias de ningún tipo, peticiones anónimas, ni quejas relacionadas con Fogafín. De igual manera no se atendió ningún ciudadano con discapacidad (movilidad/física, auditiva, visual).</a:t>
            </a:r>
            <a:endParaRPr lang="es-CO" sz="1400" dirty="0"/>
          </a:p>
          <a:p>
            <a:pPr marL="0" indent="0" algn="just">
              <a:lnSpc>
                <a:spcPct val="100000"/>
              </a:lnSpc>
              <a:buNone/>
            </a:pPr>
            <a:endParaRPr lang="es-CO" sz="1800" dirty="0"/>
          </a:p>
          <a:p>
            <a:pPr marL="0" indent="0" algn="just">
              <a:lnSpc>
                <a:spcPct val="100000"/>
              </a:lnSpc>
              <a:buNone/>
            </a:pPr>
            <a:endParaRPr lang="es-CO" sz="1800" dirty="0"/>
          </a:p>
        </p:txBody>
      </p:sp>
    </p:spTree>
    <p:extLst>
      <p:ext uri="{BB962C8B-B14F-4D97-AF65-F5344CB8AC3E}">
        <p14:creationId xmlns:p14="http://schemas.microsoft.com/office/powerpoint/2010/main" val="10964460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Fogafín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marL="0" marR="0" indent="0" algn="l" defTabSz="914400" rtl="0" eaLnBrk="1" fontAlgn="auto" latinLnBrk="0" hangingPunct="1">
          <a:lnSpc>
            <a:spcPct val="100000"/>
          </a:lnSpc>
          <a:spcBef>
            <a:spcPts val="10"/>
          </a:spcBef>
          <a:spcAft>
            <a:spcPts val="0"/>
          </a:spcAft>
          <a:buClrTx/>
          <a:buSzTx/>
          <a:buFontTx/>
          <a:buNone/>
          <a:tabLst/>
          <a:defRPr kumimoji="0" sz="5000" b="1" i="0" u="none" strike="noStrike" kern="1200" cap="none" spc="0" normalizeH="0" baseline="0" noProof="0" dirty="0" smtClean="0">
            <a:ln>
              <a:noFill/>
            </a:ln>
            <a:solidFill>
              <a:srgbClr val="01619B"/>
            </a:solidFill>
            <a:effectLst/>
            <a:uLnTx/>
            <a:uFillTx/>
            <a:latin typeface="Myriad Pro" charset="0"/>
            <a:ea typeface="Myriad Pro" charset="0"/>
            <a:cs typeface="Myriad Pro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ción1" id="{362891D7-0F8B-F240-8E2A-0F36B2830DA2}" vid="{280AD2CE-DB01-C048-9F1D-A47FF565F8F3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partamento xmlns="86fbb03e-06d9-4e12-899b-85ae2e791394">Comunicaciones y Relaciones Corporativas</Departamento>
    <Macroprocesos xmlns="3410525b-d2fa-4a3d-a768-156301000eb6">14</Macroproceso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6EA729DC2D5364692565BF43CEEA661" ma:contentTypeVersion="5" ma:contentTypeDescription="Crear nuevo documento." ma:contentTypeScope="" ma:versionID="ba78b88d6bc610b1d1f7e6662b4d6c7f">
  <xsd:schema xmlns:xsd="http://www.w3.org/2001/XMLSchema" xmlns:xs="http://www.w3.org/2001/XMLSchema" xmlns:p="http://schemas.microsoft.com/office/2006/metadata/properties" xmlns:ns2="86fbb03e-06d9-4e12-899b-85ae2e791394" xmlns:ns3="3410525b-d2fa-4a3d-a768-156301000eb6" targetNamespace="http://schemas.microsoft.com/office/2006/metadata/properties" ma:root="true" ma:fieldsID="929838af4f88dffdf3b9571a3284812e" ns2:_="" ns3:_="">
    <xsd:import namespace="86fbb03e-06d9-4e12-899b-85ae2e791394"/>
    <xsd:import namespace="3410525b-d2fa-4a3d-a768-156301000eb6"/>
    <xsd:element name="properties">
      <xsd:complexType>
        <xsd:sequence>
          <xsd:element name="documentManagement">
            <xsd:complexType>
              <xsd:all>
                <xsd:element ref="ns2:Departamento"/>
                <xsd:element ref="ns3:Macroprocesos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fbb03e-06d9-4e12-899b-85ae2e791394" elementFormDefault="qualified">
    <xsd:import namespace="http://schemas.microsoft.com/office/2006/documentManagement/types"/>
    <xsd:import namespace="http://schemas.microsoft.com/office/infopath/2007/PartnerControls"/>
    <xsd:element name="Departamento" ma:index="8" ma:displayName="Departamento" ma:default="Comunicaciones y Relaciones Corporativas" ma:format="Dropdown" ma:internalName="Departamento">
      <xsd:simpleType>
        <xsd:restriction base="dms:Choice">
          <xsd:enumeration value="Comunicaciones y Relaciones Corporativas"/>
          <xsd:enumeration value="Auditoria Interna"/>
          <xsd:enumeration value="Información Financiera"/>
          <xsd:enumeration value="Dirección"/>
          <xsd:enumeration value="Riesgos Financieros de la Reserva"/>
          <xsd:enumeration value="Gestión de Contenidos"/>
          <xsd:enumeration value="Talento Humano"/>
          <xsd:enumeration value="Riesgo Operativo y Procesos"/>
          <xsd:enumeration value="Análisis de Entidades Financieras y Simulacros"/>
          <xsd:enumeration value="Jurídico"/>
          <xsd:enumeration value="Gestión de Otros Archivos"/>
          <xsd:enumeration value="Resolución y Liquidaciones"/>
          <xsd:enumeration value="Operaciones de Tesoreria"/>
          <xsd:enumeration value="Sistema de Seguro de Depósitos"/>
          <xsd:enumeration value="Planeación y Proyectos"/>
          <xsd:enumeration value="Gestión de Inversiones"/>
          <xsd:enumeration value="Subdireción Corporativa"/>
          <xsd:enumeration value="Desarrollo Administrativo"/>
          <xsd:enumeration value="Subdirección de Gestión de Activos"/>
          <xsd:enumeration value="Subdirección Financiera Y Operativa"/>
          <xsd:enumeration value="Tecnologías de La Información"/>
          <xsd:enumeration value="Subdirección de Mecanismo de Resolución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10525b-d2fa-4a3d-a768-156301000eb6" elementFormDefault="qualified">
    <xsd:import namespace="http://schemas.microsoft.com/office/2006/documentManagement/types"/>
    <xsd:import namespace="http://schemas.microsoft.com/office/infopath/2007/PartnerControls"/>
    <xsd:element name="Macroprocesos" ma:index="9" ma:displayName="Proceso" ma:list="{aabdd146-37cb-46d7-8581-226074af296f}" ma:internalName="Macroprocesos" ma:readOnly="false" ma:showField="Macroproceso">
      <xsd:simpleType>
        <xsd:restriction base="dms:Lookup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1805823-328B-41BA-86BC-85A0157CFAD9}">
  <ds:schemaRefs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purl.org/dc/elements/1.1/"/>
    <ds:schemaRef ds:uri="http://www.w3.org/XML/1998/namespace"/>
    <ds:schemaRef ds:uri="http://purl.org/dc/terms/"/>
    <ds:schemaRef ds:uri="3410525b-d2fa-4a3d-a768-156301000eb6"/>
    <ds:schemaRef ds:uri="86fbb03e-06d9-4e12-899b-85ae2e791394"/>
    <ds:schemaRef ds:uri="http://schemas.microsoft.com/office/infopath/2007/PartnerControl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38DB6915-4A2A-49FA-B7A5-186F64631E8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52B3137-973B-42BF-89FF-BEB0A874EEE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fbb03e-06d9-4e12-899b-85ae2e791394"/>
    <ds:schemaRef ds:uri="3410525b-d2fa-4a3d-a768-156301000eb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1550</TotalTime>
  <Words>1142</Words>
  <Application>Microsoft Office PowerPoint</Application>
  <PresentationFormat>Panorámica</PresentationFormat>
  <Paragraphs>74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Arial</vt:lpstr>
      <vt:lpstr>Calibri</vt:lpstr>
      <vt:lpstr>Myriad Pro</vt:lpstr>
      <vt:lpstr>Tema Fogafín</vt:lpstr>
      <vt:lpstr>Informe Estadístico de Peticiones, Quejas, Sugerencias y Denuncias (PQSD)</vt:lpstr>
      <vt:lpstr>Evolución de las PQSD</vt:lpstr>
      <vt:lpstr>Canales utilizados de atención al ciudadano</vt:lpstr>
      <vt:lpstr>PQSD por ciudades</vt:lpstr>
      <vt:lpstr>Análisis de PQSD – Origen </vt:lpstr>
      <vt:lpstr>Temas consultados en los canales</vt:lpstr>
      <vt:lpstr>Tema de consulta “Otros”</vt:lpstr>
      <vt:lpstr>Entidades más consultadas</vt:lpstr>
      <vt:lpstr>Conclusiones:</vt:lpstr>
      <vt:lpstr>Conclusiones Aplicación Decreto 0103 de 2015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Gustavo Andres Martinez Martinez</dc:creator>
  <cp:lastModifiedBy>Fondo de Garantías de Instituciones Financieras</cp:lastModifiedBy>
  <cp:revision>136</cp:revision>
  <cp:lastPrinted>2020-03-02T16:08:24Z</cp:lastPrinted>
  <dcterms:created xsi:type="dcterms:W3CDTF">2018-12-19T17:15:32Z</dcterms:created>
  <dcterms:modified xsi:type="dcterms:W3CDTF">2020-03-02T20:13:49Z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0x010100D6EA729DC2D5364692565BF43CEEA661</vt:lpwstr>
  </property>
</Properties>
</file>