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5"/>
  </p:handoutMasterIdLst>
  <p:sldIdLst>
    <p:sldId id="256" r:id="rId5"/>
    <p:sldId id="269" r:id="rId6"/>
    <p:sldId id="264" r:id="rId7"/>
    <p:sldId id="265" r:id="rId8"/>
    <p:sldId id="266" r:id="rId9"/>
    <p:sldId id="267" r:id="rId10"/>
    <p:sldId id="260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68" autoAdjust="0"/>
    <p:restoredTop sz="94660"/>
  </p:normalViewPr>
  <p:slideViewPr>
    <p:cSldViewPr snapToGrid="0">
      <p:cViewPr varScale="1">
        <p:scale>
          <a:sx n="90" d="100"/>
          <a:sy n="90" d="100"/>
        </p:scale>
        <p:origin x="2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4416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0\DICIEMBRE\Diciembre_2020_Gr&#225;ficas_Informe%20PQRS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0\DICIEMBRE\Diciembre_2020_Gr&#225;ficas_Informe%20PQRS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0\DICIEMBRE\Diciembre_2020_Gr&#225;ficas_Informe%20PQRSD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0\NOVIEMBRE\Noviembre_2020_Gr&#225;ficas_Informe%20PQRSD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0\DICIEMBRE\Diciembre_2020_Gr&#225;ficas_Informe%20PQRSD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0\DICIEMBRE\Diciembre_2020_Gr&#225;ficas_Informe%20PQRSD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0\DICIEMBRE\Diciembre_2020_Gr&#225;ficas_Informe%20PQRSD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" h="101600"/>
              <a:bevelB w="25400"/>
            </a:sp3d>
          </c:spPr>
          <c:invertIfNegative val="0"/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 h="101600"/>
                <a:bevelB w="25400"/>
              </a:sp3d>
            </c:spPr>
            <c:extLst>
              <c:ext xmlns:c16="http://schemas.microsoft.com/office/drawing/2014/chart" uri="{C3380CC4-5D6E-409C-BE32-E72D297353CC}">
                <c16:uniqueId val="{00000001-607A-43AD-8936-0CE5B5AF198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'Prom. Hist.'!$B$61:$B$73</c:f>
              <c:numCache>
                <c:formatCode>mmm\-yy</c:formatCode>
                <c:ptCount val="13"/>
                <c:pt idx="0">
                  <c:v>43800</c:v>
                </c:pt>
                <c:pt idx="1">
                  <c:v>43831</c:v>
                </c:pt>
                <c:pt idx="2">
                  <c:v>43862</c:v>
                </c:pt>
                <c:pt idx="3">
                  <c:v>43891</c:v>
                </c:pt>
                <c:pt idx="4">
                  <c:v>43922</c:v>
                </c:pt>
                <c:pt idx="5">
                  <c:v>43952</c:v>
                </c:pt>
                <c:pt idx="6">
                  <c:v>43983</c:v>
                </c:pt>
                <c:pt idx="7">
                  <c:v>44013</c:v>
                </c:pt>
                <c:pt idx="8">
                  <c:v>44044</c:v>
                </c:pt>
                <c:pt idx="9">
                  <c:v>44075</c:v>
                </c:pt>
                <c:pt idx="10">
                  <c:v>44105</c:v>
                </c:pt>
                <c:pt idx="11">
                  <c:v>44136</c:v>
                </c:pt>
                <c:pt idx="12">
                  <c:v>44166</c:v>
                </c:pt>
              </c:numCache>
            </c:numRef>
          </c:cat>
          <c:val>
            <c:numRef>
              <c:f>'Prom. Hist.'!$C$61:$C$73</c:f>
              <c:numCache>
                <c:formatCode>General</c:formatCode>
                <c:ptCount val="13"/>
                <c:pt idx="0">
                  <c:v>135</c:v>
                </c:pt>
                <c:pt idx="1">
                  <c:v>219</c:v>
                </c:pt>
                <c:pt idx="2">
                  <c:v>217</c:v>
                </c:pt>
                <c:pt idx="3">
                  <c:v>181</c:v>
                </c:pt>
                <c:pt idx="4">
                  <c:v>155</c:v>
                </c:pt>
                <c:pt idx="5">
                  <c:v>159</c:v>
                </c:pt>
                <c:pt idx="6">
                  <c:v>151</c:v>
                </c:pt>
                <c:pt idx="7">
                  <c:v>173</c:v>
                </c:pt>
                <c:pt idx="8">
                  <c:v>188</c:v>
                </c:pt>
                <c:pt idx="9">
                  <c:v>242</c:v>
                </c:pt>
                <c:pt idx="10">
                  <c:v>250</c:v>
                </c:pt>
                <c:pt idx="11">
                  <c:v>258</c:v>
                </c:pt>
                <c:pt idx="12">
                  <c:v>229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7A-43AD-8936-0CE5B5AF19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5"/>
        <c:axId val="603667864"/>
        <c:axId val="603667536"/>
      </c:barChart>
      <c:dateAx>
        <c:axId val="60366786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667536"/>
        <c:crosses val="autoZero"/>
        <c:auto val="1"/>
        <c:lblOffset val="100"/>
        <c:baseTimeUnit val="months"/>
      </c:dateAx>
      <c:valAx>
        <c:axId val="603667536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667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06B-4FF5-98CB-A5F9CDBB359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06B-4FF5-98CB-A5F9CDBB3592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06B-4FF5-98CB-A5F9CDBB359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06B-4FF5-98CB-A5F9CDBB359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06B-4FF5-98CB-A5F9CDBB359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'[Diciembre_2020_Gráficas_Informe PQRSD.xlsx]Gráficas Informes'!$B$11:$B$16</c:f>
              <c:strCache>
                <c:ptCount val="6"/>
                <c:pt idx="0">
                  <c:v>REDES SOCIALES</c:v>
                </c:pt>
                <c:pt idx="1">
                  <c:v>CARTA</c:v>
                </c:pt>
                <c:pt idx="2">
                  <c:v>PÁGINA WEB</c:v>
                </c:pt>
                <c:pt idx="3">
                  <c:v>CHAT</c:v>
                </c:pt>
                <c:pt idx="4">
                  <c:v>CORREO ELECTRÓNICO</c:v>
                </c:pt>
                <c:pt idx="5">
                  <c:v>ATENCIÓN TELEFÓNICA</c:v>
                </c:pt>
              </c:strCache>
            </c:strRef>
          </c:cat>
          <c:val>
            <c:numRef>
              <c:f>'[Diciembre_2020_Gráficas_Informe PQRSD.xlsx]Gráficas Informes'!$C$11:$C$16</c:f>
              <c:numCache>
                <c:formatCode>General</c:formatCode>
                <c:ptCount val="6"/>
                <c:pt idx="0">
                  <c:v>5</c:v>
                </c:pt>
                <c:pt idx="1">
                  <c:v>6</c:v>
                </c:pt>
                <c:pt idx="2">
                  <c:v>13</c:v>
                </c:pt>
                <c:pt idx="3">
                  <c:v>34</c:v>
                </c:pt>
                <c:pt idx="4">
                  <c:v>82</c:v>
                </c:pt>
                <c:pt idx="5">
                  <c:v>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06B-4FF5-98CB-A5F9CDBB35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81644608"/>
        <c:axId val="581644280"/>
      </c:barChart>
      <c:catAx>
        <c:axId val="581644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280"/>
        <c:crosses val="autoZero"/>
        <c:auto val="1"/>
        <c:lblAlgn val="ctr"/>
        <c:lblOffset val="100"/>
        <c:noMultiLvlLbl val="0"/>
      </c:catAx>
      <c:valAx>
        <c:axId val="5816442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3781094527363187E-2"/>
          <c:y val="4.1739130434782612E-2"/>
          <c:w val="0.95621890547263677"/>
          <c:h val="0.9234782608695651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0D6-4F24-A3B6-5C10EEB2E35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0D6-4F24-A3B6-5C10EEB2E35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0D6-4F24-A3B6-5C10EEB2E35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0D6-4F24-A3B6-5C10EEB2E35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00D6-4F24-A3B6-5C10EEB2E35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00D6-4F24-A3B6-5C10EEB2E35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00D6-4F24-A3B6-5C10EEB2E355}"/>
              </c:ext>
            </c:extLst>
          </c:dPt>
          <c:dLbls>
            <c:dLbl>
              <c:idx val="0"/>
              <c:layout>
                <c:manualLayout>
                  <c:x val="-1.7207563803773907E-2"/>
                  <c:y val="2.401655720326593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0D6-4F24-A3B6-5C10EEB2E355}"/>
                </c:ext>
              </c:extLst>
            </c:dLbl>
            <c:dLbl>
              <c:idx val="1"/>
              <c:layout>
                <c:manualLayout>
                  <c:x val="-6.2747823296541105E-2"/>
                  <c:y val="6.5498348213763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0D6-4F24-A3B6-5C10EEB2E355}"/>
                </c:ext>
              </c:extLst>
            </c:dLbl>
            <c:dLbl>
              <c:idx val="2"/>
              <c:layout>
                <c:manualLayout>
                  <c:x val="-4.9916111877475043E-2"/>
                  <c:y val="1.681557729583400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0D6-4F24-A3B6-5C10EEB2E355}"/>
                </c:ext>
              </c:extLst>
            </c:dLbl>
            <c:dLbl>
              <c:idx val="3"/>
              <c:layout>
                <c:manualLayout>
                  <c:x val="-9.96629414914737E-2"/>
                  <c:y val="6.536862956500656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082369650484981"/>
                      <c:h val="0.1259594661120662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00D6-4F24-A3B6-5C10EEB2E355}"/>
                </c:ext>
              </c:extLst>
            </c:dLbl>
            <c:dLbl>
              <c:idx val="4"/>
              <c:layout>
                <c:manualLayout>
                  <c:x val="-4.3971393759233415E-3"/>
                  <c:y val="2.601576613216203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8165579775099322E-2"/>
                      <c:h val="0.118054337228082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00D6-4F24-A3B6-5C10EEB2E355}"/>
                </c:ext>
              </c:extLst>
            </c:dLbl>
            <c:dLbl>
              <c:idx val="5"/>
              <c:layout>
                <c:manualLayout>
                  <c:x val="-0.25347828791147375"/>
                  <c:y val="-0.2513975935606592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0D6-4F24-A3B6-5C10EEB2E355}"/>
                </c:ext>
              </c:extLst>
            </c:dLbl>
            <c:dLbl>
              <c:idx val="6"/>
              <c:layout>
                <c:manualLayout>
                  <c:x val="0.18621729586861491"/>
                  <c:y val="-5.5821549669705448E-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0D6-4F24-A3B6-5C10EEB2E3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Informes'!$B$34:$B$40</c:f>
              <c:strCache>
                <c:ptCount val="7"/>
                <c:pt idx="0">
                  <c:v>IBAGUE</c:v>
                </c:pt>
                <c:pt idx="1">
                  <c:v>MANIZALES</c:v>
                </c:pt>
                <c:pt idx="2">
                  <c:v>BARRANQUILLA</c:v>
                </c:pt>
                <c:pt idx="3">
                  <c:v>CUCUTA</c:v>
                </c:pt>
                <c:pt idx="4">
                  <c:v>CALI</c:v>
                </c:pt>
                <c:pt idx="5">
                  <c:v>BOGOTÁ D.C.</c:v>
                </c:pt>
                <c:pt idx="6">
                  <c:v>OTRAS CIUDADES</c:v>
                </c:pt>
              </c:strCache>
            </c:strRef>
          </c:cat>
          <c:val>
            <c:numRef>
              <c:f>'Gráficas Informes'!$C$34:$C$40</c:f>
              <c:numCache>
                <c:formatCode>General</c:formatCode>
                <c:ptCount val="7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6</c:v>
                </c:pt>
                <c:pt idx="4">
                  <c:v>12</c:v>
                </c:pt>
                <c:pt idx="5">
                  <c:v>97</c:v>
                </c:pt>
                <c:pt idx="6">
                  <c:v>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0D6-4F24-A3B6-5C10EEB2E355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BDB-4622-83F7-83FF28585AC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BDB-4622-83F7-83FF28585ACC}"/>
              </c:ext>
            </c:extLst>
          </c:dPt>
          <c:dLbls>
            <c:dLbl>
              <c:idx val="0"/>
              <c:layout>
                <c:manualLayout>
                  <c:x val="-0.14559079099884095"/>
                  <c:y val="0.1046626202974628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BDB-4622-83F7-83FF28585ACC}"/>
                </c:ext>
              </c:extLst>
            </c:dLbl>
            <c:dLbl>
              <c:idx val="1"/>
              <c:layout>
                <c:manualLayout>
                  <c:x val="0.10578520324553339"/>
                  <c:y val="-0.3603854986876641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BDB-4622-83F7-83FF28585A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Informes'!$H$70:$H$71</c:f>
              <c:strCache>
                <c:ptCount val="2"/>
                <c:pt idx="0">
                  <c:v>PERSONA JURÍDICA</c:v>
                </c:pt>
                <c:pt idx="1">
                  <c:v>PERSONA NATURAL</c:v>
                </c:pt>
              </c:strCache>
            </c:strRef>
          </c:cat>
          <c:val>
            <c:numRef>
              <c:f>'Gráficas Informes'!$I$70:$I$71</c:f>
              <c:numCache>
                <c:formatCode>General</c:formatCode>
                <c:ptCount val="2"/>
                <c:pt idx="0">
                  <c:v>40</c:v>
                </c:pt>
                <c:pt idx="1">
                  <c:v>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BDB-4622-83F7-83FF28585ACC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23952812200482"/>
          <c:y val="0.12200549546877969"/>
          <c:w val="0.86776047187799521"/>
          <c:h val="0.822762569817976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6B23-472D-ACE8-B0A3D782A879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6B23-472D-ACE8-B0A3D782A87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6B23-472D-ACE8-B0A3D782A879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6B23-472D-ACE8-B0A3D782A879}"/>
              </c:ext>
            </c:extLst>
          </c:dPt>
          <c:dPt>
            <c:idx val="4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6B23-472D-ACE8-B0A3D782A879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6B23-472D-ACE8-B0A3D782A879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D-6B23-472D-ACE8-B0A3D782A879}"/>
              </c:ext>
            </c:extLst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F-6B23-472D-ACE8-B0A3D782A87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6B23-472D-ACE8-B0A3D782A87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6B23-472D-ACE8-B0A3D782A87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6B23-472D-ACE8-B0A3D782A87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6B23-472D-ACE8-B0A3D782A87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6B23-472D-ACE8-B0A3D782A87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6B23-472D-ACE8-B0A3D782A8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Informes'!$B$97:$B$100</c:f>
              <c:strCache>
                <c:ptCount val="4"/>
                <c:pt idx="0">
                  <c:v>SEGURO DE DEPÓSITOS</c:v>
                </c:pt>
                <c:pt idx="1">
                  <c:v>INFORMACIÓN GENERAL DE FOGAFÍN</c:v>
                </c:pt>
                <c:pt idx="2">
                  <c:v>LEVANTAMIENTO DE GRAVÁMENES</c:v>
                </c:pt>
                <c:pt idx="3">
                  <c:v>FOGAFÍN NO COMPETENTE</c:v>
                </c:pt>
              </c:strCache>
            </c:strRef>
          </c:cat>
          <c:val>
            <c:numRef>
              <c:f>'Gráficas Informes'!$C$97:$C$100</c:f>
              <c:numCache>
                <c:formatCode>General</c:formatCode>
                <c:ptCount val="4"/>
                <c:pt idx="0">
                  <c:v>8</c:v>
                </c:pt>
                <c:pt idx="1">
                  <c:v>34</c:v>
                </c:pt>
                <c:pt idx="2">
                  <c:v>36</c:v>
                </c:pt>
                <c:pt idx="3">
                  <c:v>151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6B23-472D-ACE8-B0A3D782A87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69282960"/>
        <c:axId val="169449200"/>
      </c:barChart>
      <c:catAx>
        <c:axId val="169282960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449200"/>
        <c:crosses val="autoZero"/>
        <c:auto val="1"/>
        <c:lblAlgn val="ctr"/>
        <c:lblOffset val="100"/>
        <c:noMultiLvlLbl val="0"/>
      </c:catAx>
      <c:valAx>
        <c:axId val="169449200"/>
        <c:scaling>
          <c:logBase val="10"/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28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ECC-4B7A-83CD-DD06E6589DB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ECC-4B7A-83CD-DD06E6589DB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ECC-4B7A-83CD-DD06E6589DB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ECC-4B7A-83CD-DD06E6589DB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DECC-4B7A-83CD-DD06E6589DB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DECC-4B7A-83CD-DD06E6589DB6}"/>
              </c:ext>
            </c:extLst>
          </c:dPt>
          <c:dLbls>
            <c:dLbl>
              <c:idx val="0"/>
              <c:layout>
                <c:manualLayout>
                  <c:x val="-5.7851239669421489E-2"/>
                  <c:y val="6.7605639800877434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ECC-4B7A-83CD-DD06E6589DB6}"/>
                </c:ext>
              </c:extLst>
            </c:dLbl>
            <c:dLbl>
              <c:idx val="1"/>
              <c:layout>
                <c:manualLayout>
                  <c:x val="-2.4793388429752188E-2"/>
                  <c:y val="1.690140995021936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ECC-4B7A-83CD-DD06E6589DB6}"/>
                </c:ext>
              </c:extLst>
            </c:dLbl>
            <c:dLbl>
              <c:idx val="2"/>
              <c:layout>
                <c:manualLayout>
                  <c:x val="3.4710743801652892E-2"/>
                  <c:y val="1.352112796017547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ECC-4B7A-83CD-DD06E6589DB6}"/>
                </c:ext>
              </c:extLst>
            </c:dLbl>
            <c:dLbl>
              <c:idx val="3"/>
              <c:layout>
                <c:manualLayout>
                  <c:x val="0"/>
                  <c:y val="4.056338388052645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ECC-4B7A-83CD-DD06E6589DB6}"/>
                </c:ext>
              </c:extLst>
            </c:dLbl>
            <c:dLbl>
              <c:idx val="4"/>
              <c:layout>
                <c:manualLayout>
                  <c:x val="1.652892561983459E-2"/>
                  <c:y val="-4.056338388052645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ECC-4B7A-83CD-DD06E6589D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Informes'!$H$128:$H$133</c:f>
              <c:strCache>
                <c:ptCount val="6"/>
                <c:pt idx="0">
                  <c:v>BANCO DAVIVIENDA</c:v>
                </c:pt>
                <c:pt idx="1">
                  <c:v>BANCO DEL ESTADO</c:v>
                </c:pt>
                <c:pt idx="2">
                  <c:v>FONDO NACIONAL DE GARANTÍAS</c:v>
                </c:pt>
                <c:pt idx="3">
                  <c:v>BANCO CENTRAL HIPOTECARIO </c:v>
                </c:pt>
                <c:pt idx="4">
                  <c:v>FOGAFÍN</c:v>
                </c:pt>
                <c:pt idx="5">
                  <c:v>OTRAS ENTIDADES</c:v>
                </c:pt>
              </c:strCache>
            </c:strRef>
          </c:cat>
          <c:val>
            <c:numRef>
              <c:f>'Gráficas Informes'!$I$128:$I$133</c:f>
              <c:numCache>
                <c:formatCode>General</c:formatCode>
                <c:ptCount val="6"/>
                <c:pt idx="0">
                  <c:v>9</c:v>
                </c:pt>
                <c:pt idx="1">
                  <c:v>9</c:v>
                </c:pt>
                <c:pt idx="2">
                  <c:v>14</c:v>
                </c:pt>
                <c:pt idx="3">
                  <c:v>32</c:v>
                </c:pt>
                <c:pt idx="4">
                  <c:v>40</c:v>
                </c:pt>
                <c:pt idx="5">
                  <c:v>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ECC-4B7A-83CD-DD06E6589DB6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5FE4219-6988-EA41-8898-8B1D647777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C52DBF15-4E02-AE46-9678-96450ACD2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002EC-693C-7A49-90A8-6116B2BAEE99}" type="datetimeFigureOut">
              <a:rPr lang="es-CO" smtClean="0"/>
              <a:t>25/01/2021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A3985BB5-9031-9F4F-9AF5-753C8D1B5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20BFE40B-0513-3E41-8BBB-B8BE64452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514243-ACD1-144A-BD65-6DEA0CB98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272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5420904" cy="2852737"/>
          </a:xfrm>
        </p:spPr>
        <p:txBody>
          <a:bodyPr anchor="b">
            <a:normAutofit/>
          </a:bodyPr>
          <a:lstStyle>
            <a:lvl1pPr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5420904" cy="1500187"/>
          </a:xfrm>
        </p:spPr>
        <p:txBody>
          <a:bodyPr>
            <a:normAutofit/>
          </a:bodyPr>
          <a:lstStyle>
            <a:lvl1pPr marL="0" indent="0">
              <a:buNone/>
              <a:defRPr lang="es-ES" sz="24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Agenda</a:t>
            </a:r>
          </a:p>
        </p:txBody>
      </p:sp>
      <p:sp>
        <p:nvSpPr>
          <p:cNvPr id="14" name="Marcador de posición de texto 13">
            <a:extLst>
              <a:ext uri="{FF2B5EF4-FFF2-40B4-BE49-F238E27FC236}">
                <a16:creationId xmlns:a16="http://schemas.microsoft.com/office/drawing/2014/main" id="{AF6DE16B-ED1A-D144-9C4C-CF1EE78B5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13" y="1709738"/>
            <a:ext cx="4673600" cy="4379912"/>
          </a:xfrm>
        </p:spPr>
        <p:txBody>
          <a:bodyPr/>
          <a:lstStyle>
            <a:lvl1pPr marL="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1pPr>
            <a:lvl2pPr marL="45720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2pPr>
            <a:lvl3pPr marL="9144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3pPr>
            <a:lvl4pPr marL="13716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4pPr>
            <a:lvl5pPr marL="18288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CO" sz="2200" kern="1200" dirty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5pPr>
          </a:lstStyle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Elemento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74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de contenid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1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26C0D7F-5A38-704D-AC39-73A11F779C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Cierre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2B653F7-F9BF-BF4C-9F11-2CA2D2C889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Haga clic para modificar el estilo de texto del patrón</a:t>
            </a:r>
          </a:p>
          <a:p>
            <a:pPr marL="457200" lvl="1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Segundo nivel</a:t>
            </a:r>
          </a:p>
          <a:p>
            <a:pPr marL="914400" lvl="2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Tercer nivel</a:t>
            </a:r>
          </a:p>
          <a:p>
            <a:pPr marL="1371600" lvl="3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Cuarto nivel</a:t>
            </a:r>
          </a:p>
          <a:p>
            <a:pPr marL="1828800" lvl="4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b="1" kern="1200">
          <a:solidFill>
            <a:srgbClr val="01619B"/>
          </a:solidFill>
          <a:latin typeface="Myriad Pro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2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6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4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gafin.gov.co/Default/atencion-al-ciudadano/informes/informe-estadistico-de-pqrsda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C4E79-85E5-124F-881D-7FF3297E95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CO" altLang="es-CO" sz="4000" dirty="0"/>
              <a:t>Informe Estadístico de Peticiones, Quejas, Sugerencias y Denuncias (PQSD)</a:t>
            </a:r>
            <a:endParaRPr lang="es-CO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1C913-FECE-8443-9693-E961F16D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8914" y="3594843"/>
            <a:ext cx="5416732" cy="1655762"/>
          </a:xfrm>
        </p:spPr>
        <p:txBody>
          <a:bodyPr/>
          <a:lstStyle/>
          <a:p>
            <a:r>
              <a:rPr lang="es-CO" dirty="0"/>
              <a:t>Diciembre de 2020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93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s-MX" sz="2800" dirty="0">
                <a:solidFill>
                  <a:schemeClr val="accent6">
                    <a:lumMod val="75000"/>
                  </a:schemeClr>
                </a:solidFill>
              </a:rPr>
              <a:t>Conclusiones</a:t>
            </a:r>
            <a:br>
              <a:rPr lang="es-MX" sz="28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2800" dirty="0">
                <a:solidFill>
                  <a:schemeClr val="accent6">
                    <a:lumMod val="75000"/>
                  </a:schemeClr>
                </a:solidFill>
              </a:rPr>
              <a:t>Aplicación Decreto 0103 de 2015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8117"/>
            <a:ext cx="10515600" cy="5635349"/>
          </a:xfrm>
        </p:spPr>
        <p:txBody>
          <a:bodyPr>
            <a:noAutofit/>
          </a:bodyPr>
          <a:lstStyle/>
          <a:p>
            <a:pPr marL="273050" indent="-273050" algn="just" eaLnBrk="0" hangingPunct="0">
              <a:buFontTx/>
              <a:buAutoNum type="arabicPeriod"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C2B5E0-E819-42F6-AAB9-D17825AAAA2A}"/>
              </a:ext>
            </a:extLst>
          </p:cNvPr>
          <p:cNvSpPr/>
          <p:nvPr/>
        </p:nvSpPr>
        <p:spPr>
          <a:xfrm>
            <a:off x="1790554" y="6003874"/>
            <a:ext cx="87247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\\Hermes\doc_fogafin\SCR\DJU\Atencion al usuario DAU\ESTADISTICAS DE PQRS\Año 2020\DICIEMBRE</a:t>
            </a:r>
            <a:endParaRPr lang="es-MX" sz="1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812D9223-DBF4-4721-B7B9-D43298DEE3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495592"/>
              </p:ext>
            </p:extLst>
          </p:nvPr>
        </p:nvGraphicFramePr>
        <p:xfrm>
          <a:off x="3124200" y="1328738"/>
          <a:ext cx="5943600" cy="42005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33700">
                  <a:extLst>
                    <a:ext uri="{9D8B030D-6E8A-4147-A177-3AD203B41FA5}">
                      <a16:colId xmlns:a16="http://schemas.microsoft.com/office/drawing/2014/main" val="2175009048"/>
                    </a:ext>
                  </a:extLst>
                </a:gridCol>
                <a:gridCol w="3009900">
                  <a:extLst>
                    <a:ext uri="{9D8B030D-6E8A-4147-A177-3AD203B41FA5}">
                      <a16:colId xmlns:a16="http://schemas.microsoft.com/office/drawing/2014/main" val="1001293904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u="none" strike="noStrike">
                          <a:effectLst/>
                        </a:rPr>
                        <a:t>Concepto</a:t>
                      </a:r>
                      <a:endParaRPr lang="es-CO" sz="14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u="none" strike="noStrike" dirty="0">
                          <a:effectLst/>
                        </a:rPr>
                        <a:t>Número</a:t>
                      </a:r>
                      <a:endParaRPr lang="es-CO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31078170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u="none" strike="noStrike">
                          <a:effectLst/>
                        </a:rPr>
                        <a:t>Número de PQSD recibidas por los diferentes canales 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u="none" strike="noStrike">
                          <a:effectLst/>
                        </a:rPr>
                        <a:t>229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6862525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u="none" strike="noStrike">
                          <a:effectLst/>
                        </a:rPr>
                        <a:t>Número de solicitudes que fueron trasladas a otras instituciones por competencia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u="none" strike="noStrike" dirty="0">
                          <a:effectLst/>
                        </a:rPr>
                        <a:t>151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61235969"/>
                  </a:ext>
                </a:extLst>
              </a:tr>
              <a:tr h="104775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u="none" strike="noStrike">
                          <a:effectLst/>
                        </a:rPr>
                        <a:t>Tiempo de respuesta promedio de las peticiones recibidas por carta, página web y correo electrónico. (*)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u="none" strike="noStrike">
                          <a:effectLst/>
                        </a:rPr>
                        <a:t>5 días hábiles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50385568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u="none" strike="noStrike">
                          <a:effectLst/>
                        </a:rPr>
                        <a:t>Número de solicitudes en las que se negó el acceso a la información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u="none" strike="noStrike" dirty="0">
                          <a:effectLst/>
                        </a:rPr>
                        <a:t>0 solicitudes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35288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9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Evolución de las PQSD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765617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el mes de diciembre de 2020 se recibieron 229 PQSD, de las cuales el 100% correspondieron a derechos de petición.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Durante este período no se recibió ninguna denuncia, así como no se atendió ningún ciudadano con discapacidad (movilidad/física, auditiva, visual).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promedio de días de respuesta a las peticiones recibidas por Fogafín, fue de 2 días hábiles. 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23D406AD-4A49-42C6-BECD-B770F37499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9617540"/>
              </p:ext>
            </p:extLst>
          </p:nvPr>
        </p:nvGraphicFramePr>
        <p:xfrm>
          <a:off x="1894025" y="985560"/>
          <a:ext cx="8791575" cy="3701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876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185530"/>
            <a:ext cx="9684026" cy="994259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Canales utilizados de atención al ciudadano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635854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38.86% (89), seguido de Correo Electrónico con el 35.81% (82), Chat con el 14.85% (34), Página web con 5.68% (13), Carta con el 2.62% (6) y Redes Sociales con el 2.18% (5).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5FE45EF-D916-4D2F-9CD2-A9BC142D60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4287893"/>
              </p:ext>
            </p:extLst>
          </p:nvPr>
        </p:nvGraphicFramePr>
        <p:xfrm>
          <a:off x="3014806" y="1539706"/>
          <a:ext cx="6162387" cy="2736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212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PQSD por ciudades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421699"/>
            <a:ext cx="10903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(229) PQSD atendidas durante el mes de diciembre, provinieron principalmente de Otras Ciudades con el 43% (99), de Bogotá con el 42% (97), seguido por Cali con el 5% (12), Cúcuta con el 3% (6), Barranquilla con el 3% (6), Manizales con el 2% (5) e Ibagué con el 2% (4), tal y como se evidencia en esta gráfica.</a:t>
            </a:r>
            <a:r>
              <a:rPr lang="es-MX" altLang="es-CO" sz="1600" b="1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</a:t>
            </a:r>
            <a:endParaRPr lang="es-MX" altLang="es-CO" sz="1600" b="1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1C6803DC-D808-4348-8F2B-A0531395B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0854496"/>
              </p:ext>
            </p:extLst>
          </p:nvPr>
        </p:nvGraphicFramePr>
        <p:xfrm>
          <a:off x="2905124" y="1325563"/>
          <a:ext cx="6905626" cy="3761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712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Análisis de PQSD – Origen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405346"/>
            <a:ext cx="10903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PQSD recibidas (229) durante diciembre de 2020,</a:t>
            </a:r>
            <a:r>
              <a:rPr 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se observa que el 83%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(189) provienen de personas naturales y el 17% (40) provienen de personas jurídicas.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B4A7C332-D14C-4FB4-8D43-4D1B6D3768D6}"/>
              </a:ext>
            </a:extLst>
          </p:cNvPr>
          <p:cNvGraphicFramePr>
            <a:graphicFrameLocks/>
          </p:cNvGraphicFramePr>
          <p:nvPr/>
        </p:nvGraphicFramePr>
        <p:xfrm>
          <a:off x="2968625" y="1600200"/>
          <a:ext cx="625475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B4A7C332-D14C-4FB4-8D43-4D1B6D3768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4364904"/>
              </p:ext>
            </p:extLst>
          </p:nvPr>
        </p:nvGraphicFramePr>
        <p:xfrm>
          <a:off x="3162438" y="1504950"/>
          <a:ext cx="625475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3072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Temas consultados en los canales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722108" y="4283035"/>
            <a:ext cx="1090322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diciembre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 2020, del total de las (229)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65.94% (151), seguido de Levantamiento de Gravámenes que representó el 15.72% (36), Información General de Fogafín 14.85% (34) y Seguro de Depósitos 3.49% (8). El tema de “Fogafín no competente” hace referencia a aquellas solicitudes donde Fogafín no es el competente, sin embargo, se les da el trámite pertinente.</a:t>
            </a:r>
          </a:p>
          <a:p>
            <a:pPr algn="just" eaLnBrk="0" hangingPunct="0"/>
            <a:endParaRPr lang="es-ES_tradnl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tema de Información General de Fogafín corresponde a las solicitudes de información sobre alivios de cartera, cobertura e información general de Fogafín, entre otros.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53D4650D-DFB9-4596-9B7B-458527511A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3033781"/>
              </p:ext>
            </p:extLst>
          </p:nvPr>
        </p:nvGraphicFramePr>
        <p:xfrm>
          <a:off x="838200" y="1245113"/>
          <a:ext cx="9893803" cy="2856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669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7181"/>
            <a:ext cx="10515600" cy="1325563"/>
          </a:xfrm>
        </p:spPr>
        <p:txBody>
          <a:bodyPr>
            <a:normAutofit/>
          </a:bodyPr>
          <a:lstStyle/>
          <a:p>
            <a:r>
              <a:rPr lang="es-CO" altLang="es-CO" sz="4000" dirty="0">
                <a:sym typeface="Open Sans" charset="0"/>
              </a:rPr>
              <a:t>Tema de consulta “Otros”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0569"/>
            <a:ext cx="10515600" cy="4903031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El tema de consulta identificado como “Fogafín no competente” hace referencia a aquellas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que corresponden a entidades diferentes al Fondo de Garantías de Instituciones Financieras, durante este mes, el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tema representó el 65.94</a:t>
            </a:r>
            <a:r>
              <a:rPr lang="es-ES_tradnl" altLang="es-CO" sz="1600" dirty="0">
                <a:latin typeface="Myriad Pro"/>
              </a:rPr>
              <a:t>% (151)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, del total de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 recibidas. A continuación, presentamos el siguiente detalle:</a:t>
            </a: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En las respuestas brindadas a los peticionarios, se les informó de una parte, el objeto general de Fogafín y de otra parte, se les indicó sobre el traslado a la entidad competente de ser necesario.</a:t>
            </a:r>
          </a:p>
          <a:p>
            <a:pPr algn="just" eaLnBrk="0" hangingPunct="0">
              <a:defRPr/>
            </a:pPr>
            <a:endParaRPr lang="es-ES_tradnl" altLang="es-CO" sz="28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D8C1F8B-A263-4F57-BEB8-774F9B1F37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605986"/>
              </p:ext>
            </p:extLst>
          </p:nvPr>
        </p:nvGraphicFramePr>
        <p:xfrm>
          <a:off x="2314575" y="2366132"/>
          <a:ext cx="7562850" cy="2266950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4441539">
                  <a:extLst>
                    <a:ext uri="{9D8B030D-6E8A-4147-A177-3AD203B41FA5}">
                      <a16:colId xmlns:a16="http://schemas.microsoft.com/office/drawing/2014/main" val="1967251977"/>
                    </a:ext>
                  </a:extLst>
                </a:gridCol>
                <a:gridCol w="1450988">
                  <a:extLst>
                    <a:ext uri="{9D8B030D-6E8A-4147-A177-3AD203B41FA5}">
                      <a16:colId xmlns:a16="http://schemas.microsoft.com/office/drawing/2014/main" val="3881685145"/>
                    </a:ext>
                  </a:extLst>
                </a:gridCol>
                <a:gridCol w="1670323">
                  <a:extLst>
                    <a:ext uri="{9D8B030D-6E8A-4147-A177-3AD203B41FA5}">
                      <a16:colId xmlns:a16="http://schemas.microsoft.com/office/drawing/2014/main" val="2972026120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TEMA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CANTIDAD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PARTICIPACIÓN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65840853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PENSIONES/EPS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107440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ADRES/ CIFIN / DATACREDITO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1529119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 FNG / FOGACOOP 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9.93%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3222394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ENTIDADES FINANCIERAS EN MARCHA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33.77%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3403199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OTRAS ENTIDADES NO COMPETENTE FOGAFÍN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45.03%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6562887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Total General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22460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59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3882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000" dirty="0"/>
              <a:t>Entidades más consultadas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8440"/>
            <a:ext cx="10757452" cy="980660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CO" sz="1600" dirty="0">
                <a:latin typeface="Myriad Pro"/>
                <a:cs typeface="Arial" panose="020B0604020202020204" pitchFamily="34" charset="0"/>
              </a:rPr>
              <a:t>De las (229) PQSD recibidas, el tema correspondiente a Otras Entidades representó el 55% (125), seguido por Fogafín con el 17% (40), el extinto Banco Central Hipotecario con el 14% (32), el Fondo Nacional de Garantías con el 6% (14), el extinto Banco del Estado con el 4% (9) y el Banco Davivienda con el 4% (9). </a:t>
            </a:r>
            <a:endParaRPr lang="es-CO" sz="1600" b="1" dirty="0">
              <a:latin typeface="Myriad Pro"/>
              <a:cs typeface="Arial" panose="020B0604020202020204" pitchFamily="34" charset="0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386C2E9F-2D75-4532-A7CB-9664CE1989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275685"/>
              </p:ext>
            </p:extLst>
          </p:nvPr>
        </p:nvGraphicFramePr>
        <p:xfrm>
          <a:off x="2254250" y="1391519"/>
          <a:ext cx="7683500" cy="3757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554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772" y="0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3200" dirty="0">
                <a:solidFill>
                  <a:schemeClr val="accent6">
                    <a:lumMod val="75000"/>
                  </a:schemeClr>
                </a:solidFill>
              </a:rPr>
              <a:t>Conclusiones: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282" y="717650"/>
            <a:ext cx="11219121" cy="5895801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endParaRPr lang="es-CO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Fogafín, cumplió con los términos establecidos en la Ley 1437 de 2011, Ley 1755 de 2015 y con la Resolución 001 de 2017 expedida por Fogafín, para la atención de las </a:t>
            </a:r>
            <a:r>
              <a:rPr lang="es-ES_tradnl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Peticiones, Quejas, Sugerencias, Denuncias y Agradecimientos (PQSDA), así como de las consultas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En la página web de Fogafín, link  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https://www.fogafin.gov.co/Default/atencion-al-ciudadano/informes/informe-estadistico-de-pqrsda</a:t>
            </a:r>
            <a:r>
              <a:rPr lang="es-CO" sz="1400" dirty="0">
                <a:latin typeface="Arial" panose="020B0604020202020204" pitchFamily="34" charset="0"/>
                <a:cs typeface="Arial" panose="020B0604020202020204" pitchFamily="34" charset="0"/>
              </a:rPr>
              <a:t>, se presenta el informe de PQSD, establecido en el numeral 3 de la Circular Externa No. 01 de 2011 emitida por el Consejo Asesor del Gobierno Nacional en materia de control interno.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/>
              <a:t>Los canales de atención más utilizados fueron Atención Telefónica con una participación del 38.86% (89), seguido de Correo Electrónico con el 35.81% (82), Chat con el 14.85% (34), Página web con 5.68% (13), Carta con el 2.62% (6) y Redes Sociales con el 2.18% (5).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/>
              <a:t>Las (229) PQSD atendidas durante el mes de diciembre, provinieron principalmente de Otras Ciudades con el 43% (99), de Bogotá con el 42% (97), seguido por Cali con el 5% (12), Cúcuta con el 3% (6), Barranquilla con el 3% (6), Manizales con el 2% (5) e Ibagué con el 2% (4).</a:t>
            </a:r>
            <a:r>
              <a:rPr lang="es-MX" altLang="es-CO" sz="1400" b="1" dirty="0"/>
              <a:t> </a:t>
            </a:r>
            <a:endParaRPr lang="es-MX" altLang="es-CO" sz="1400" b="1" dirty="0">
              <a:highlight>
                <a:srgbClr val="FFFF00"/>
              </a:highlight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b="1" dirty="0">
              <a:highlight>
                <a:srgbClr val="FFFF00"/>
              </a:highlight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ES_tradnl" altLang="es-CO" sz="1400" dirty="0"/>
              <a:t>En </a:t>
            </a:r>
            <a:r>
              <a:rPr lang="es-CO" altLang="es-CO" sz="1400" dirty="0"/>
              <a:t>diciembre </a:t>
            </a:r>
            <a:r>
              <a:rPr lang="es-ES_tradnl" altLang="es-CO" sz="1400" dirty="0"/>
              <a:t>de 2020, del total de las (229) </a:t>
            </a:r>
            <a:r>
              <a:rPr lang="es-CO" altLang="es-CO" sz="1400" dirty="0"/>
              <a:t>PQSD </a:t>
            </a:r>
            <a:r>
              <a:rPr lang="es-ES_tradnl" altLang="es-CO" sz="1400" dirty="0"/>
              <a:t>recibidas a través de los diferentes canales de comunicación, el tema de Fogafín no competente representó el 65.94% (151), seguido de Levantamiento de Gravámenes que representó el 15.72% (36), Información General de Fogafín 14.85% (34) y Seguro de Depósitos 3.49% (8). El tema de “Fogafín no competente” hace referencia a aquellas solicitudes donde Fogafín no es el competente, sin embargo, se les da el trámite pertinente.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ES_tradnl" alt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>
                <a:latin typeface="Arial" panose="020B0604020202020204" pitchFamily="34" charset="0"/>
                <a:cs typeface="Arial" panose="020B0604020202020204" pitchFamily="34" charset="0"/>
              </a:rPr>
              <a:t>Durante diciembre de 2020 no se recibieron denuncias de ningún tipo, peticiones anónimas, ni quejas relacionadas con Fogafín. De igual manera no se atendió ningún ciudadano con discapacidad (movilidad/física, auditiva, visual).</a:t>
            </a:r>
            <a:endParaRPr lang="es-CO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446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ogafín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10"/>
          </a:spcBef>
          <a:spcAft>
            <a:spcPts val="0"/>
          </a:spcAft>
          <a:buClrTx/>
          <a:buSzTx/>
          <a:buFontTx/>
          <a:buNone/>
          <a:tabLst/>
          <a:defRPr kumimoji="0" sz="5000" b="1" i="0" u="none" strike="noStrike" kern="1200" cap="none" spc="0" normalizeH="0" baseline="0" noProof="0" dirty="0" smtClean="0">
            <a:ln>
              <a:noFill/>
            </a:ln>
            <a:solidFill>
              <a:srgbClr val="01619B"/>
            </a:solidFill>
            <a:effectLst/>
            <a:uLnTx/>
            <a:uFillTx/>
            <a:latin typeface="Myriad Pro" charset="0"/>
            <a:ea typeface="Myriad Pro" charset="0"/>
            <a:cs typeface="Myriad Pro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362891D7-0F8B-F240-8E2A-0F36B2830DA2}" vid="{280AD2CE-DB01-C048-9F1D-A47FF565F8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amento xmlns="86fbb03e-06d9-4e12-899b-85ae2e791394">Comunicaciones y Relaciones Corporativas</Departamento>
    <Macroprocesos xmlns="3410525b-d2fa-4a3d-a768-156301000eb6">14</Macroproceso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A729DC2D5364692565BF43CEEA661" ma:contentTypeVersion="5" ma:contentTypeDescription="Crear nuevo documento." ma:contentTypeScope="" ma:versionID="ba78b88d6bc610b1d1f7e6662b4d6c7f">
  <xsd:schema xmlns:xsd="http://www.w3.org/2001/XMLSchema" xmlns:xs="http://www.w3.org/2001/XMLSchema" xmlns:p="http://schemas.microsoft.com/office/2006/metadata/properties" xmlns:ns2="86fbb03e-06d9-4e12-899b-85ae2e791394" xmlns:ns3="3410525b-d2fa-4a3d-a768-156301000eb6" targetNamespace="http://schemas.microsoft.com/office/2006/metadata/properties" ma:root="true" ma:fieldsID="929838af4f88dffdf3b9571a3284812e" ns2:_="" ns3:_="">
    <xsd:import namespace="86fbb03e-06d9-4e12-899b-85ae2e791394"/>
    <xsd:import namespace="3410525b-d2fa-4a3d-a768-156301000eb6"/>
    <xsd:element name="properties">
      <xsd:complexType>
        <xsd:sequence>
          <xsd:element name="documentManagement">
            <xsd:complexType>
              <xsd:all>
                <xsd:element ref="ns2:Departamento"/>
                <xsd:element ref="ns3:Macroproceso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bb03e-06d9-4e12-899b-85ae2e791394" elementFormDefault="qualified">
    <xsd:import namespace="http://schemas.microsoft.com/office/2006/documentManagement/types"/>
    <xsd:import namespace="http://schemas.microsoft.com/office/infopath/2007/PartnerControls"/>
    <xsd:element name="Departamento" ma:index="8" ma:displayName="Departamento" ma:default="Comunicaciones y Relaciones Corporativas" ma:format="Dropdown" ma:internalName="Departamento">
      <xsd:simpleType>
        <xsd:restriction base="dms:Choice">
          <xsd:enumeration value="Comunicaciones y Relaciones Corporativas"/>
          <xsd:enumeration value="Auditoria Interna"/>
          <xsd:enumeration value="Información Financiera"/>
          <xsd:enumeration value="Dirección"/>
          <xsd:enumeration value="Riesgos Financieros de la Reserva"/>
          <xsd:enumeration value="Gestión de Contenidos"/>
          <xsd:enumeration value="Talento Humano"/>
          <xsd:enumeration value="Riesgo Operativo y Procesos"/>
          <xsd:enumeration value="Análisis de Entidades Financieras y Simulacros"/>
          <xsd:enumeration value="Jurídico"/>
          <xsd:enumeration value="Gestión de Otros Archivos"/>
          <xsd:enumeration value="Resolución y Liquidaciones"/>
          <xsd:enumeration value="Operaciones de Tesoreria"/>
          <xsd:enumeration value="Sistema de Seguro de Depósitos"/>
          <xsd:enumeration value="Planeación y Proyectos"/>
          <xsd:enumeration value="Gestión de Inversiones"/>
          <xsd:enumeration value="Subdireción Corporativa"/>
          <xsd:enumeration value="Desarrollo Administrativo"/>
          <xsd:enumeration value="Subdirección de Gestión de Activos"/>
          <xsd:enumeration value="Subdirección Financiera Y Operativa"/>
          <xsd:enumeration value="Tecnologías de La Información"/>
          <xsd:enumeration value="Subdirección de Mecanismo de Resolució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0525b-d2fa-4a3d-a768-156301000eb6" elementFormDefault="qualified">
    <xsd:import namespace="http://schemas.microsoft.com/office/2006/documentManagement/types"/>
    <xsd:import namespace="http://schemas.microsoft.com/office/infopath/2007/PartnerControls"/>
    <xsd:element name="Macroprocesos" ma:index="9" ma:displayName="Proceso" ma:list="{aabdd146-37cb-46d7-8581-226074af296f}" ma:internalName="Macroprocesos" ma:readOnly="false" ma:showField="Macroproceso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805823-328B-41BA-86BC-85A0157CFAD9}">
  <ds:schemaRefs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elements/1.1/"/>
    <ds:schemaRef ds:uri="http://www.w3.org/XML/1998/namespace"/>
    <ds:schemaRef ds:uri="http://schemas.openxmlformats.org/package/2006/metadata/core-properties"/>
    <ds:schemaRef ds:uri="3410525b-d2fa-4a3d-a768-156301000eb6"/>
    <ds:schemaRef ds:uri="86fbb03e-06d9-4e12-899b-85ae2e791394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52B3137-973B-42BF-89FF-BEB0A874E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fbb03e-06d9-4e12-899b-85ae2e791394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8DB6915-4A2A-49FA-B7A5-186F64631E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6853</TotalTime>
  <Words>1252</Words>
  <Application>Microsoft Office PowerPoint</Application>
  <PresentationFormat>Panorámica</PresentationFormat>
  <Paragraphs>122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Myriad Pro</vt:lpstr>
      <vt:lpstr>Tema Fogafín</vt:lpstr>
      <vt:lpstr>Informe Estadístico de Peticiones, Quejas, Sugerencias y Denuncias (PQSD)</vt:lpstr>
      <vt:lpstr>Evolución de las PQSD</vt:lpstr>
      <vt:lpstr>Canales utilizados de atención al ciudadano</vt:lpstr>
      <vt:lpstr>PQSD por ciudades</vt:lpstr>
      <vt:lpstr>Análisis de PQSD – Origen </vt:lpstr>
      <vt:lpstr>Temas consultados en los canales</vt:lpstr>
      <vt:lpstr>Tema de consulta “Otros”</vt:lpstr>
      <vt:lpstr>Entidades más consultadas</vt:lpstr>
      <vt:lpstr>Conclusiones:</vt:lpstr>
      <vt:lpstr>Conclusiones Aplicación Decreto 0103 de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Andres Martinez Martinez</dc:creator>
  <cp:lastModifiedBy>Fondo de Garantías de Instituciones Financieras</cp:lastModifiedBy>
  <cp:revision>276</cp:revision>
  <cp:lastPrinted>2020-03-02T16:08:24Z</cp:lastPrinted>
  <dcterms:created xsi:type="dcterms:W3CDTF">2018-12-19T17:15:32Z</dcterms:created>
  <dcterms:modified xsi:type="dcterms:W3CDTF">2021-01-25T23:43:31Z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0x010100D6EA729DC2D5364692565BF43CEEA661</vt:lpwstr>
  </property>
</Properties>
</file>