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handoutMasterIdLst>
    <p:handoutMasterId r:id="rId51"/>
  </p:handoutMasterIdLst>
  <p:sldIdLst>
    <p:sldId id="256" r:id="rId5"/>
    <p:sldId id="257" r:id="rId6"/>
    <p:sldId id="258" r:id="rId7"/>
    <p:sldId id="260" r:id="rId8"/>
    <p:sldId id="262" r:id="rId9"/>
    <p:sldId id="263" r:id="rId10"/>
    <p:sldId id="264" r:id="rId11"/>
    <p:sldId id="281" r:id="rId12"/>
    <p:sldId id="267" r:id="rId13"/>
    <p:sldId id="265" r:id="rId14"/>
    <p:sldId id="416" r:id="rId15"/>
    <p:sldId id="268" r:id="rId16"/>
    <p:sldId id="270" r:id="rId17"/>
    <p:sldId id="271" r:id="rId18"/>
    <p:sldId id="282" r:id="rId19"/>
    <p:sldId id="284" r:id="rId20"/>
    <p:sldId id="285" r:id="rId21"/>
    <p:sldId id="287" r:id="rId22"/>
    <p:sldId id="289" r:id="rId23"/>
    <p:sldId id="290" r:id="rId24"/>
    <p:sldId id="292" r:id="rId25"/>
    <p:sldId id="293" r:id="rId26"/>
    <p:sldId id="399" r:id="rId27"/>
    <p:sldId id="296" r:id="rId28"/>
    <p:sldId id="295" r:id="rId29"/>
    <p:sldId id="297" r:id="rId30"/>
    <p:sldId id="298" r:id="rId31"/>
    <p:sldId id="400" r:id="rId32"/>
    <p:sldId id="403" r:id="rId33"/>
    <p:sldId id="299" r:id="rId34"/>
    <p:sldId id="300" r:id="rId35"/>
    <p:sldId id="402" r:id="rId36"/>
    <p:sldId id="404" r:id="rId37"/>
    <p:sldId id="405" r:id="rId38"/>
    <p:sldId id="410" r:id="rId39"/>
    <p:sldId id="407" r:id="rId40"/>
    <p:sldId id="408" r:id="rId41"/>
    <p:sldId id="411" r:id="rId42"/>
    <p:sldId id="412" r:id="rId43"/>
    <p:sldId id="288" r:id="rId44"/>
    <p:sldId id="286" r:id="rId45"/>
    <p:sldId id="413" r:id="rId46"/>
    <p:sldId id="401" r:id="rId47"/>
    <p:sldId id="414" r:id="rId48"/>
    <p:sldId id="259" r:id="rId4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Cecilia Gutierrez Ruiz" initials="CCGR" lastIdx="2" clrIdx="0">
    <p:extLst>
      <p:ext uri="{19B8F6BF-5375-455C-9EA6-DF929625EA0E}">
        <p15:presenceInfo xmlns:p15="http://schemas.microsoft.com/office/powerpoint/2012/main" userId="S::carmen.gutierrez@fogafin.gov.co::c207ce87-e7cd-41f6-9357-3af9e3c74c54" providerId="AD"/>
      </p:ext>
    </p:extLst>
  </p:cmAuthor>
  <p:cmAuthor id="2" name="Laura Ximena Cifuentes Alba" initials="LXCA" lastIdx="2" clrIdx="1">
    <p:extLst>
      <p:ext uri="{19B8F6BF-5375-455C-9EA6-DF929625EA0E}">
        <p15:presenceInfo xmlns:p15="http://schemas.microsoft.com/office/powerpoint/2012/main" userId="S::Lcifuentes@fogafin.gov.co::e8b26861-67ca-4d98-98de-54ccc2dc1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8" autoAdjust="0"/>
    <p:restoredTop sz="94249" autoAdjust="0"/>
  </p:normalViewPr>
  <p:slideViewPr>
    <p:cSldViewPr snapToGrid="0">
      <p:cViewPr varScale="1">
        <p:scale>
          <a:sx n="64" d="100"/>
          <a:sy n="64" d="100"/>
        </p:scale>
        <p:origin x="1020" y="72"/>
      </p:cViewPr>
      <p:guideLst/>
    </p:cSldViewPr>
  </p:slideViewPr>
  <p:notesTextViewPr>
    <p:cViewPr>
      <p:scale>
        <a:sx n="1" d="1"/>
        <a:sy n="1" d="1"/>
      </p:scale>
      <p:origin x="0" y="0"/>
    </p:cViewPr>
  </p:notesTextViewPr>
  <p:notesViewPr>
    <p:cSldViewPr snapToGrid="0">
      <p:cViewPr varScale="1">
        <p:scale>
          <a:sx n="111" d="100"/>
          <a:sy n="111" d="100"/>
        </p:scale>
        <p:origin x="4416"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cifuentes\AppData\Roaming\Microsoft\Excel\Libro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cifuentes\AppData\Roaming\Microsoft\Excel\Libro1%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cifuentes\AppData\Roaming\Microsoft\Excel\Libro1%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cifuentes\AppData\Roaming\Microsoft\Excel\Libro1%20(version%201).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Hoja2!$C$3</c:f>
              <c:strCache>
                <c:ptCount val="1"/>
                <c:pt idx="0">
                  <c:v>Twitter</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Hoja2!$B$4:$B$7</c:f>
              <c:strCache>
                <c:ptCount val="4"/>
                <c:pt idx="0">
                  <c:v>Sistema Seguro de Depósitos </c:v>
                </c:pt>
                <c:pt idx="1">
                  <c:v>Plan Estratégico</c:v>
                </c:pt>
                <c:pt idx="2">
                  <c:v>Sistemas de Gestión </c:v>
                </c:pt>
                <c:pt idx="3">
                  <c:v>Reserva Seguro de Depósitos</c:v>
                </c:pt>
              </c:strCache>
            </c:strRef>
          </c:cat>
          <c:val>
            <c:numRef>
              <c:f>Hoja2!$C$4:$C$7</c:f>
              <c:numCache>
                <c:formatCode>0.0%</c:formatCode>
                <c:ptCount val="4"/>
                <c:pt idx="0">
                  <c:v>0.69199999999999995</c:v>
                </c:pt>
                <c:pt idx="1">
                  <c:v>7.6999999999999999E-2</c:v>
                </c:pt>
                <c:pt idx="2" formatCode="0%">
                  <c:v>0</c:v>
                </c:pt>
                <c:pt idx="3">
                  <c:v>0.23100000000000001</c:v>
                </c:pt>
              </c:numCache>
            </c:numRef>
          </c:val>
          <c:extLst>
            <c:ext xmlns:c16="http://schemas.microsoft.com/office/drawing/2014/chart" uri="{C3380CC4-5D6E-409C-BE32-E72D297353CC}">
              <c16:uniqueId val="{00000000-822B-43D4-8A46-179AE974143A}"/>
            </c:ext>
          </c:extLst>
        </c:ser>
        <c:ser>
          <c:idx val="1"/>
          <c:order val="1"/>
          <c:tx>
            <c:strRef>
              <c:f>Hoja2!$D$3</c:f>
              <c:strCache>
                <c:ptCount val="1"/>
                <c:pt idx="0">
                  <c:v>Facebook</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Hoja2!$B$4:$B$7</c:f>
              <c:strCache>
                <c:ptCount val="4"/>
                <c:pt idx="0">
                  <c:v>Sistema Seguro de Depósitos </c:v>
                </c:pt>
                <c:pt idx="1">
                  <c:v>Plan Estratégico</c:v>
                </c:pt>
                <c:pt idx="2">
                  <c:v>Sistemas de Gestión </c:v>
                </c:pt>
                <c:pt idx="3">
                  <c:v>Reserva Seguro de Depósitos</c:v>
                </c:pt>
              </c:strCache>
            </c:strRef>
          </c:cat>
          <c:val>
            <c:numRef>
              <c:f>Hoja2!$D$4:$D$7</c:f>
              <c:numCache>
                <c:formatCode>0%</c:formatCode>
                <c:ptCount val="4"/>
                <c:pt idx="0">
                  <c:v>0</c:v>
                </c:pt>
                <c:pt idx="1">
                  <c:v>0.2</c:v>
                </c:pt>
                <c:pt idx="2">
                  <c:v>0.2</c:v>
                </c:pt>
                <c:pt idx="3">
                  <c:v>0.6</c:v>
                </c:pt>
              </c:numCache>
            </c:numRef>
          </c:val>
          <c:extLst>
            <c:ext xmlns:c16="http://schemas.microsoft.com/office/drawing/2014/chart" uri="{C3380CC4-5D6E-409C-BE32-E72D297353CC}">
              <c16:uniqueId val="{00000001-822B-43D4-8A46-179AE974143A}"/>
            </c:ext>
          </c:extLst>
        </c:ser>
        <c:dLbls>
          <c:dLblPos val="outEnd"/>
          <c:showLegendKey val="0"/>
          <c:showVal val="1"/>
          <c:showCatName val="0"/>
          <c:showSerName val="0"/>
          <c:showPercent val="0"/>
          <c:showBubbleSize val="0"/>
        </c:dLbls>
        <c:gapWidth val="164"/>
        <c:overlap val="-22"/>
        <c:axId val="2138872432"/>
        <c:axId val="2138874928"/>
      </c:barChart>
      <c:catAx>
        <c:axId val="21388724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74928"/>
        <c:crosses val="autoZero"/>
        <c:auto val="1"/>
        <c:lblAlgn val="ctr"/>
        <c:lblOffset val="100"/>
        <c:noMultiLvlLbl val="0"/>
      </c:catAx>
      <c:valAx>
        <c:axId val="2138874928"/>
        <c:scaling>
          <c:orientation val="minMax"/>
        </c:scaling>
        <c:delete val="1"/>
        <c:axPos val="l"/>
        <c:numFmt formatCode="0.0%" sourceLinked="1"/>
        <c:majorTickMark val="none"/>
        <c:minorTickMark val="none"/>
        <c:tickLblPos val="nextTo"/>
        <c:crossAx val="2138872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Hoja2!$H$4</c:f>
              <c:strCache>
                <c:ptCount val="1"/>
                <c:pt idx="0">
                  <c:v>Sí</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Hoja2!$I$3:$J$3</c:f>
              <c:strCache>
                <c:ptCount val="2"/>
                <c:pt idx="0">
                  <c:v>Twitter</c:v>
                </c:pt>
                <c:pt idx="1">
                  <c:v>Facebook</c:v>
                </c:pt>
              </c:strCache>
            </c:strRef>
          </c:cat>
          <c:val>
            <c:numRef>
              <c:f>Hoja2!$I$4:$J$4</c:f>
              <c:numCache>
                <c:formatCode>0.0%</c:formatCode>
                <c:ptCount val="2"/>
                <c:pt idx="0">
                  <c:v>1</c:v>
                </c:pt>
                <c:pt idx="1">
                  <c:v>0.85699999999999998</c:v>
                </c:pt>
              </c:numCache>
            </c:numRef>
          </c:val>
          <c:extLst>
            <c:ext xmlns:c16="http://schemas.microsoft.com/office/drawing/2014/chart" uri="{C3380CC4-5D6E-409C-BE32-E72D297353CC}">
              <c16:uniqueId val="{00000000-31C9-47F1-8279-E751F583E00D}"/>
            </c:ext>
          </c:extLst>
        </c:ser>
        <c:ser>
          <c:idx val="1"/>
          <c:order val="1"/>
          <c:tx>
            <c:strRef>
              <c:f>Hoja2!$H$5</c:f>
              <c:strCache>
                <c:ptCount val="1"/>
                <c:pt idx="0">
                  <c:v>No</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Hoja2!$I$3:$J$3</c:f>
              <c:strCache>
                <c:ptCount val="2"/>
                <c:pt idx="0">
                  <c:v>Twitter</c:v>
                </c:pt>
                <c:pt idx="1">
                  <c:v>Facebook</c:v>
                </c:pt>
              </c:strCache>
            </c:strRef>
          </c:cat>
          <c:val>
            <c:numRef>
              <c:f>Hoja2!$I$5:$J$5</c:f>
              <c:numCache>
                <c:formatCode>0.0%</c:formatCode>
                <c:ptCount val="2"/>
                <c:pt idx="0">
                  <c:v>0</c:v>
                </c:pt>
                <c:pt idx="1">
                  <c:v>0.14299999999999999</c:v>
                </c:pt>
              </c:numCache>
            </c:numRef>
          </c:val>
          <c:extLst>
            <c:ext xmlns:c16="http://schemas.microsoft.com/office/drawing/2014/chart" uri="{C3380CC4-5D6E-409C-BE32-E72D297353CC}">
              <c16:uniqueId val="{00000001-31C9-47F1-8279-E751F583E00D}"/>
            </c:ext>
          </c:extLst>
        </c:ser>
        <c:dLbls>
          <c:showLegendKey val="0"/>
          <c:showVal val="0"/>
          <c:showCatName val="0"/>
          <c:showSerName val="0"/>
          <c:showPercent val="0"/>
          <c:showBubbleSize val="0"/>
        </c:dLbls>
        <c:gapWidth val="164"/>
        <c:overlap val="-22"/>
        <c:axId val="2138833328"/>
        <c:axId val="2138823760"/>
      </c:barChart>
      <c:catAx>
        <c:axId val="213883332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23760"/>
        <c:crosses val="autoZero"/>
        <c:auto val="1"/>
        <c:lblAlgn val="ctr"/>
        <c:lblOffset val="100"/>
        <c:noMultiLvlLbl val="0"/>
      </c:catAx>
      <c:valAx>
        <c:axId val="2138823760"/>
        <c:scaling>
          <c:orientation val="minMax"/>
        </c:scaling>
        <c:delete val="1"/>
        <c:axPos val="l"/>
        <c:numFmt formatCode="0.0%" sourceLinked="1"/>
        <c:majorTickMark val="none"/>
        <c:minorTickMark val="none"/>
        <c:tickLblPos val="nextTo"/>
        <c:crossAx val="2138833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Hoja2!$N$4</c:f>
              <c:strCache>
                <c:ptCount val="1"/>
                <c:pt idx="0">
                  <c:v>Sí</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Hoja2!$O$3:$P$3</c:f>
              <c:strCache>
                <c:ptCount val="2"/>
                <c:pt idx="0">
                  <c:v>Twitter</c:v>
                </c:pt>
                <c:pt idx="1">
                  <c:v>Facebook</c:v>
                </c:pt>
              </c:strCache>
            </c:strRef>
          </c:cat>
          <c:val>
            <c:numRef>
              <c:f>Hoja2!$O$4:$P$4</c:f>
              <c:numCache>
                <c:formatCode>0.0%</c:formatCode>
                <c:ptCount val="2"/>
                <c:pt idx="0">
                  <c:v>1</c:v>
                </c:pt>
                <c:pt idx="1">
                  <c:v>1</c:v>
                </c:pt>
              </c:numCache>
            </c:numRef>
          </c:val>
          <c:extLst>
            <c:ext xmlns:c16="http://schemas.microsoft.com/office/drawing/2014/chart" uri="{C3380CC4-5D6E-409C-BE32-E72D297353CC}">
              <c16:uniqueId val="{00000000-6667-40F1-8669-E1E23347334F}"/>
            </c:ext>
          </c:extLst>
        </c:ser>
        <c:ser>
          <c:idx val="1"/>
          <c:order val="1"/>
          <c:tx>
            <c:strRef>
              <c:f>Hoja2!$N$5</c:f>
              <c:strCache>
                <c:ptCount val="1"/>
                <c:pt idx="0">
                  <c:v>No</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Hoja2!$O$3:$P$3</c:f>
              <c:strCache>
                <c:ptCount val="2"/>
                <c:pt idx="0">
                  <c:v>Twitter</c:v>
                </c:pt>
                <c:pt idx="1">
                  <c:v>Facebook</c:v>
                </c:pt>
              </c:strCache>
            </c:strRef>
          </c:cat>
          <c:val>
            <c:numRef>
              <c:f>Hoja2!$O$5:$P$5</c:f>
              <c:numCache>
                <c:formatCode>0.0%</c:formatCode>
                <c:ptCount val="2"/>
                <c:pt idx="0">
                  <c:v>0</c:v>
                </c:pt>
                <c:pt idx="1">
                  <c:v>0</c:v>
                </c:pt>
              </c:numCache>
            </c:numRef>
          </c:val>
          <c:extLst>
            <c:ext xmlns:c16="http://schemas.microsoft.com/office/drawing/2014/chart" uri="{C3380CC4-5D6E-409C-BE32-E72D297353CC}">
              <c16:uniqueId val="{00000001-6667-40F1-8669-E1E23347334F}"/>
            </c:ext>
          </c:extLst>
        </c:ser>
        <c:dLbls>
          <c:showLegendKey val="0"/>
          <c:showVal val="0"/>
          <c:showCatName val="0"/>
          <c:showSerName val="0"/>
          <c:showPercent val="0"/>
          <c:showBubbleSize val="0"/>
        </c:dLbls>
        <c:gapWidth val="164"/>
        <c:overlap val="-22"/>
        <c:axId val="2138831248"/>
        <c:axId val="2138825008"/>
      </c:barChart>
      <c:catAx>
        <c:axId val="213883124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25008"/>
        <c:crosses val="autoZero"/>
        <c:auto val="1"/>
        <c:lblAlgn val="ctr"/>
        <c:lblOffset val="100"/>
        <c:noMultiLvlLbl val="0"/>
      </c:catAx>
      <c:valAx>
        <c:axId val="2138825008"/>
        <c:scaling>
          <c:orientation val="minMax"/>
        </c:scaling>
        <c:delete val="1"/>
        <c:axPos val="l"/>
        <c:numFmt formatCode="0.0%" sourceLinked="1"/>
        <c:majorTickMark val="none"/>
        <c:minorTickMark val="none"/>
        <c:tickLblPos val="nextTo"/>
        <c:crossAx val="2138831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Hoja2!$U$4</c:f>
              <c:strCache>
                <c:ptCount val="1"/>
                <c:pt idx="0">
                  <c:v>Sí</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Hoja2!$V$3:$W$3</c:f>
              <c:strCache>
                <c:ptCount val="2"/>
                <c:pt idx="0">
                  <c:v>Twitter</c:v>
                </c:pt>
                <c:pt idx="1">
                  <c:v>Facebook</c:v>
                </c:pt>
              </c:strCache>
            </c:strRef>
          </c:cat>
          <c:val>
            <c:numRef>
              <c:f>Hoja2!$V$4:$W$4</c:f>
              <c:numCache>
                <c:formatCode>0.0%</c:formatCode>
                <c:ptCount val="2"/>
                <c:pt idx="0" formatCode="0%">
                  <c:v>1</c:v>
                </c:pt>
                <c:pt idx="1">
                  <c:v>0.875</c:v>
                </c:pt>
              </c:numCache>
            </c:numRef>
          </c:val>
          <c:extLst>
            <c:ext xmlns:c16="http://schemas.microsoft.com/office/drawing/2014/chart" uri="{C3380CC4-5D6E-409C-BE32-E72D297353CC}">
              <c16:uniqueId val="{00000000-9633-4692-A527-2E42D8D52517}"/>
            </c:ext>
          </c:extLst>
        </c:ser>
        <c:ser>
          <c:idx val="1"/>
          <c:order val="1"/>
          <c:tx>
            <c:strRef>
              <c:f>Hoja2!$U$5</c:f>
              <c:strCache>
                <c:ptCount val="1"/>
                <c:pt idx="0">
                  <c:v>No</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Hoja2!$V$3:$W$3</c:f>
              <c:strCache>
                <c:ptCount val="2"/>
                <c:pt idx="0">
                  <c:v>Twitter</c:v>
                </c:pt>
                <c:pt idx="1">
                  <c:v>Facebook</c:v>
                </c:pt>
              </c:strCache>
            </c:strRef>
          </c:cat>
          <c:val>
            <c:numRef>
              <c:f>Hoja2!$V$5:$W$5</c:f>
              <c:numCache>
                <c:formatCode>0.0%</c:formatCode>
                <c:ptCount val="2"/>
                <c:pt idx="0" formatCode="0%">
                  <c:v>0</c:v>
                </c:pt>
                <c:pt idx="1">
                  <c:v>0.125</c:v>
                </c:pt>
              </c:numCache>
            </c:numRef>
          </c:val>
          <c:extLst>
            <c:ext xmlns:c16="http://schemas.microsoft.com/office/drawing/2014/chart" uri="{C3380CC4-5D6E-409C-BE32-E72D297353CC}">
              <c16:uniqueId val="{00000001-9633-4692-A527-2E42D8D52517}"/>
            </c:ext>
          </c:extLst>
        </c:ser>
        <c:dLbls>
          <c:showLegendKey val="0"/>
          <c:showVal val="0"/>
          <c:showCatName val="0"/>
          <c:showSerName val="0"/>
          <c:showPercent val="0"/>
          <c:showBubbleSize val="0"/>
        </c:dLbls>
        <c:gapWidth val="164"/>
        <c:overlap val="-22"/>
        <c:axId val="2138819600"/>
        <c:axId val="2138834160"/>
      </c:barChart>
      <c:catAx>
        <c:axId val="213881960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38834160"/>
        <c:crosses val="autoZero"/>
        <c:auto val="1"/>
        <c:lblAlgn val="ctr"/>
        <c:lblOffset val="100"/>
        <c:noMultiLvlLbl val="0"/>
      </c:catAx>
      <c:valAx>
        <c:axId val="2138834160"/>
        <c:scaling>
          <c:orientation val="minMax"/>
        </c:scaling>
        <c:delete val="1"/>
        <c:axPos val="l"/>
        <c:numFmt formatCode="0%" sourceLinked="1"/>
        <c:majorTickMark val="none"/>
        <c:minorTickMark val="none"/>
        <c:tickLblPos val="nextTo"/>
        <c:crossAx val="21388196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Hoja1!$B$2</c:f>
              <c:strCache>
                <c:ptCount val="1"/>
                <c:pt idx="0">
                  <c:v>Sí</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Hoja1!$A$3:$A$4</c:f>
              <c:strCache>
                <c:ptCount val="2"/>
                <c:pt idx="0">
                  <c:v>Twitter</c:v>
                </c:pt>
                <c:pt idx="1">
                  <c:v>Facebook</c:v>
                </c:pt>
              </c:strCache>
            </c:strRef>
          </c:cat>
          <c:val>
            <c:numRef>
              <c:f>Hoja1!$B$3:$B$4</c:f>
              <c:numCache>
                <c:formatCode>0%</c:formatCode>
                <c:ptCount val="2"/>
                <c:pt idx="0" formatCode="0.0%">
                  <c:v>0.69199999999999995</c:v>
                </c:pt>
                <c:pt idx="1">
                  <c:v>1</c:v>
                </c:pt>
              </c:numCache>
            </c:numRef>
          </c:val>
          <c:extLst>
            <c:ext xmlns:c16="http://schemas.microsoft.com/office/drawing/2014/chart" uri="{C3380CC4-5D6E-409C-BE32-E72D297353CC}">
              <c16:uniqueId val="{00000000-0952-4EE4-B084-DF635D5401AC}"/>
            </c:ext>
          </c:extLst>
        </c:ser>
        <c:ser>
          <c:idx val="1"/>
          <c:order val="1"/>
          <c:tx>
            <c:strRef>
              <c:f>Hoja1!$C$2</c:f>
              <c:strCache>
                <c:ptCount val="1"/>
                <c:pt idx="0">
                  <c:v>No</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Hoja1!$A$3:$A$4</c:f>
              <c:strCache>
                <c:ptCount val="2"/>
                <c:pt idx="0">
                  <c:v>Twitter</c:v>
                </c:pt>
                <c:pt idx="1">
                  <c:v>Facebook</c:v>
                </c:pt>
              </c:strCache>
            </c:strRef>
          </c:cat>
          <c:val>
            <c:numRef>
              <c:f>Hoja1!$C$3:$C$4</c:f>
              <c:numCache>
                <c:formatCode>0%</c:formatCode>
                <c:ptCount val="2"/>
                <c:pt idx="0" formatCode="0.0%">
                  <c:v>0.23100000000000001</c:v>
                </c:pt>
                <c:pt idx="1">
                  <c:v>0</c:v>
                </c:pt>
              </c:numCache>
            </c:numRef>
          </c:val>
          <c:extLst>
            <c:ext xmlns:c16="http://schemas.microsoft.com/office/drawing/2014/chart" uri="{C3380CC4-5D6E-409C-BE32-E72D297353CC}">
              <c16:uniqueId val="{00000001-0952-4EE4-B084-DF635D5401AC}"/>
            </c:ext>
          </c:extLst>
        </c:ser>
        <c:ser>
          <c:idx val="2"/>
          <c:order val="2"/>
          <c:tx>
            <c:strRef>
              <c:f>Hoja1!$D$2</c:f>
              <c:strCache>
                <c:ptCount val="1"/>
                <c:pt idx="0">
                  <c:v>Puede mejorar</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Hoja1!$A$3:$A$4</c:f>
              <c:strCache>
                <c:ptCount val="2"/>
                <c:pt idx="0">
                  <c:v>Twitter</c:v>
                </c:pt>
                <c:pt idx="1">
                  <c:v>Facebook</c:v>
                </c:pt>
              </c:strCache>
            </c:strRef>
          </c:cat>
          <c:val>
            <c:numRef>
              <c:f>Hoja1!$D$3:$D$4</c:f>
              <c:numCache>
                <c:formatCode>0%</c:formatCode>
                <c:ptCount val="2"/>
                <c:pt idx="0" formatCode="0.0%">
                  <c:v>7.6999999999999999E-2</c:v>
                </c:pt>
                <c:pt idx="1">
                  <c:v>0</c:v>
                </c:pt>
              </c:numCache>
            </c:numRef>
          </c:val>
          <c:extLst>
            <c:ext xmlns:c16="http://schemas.microsoft.com/office/drawing/2014/chart" uri="{C3380CC4-5D6E-409C-BE32-E72D297353CC}">
              <c16:uniqueId val="{00000002-0952-4EE4-B084-DF635D5401AC}"/>
            </c:ext>
          </c:extLst>
        </c:ser>
        <c:dLbls>
          <c:showLegendKey val="0"/>
          <c:showVal val="1"/>
          <c:showCatName val="0"/>
          <c:showSerName val="0"/>
          <c:showPercent val="0"/>
          <c:showBubbleSize val="0"/>
        </c:dLbls>
        <c:gapWidth val="164"/>
        <c:overlap val="-22"/>
        <c:axId val="1671533599"/>
        <c:axId val="1671539423"/>
      </c:barChart>
      <c:catAx>
        <c:axId val="167153359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671539423"/>
        <c:crosses val="autoZero"/>
        <c:auto val="1"/>
        <c:lblAlgn val="ctr"/>
        <c:lblOffset val="100"/>
        <c:noMultiLvlLbl val="0"/>
      </c:catAx>
      <c:valAx>
        <c:axId val="1671539423"/>
        <c:scaling>
          <c:orientation val="minMax"/>
        </c:scaling>
        <c:delete val="1"/>
        <c:axPos val="l"/>
        <c:numFmt formatCode="0.0%" sourceLinked="1"/>
        <c:majorTickMark val="none"/>
        <c:minorTickMark val="none"/>
        <c:tickLblPos val="nextTo"/>
        <c:crossAx val="1671533599"/>
        <c:crosses val="autoZero"/>
        <c:crossBetween val="between"/>
      </c:valAx>
      <c:spPr>
        <a:noFill/>
        <a:ln>
          <a:noFill/>
        </a:ln>
        <a:effectLst/>
      </c:spPr>
    </c:plotArea>
    <c:legend>
      <c:legendPos val="t"/>
      <c:layout>
        <c:manualLayout>
          <c:xMode val="edge"/>
          <c:yMode val="edge"/>
          <c:x val="0.29779820385570321"/>
          <c:y val="4.1666666666666664E-2"/>
          <c:w val="0.46722366237495166"/>
          <c:h val="7.81255468066491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2A1EC-C583-4CC9-9613-FA9BE72E1138}"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CO"/>
        </a:p>
      </dgm:t>
    </dgm:pt>
    <dgm:pt modelId="{D65869D5-D604-4B66-99D9-9087B530CBB6}">
      <dgm:prSet phldrT="[Texto]" custT="1"/>
      <dgm:spPr/>
      <dgm:t>
        <a:bodyPr/>
        <a:lstStyle/>
        <a:p>
          <a:r>
            <a:rPr lang="es-CO" sz="1800" b="1" dirty="0">
              <a:latin typeface="Myriad Pro" panose="020B0503030403020204"/>
            </a:rPr>
            <a:t>Sesión día 1              </a:t>
          </a:r>
          <a:r>
            <a:rPr lang="es-CO" sz="1200" b="1" dirty="0">
              <a:latin typeface="Myriad Pro" panose="020B0503030403020204"/>
            </a:rPr>
            <a:t>(Junio 28)</a:t>
          </a:r>
          <a:endParaRPr lang="es-CO" sz="2400" b="1" dirty="0">
            <a:latin typeface="Myriad Pro" panose="020B0503030403020204"/>
          </a:endParaRPr>
        </a:p>
      </dgm:t>
    </dgm:pt>
    <dgm:pt modelId="{7885ED54-B91D-4B6E-9039-C04CEEC5DBE8}" type="parTrans" cxnId="{96E4E783-1EB4-4842-95A8-A8655E0058A6}">
      <dgm:prSet/>
      <dgm:spPr/>
      <dgm:t>
        <a:bodyPr/>
        <a:lstStyle/>
        <a:p>
          <a:endParaRPr lang="es-CO">
            <a:latin typeface="Myriad Pro" panose="020B0503030403020204"/>
          </a:endParaRPr>
        </a:p>
      </dgm:t>
    </dgm:pt>
    <dgm:pt modelId="{ACACC582-1DC4-4313-9D61-5FB99E65F118}" type="sibTrans" cxnId="{96E4E783-1EB4-4842-95A8-A8655E0058A6}">
      <dgm:prSet/>
      <dgm:spPr/>
      <dgm:t>
        <a:bodyPr/>
        <a:lstStyle/>
        <a:p>
          <a:endParaRPr lang="es-CO">
            <a:latin typeface="Myriad Pro" panose="020B0503030403020204"/>
          </a:endParaRPr>
        </a:p>
      </dgm:t>
    </dgm:pt>
    <dgm:pt modelId="{F2055676-63BD-413D-9478-5015B620C8FD}">
      <dgm:prSet phldrT="[Texto]" custT="1"/>
      <dgm:spPr/>
      <dgm:t>
        <a:bodyPr/>
        <a:lstStyle/>
        <a:p>
          <a:r>
            <a:rPr lang="es-MX" sz="1400" kern="1200" dirty="0">
              <a:solidFill>
                <a:schemeClr val="bg1">
                  <a:lumMod val="50000"/>
                </a:schemeClr>
              </a:solidFill>
              <a:latin typeface="Myriad Pro" panose="020B0503030403020204"/>
              <a:ea typeface="+mn-ea"/>
              <a:cs typeface="+mn-cs"/>
            </a:rPr>
            <a:t>¿Qué medidas tomó Fogafín para cuidar de sus trabajadores durante esta pandemia?</a:t>
          </a:r>
          <a:endParaRPr lang="es-CO" sz="1400" kern="1200" dirty="0">
            <a:solidFill>
              <a:schemeClr val="bg1">
                <a:lumMod val="50000"/>
              </a:schemeClr>
            </a:solidFill>
            <a:latin typeface="Myriad Pro" panose="020B0503030403020204"/>
            <a:ea typeface="+mn-ea"/>
            <a:cs typeface="+mn-cs"/>
          </a:endParaRPr>
        </a:p>
      </dgm:t>
    </dgm:pt>
    <dgm:pt modelId="{2124B1B9-FEF8-4710-B353-085FD1E4E57F}" type="parTrans" cxnId="{B2674F9B-8441-44F1-A13E-DC5ABDF213DA}">
      <dgm:prSet/>
      <dgm:spPr/>
      <dgm:t>
        <a:bodyPr/>
        <a:lstStyle/>
        <a:p>
          <a:endParaRPr lang="es-CO">
            <a:latin typeface="Myriad Pro" panose="020B0503030403020204"/>
          </a:endParaRPr>
        </a:p>
      </dgm:t>
    </dgm:pt>
    <dgm:pt modelId="{CEF0A4EB-07BB-4F32-98D6-C70A2AA80562}" type="sibTrans" cxnId="{B2674F9B-8441-44F1-A13E-DC5ABDF213DA}">
      <dgm:prSet/>
      <dgm:spPr/>
      <dgm:t>
        <a:bodyPr/>
        <a:lstStyle/>
        <a:p>
          <a:endParaRPr lang="es-CO">
            <a:latin typeface="Myriad Pro" panose="020B0503030403020204"/>
          </a:endParaRPr>
        </a:p>
      </dgm:t>
    </dgm:pt>
    <dgm:pt modelId="{95D69CB5-7A6F-4523-A4F9-58464431E939}">
      <dgm:prSet phldrT="[Texto]" custT="1"/>
      <dgm:spPr/>
      <dgm:t>
        <a:bodyPr/>
        <a:lstStyle/>
        <a:p>
          <a:r>
            <a:rPr lang="es-CO" sz="1800" b="1" dirty="0">
              <a:latin typeface="Myriad Pro" panose="020B0503030403020204"/>
            </a:rPr>
            <a:t>Sesión día 2 </a:t>
          </a:r>
          <a:r>
            <a:rPr lang="es-CO" sz="1200" b="1" dirty="0">
              <a:latin typeface="Myriad Pro" panose="020B0503030403020204"/>
            </a:rPr>
            <a:t>(Junio 29)</a:t>
          </a:r>
        </a:p>
      </dgm:t>
    </dgm:pt>
    <dgm:pt modelId="{03B5A84D-15B9-485F-8E4A-532FFE221359}" type="parTrans" cxnId="{D576A9A8-B18A-42F4-902B-DF5F0268D396}">
      <dgm:prSet/>
      <dgm:spPr/>
      <dgm:t>
        <a:bodyPr/>
        <a:lstStyle/>
        <a:p>
          <a:endParaRPr lang="es-CO">
            <a:latin typeface="Myriad Pro" panose="020B0503030403020204"/>
          </a:endParaRPr>
        </a:p>
      </dgm:t>
    </dgm:pt>
    <dgm:pt modelId="{BB3F2937-9235-4EE3-98B3-85ED655F119D}" type="sibTrans" cxnId="{D576A9A8-B18A-42F4-902B-DF5F0268D396}">
      <dgm:prSet/>
      <dgm:spPr/>
      <dgm:t>
        <a:bodyPr/>
        <a:lstStyle/>
        <a:p>
          <a:endParaRPr lang="es-CO">
            <a:latin typeface="Myriad Pro" panose="020B0503030403020204"/>
          </a:endParaRPr>
        </a:p>
      </dgm:t>
    </dgm:pt>
    <dgm:pt modelId="{2D732F0A-C6C6-4CA3-AC05-B72BF59E0D4E}">
      <dgm:prSet phldrT="[Texto]" custT="1"/>
      <dgm:spPr/>
      <dgm:t>
        <a:bodyPr/>
        <a:lstStyle/>
        <a:p>
          <a:pPr marL="171450" lvl="1" indent="-171450" algn="l" defTabSz="711200">
            <a:lnSpc>
              <a:spcPct val="90000"/>
            </a:lnSpc>
            <a:spcBef>
              <a:spcPct val="0"/>
            </a:spcBef>
            <a:spcAft>
              <a:spcPct val="15000"/>
            </a:spcAft>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Las implicaciones que trajo el </a:t>
          </a:r>
          <a:r>
            <a:rPr lang="es-MX" sz="1400" kern="1200" dirty="0" err="1">
              <a:solidFill>
                <a:schemeClr val="bg1">
                  <a:lumMod val="50000"/>
                </a:schemeClr>
              </a:solidFill>
              <a:latin typeface="Myriad Pro" panose="020B0503030403020204"/>
              <a:ea typeface="+mn-ea"/>
              <a:cs typeface="+mn-cs"/>
            </a:rPr>
            <a:t>Covid</a:t>
          </a:r>
          <a:r>
            <a:rPr lang="es-MX" sz="1400" kern="1200" dirty="0">
              <a:solidFill>
                <a:schemeClr val="bg1">
                  <a:lumMod val="50000"/>
                </a:schemeClr>
              </a:solidFill>
              <a:latin typeface="Myriad Pro" panose="020B0503030403020204"/>
              <a:ea typeface="+mn-ea"/>
              <a:cs typeface="+mn-cs"/>
            </a:rPr>
            <a:t> a nivel económico ¿tuvieron alguna repercusión en la reserva del Seguro de Depósitos? </a:t>
          </a:r>
          <a:endParaRPr lang="es-CO" sz="1400" kern="1200" dirty="0">
            <a:solidFill>
              <a:schemeClr val="bg1">
                <a:lumMod val="50000"/>
              </a:schemeClr>
            </a:solidFill>
            <a:latin typeface="Myriad Pro" panose="020B0503030403020204"/>
            <a:ea typeface="+mn-ea"/>
            <a:cs typeface="+mn-cs"/>
          </a:endParaRPr>
        </a:p>
      </dgm:t>
    </dgm:pt>
    <dgm:pt modelId="{573ACA71-A9D1-455E-8623-8E73747FCE09}" type="parTrans" cxnId="{BF2FA7F3-B6EE-44E6-9B9B-F66379197F6D}">
      <dgm:prSet/>
      <dgm:spPr/>
      <dgm:t>
        <a:bodyPr/>
        <a:lstStyle/>
        <a:p>
          <a:endParaRPr lang="es-CO">
            <a:latin typeface="Myriad Pro" panose="020B0503030403020204"/>
          </a:endParaRPr>
        </a:p>
      </dgm:t>
    </dgm:pt>
    <dgm:pt modelId="{BD165D4F-16F8-4504-82A6-D0B4B9EB89BF}" type="sibTrans" cxnId="{BF2FA7F3-B6EE-44E6-9B9B-F66379197F6D}">
      <dgm:prSet/>
      <dgm:spPr/>
      <dgm:t>
        <a:bodyPr/>
        <a:lstStyle/>
        <a:p>
          <a:endParaRPr lang="es-CO">
            <a:latin typeface="Myriad Pro" panose="020B0503030403020204"/>
          </a:endParaRPr>
        </a:p>
      </dgm:t>
    </dgm:pt>
    <dgm:pt modelId="{722368F6-6A2F-434E-845E-3FA98553521A}">
      <dgm:prSet phldrT="[Texto]" custT="1"/>
      <dgm:spPr/>
      <dgm:t>
        <a:bodyPr/>
        <a:lstStyle/>
        <a:p>
          <a:r>
            <a:rPr lang="es-CO" sz="1800" b="1" kern="1200" dirty="0">
              <a:latin typeface="Myriad Pro" panose="020B0503030403020204"/>
            </a:rPr>
            <a:t>Sesión día 3 </a:t>
          </a:r>
          <a:r>
            <a:rPr lang="es-CO" sz="1200" b="1" kern="1200" dirty="0">
              <a:latin typeface="Myriad Pro" panose="020B0503030403020204"/>
              <a:ea typeface="+mn-ea"/>
              <a:cs typeface="+mn-cs"/>
            </a:rPr>
            <a:t>(Junio 30)</a:t>
          </a:r>
        </a:p>
      </dgm:t>
    </dgm:pt>
    <dgm:pt modelId="{C231E43D-E6E7-435C-B10C-4C73B93A620D}" type="parTrans" cxnId="{7CF90366-802D-4FB3-925C-FB771DDE6C92}">
      <dgm:prSet/>
      <dgm:spPr/>
      <dgm:t>
        <a:bodyPr/>
        <a:lstStyle/>
        <a:p>
          <a:endParaRPr lang="es-CO">
            <a:latin typeface="Myriad Pro" panose="020B0503030403020204"/>
          </a:endParaRPr>
        </a:p>
      </dgm:t>
    </dgm:pt>
    <dgm:pt modelId="{9C9E5EB9-6A96-45FD-A6D2-CFDCBBE1028F}" type="sibTrans" cxnId="{7CF90366-802D-4FB3-925C-FB771DDE6C92}">
      <dgm:prSet/>
      <dgm:spPr/>
      <dgm:t>
        <a:bodyPr/>
        <a:lstStyle/>
        <a:p>
          <a:endParaRPr lang="es-CO">
            <a:latin typeface="Myriad Pro" panose="020B0503030403020204"/>
          </a:endParaRPr>
        </a:p>
      </dgm:t>
    </dgm:pt>
    <dgm:pt modelId="{E8F45506-3FF7-4B7F-AC92-4E55406DD736}">
      <dgm:prSet phldrT="[Texto]" custT="1"/>
      <dgm:spPr/>
      <dgm:t>
        <a:bodyPr/>
        <a:lstStyle/>
        <a:p>
          <a:pPr>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Si el Seguro de Depósitos protege solo productos de ahorro ¿Por qué están los bonos hipotecarios? </a:t>
          </a:r>
          <a:endParaRPr lang="es-CO" sz="1400" kern="1200" dirty="0">
            <a:solidFill>
              <a:schemeClr val="bg1">
                <a:lumMod val="50000"/>
              </a:schemeClr>
            </a:solidFill>
            <a:latin typeface="Myriad Pro" panose="020B0503030403020204"/>
            <a:ea typeface="+mn-ea"/>
            <a:cs typeface="+mn-cs"/>
          </a:endParaRPr>
        </a:p>
      </dgm:t>
    </dgm:pt>
    <dgm:pt modelId="{2262FDB2-B10D-4174-9E00-1674838A166A}" type="parTrans" cxnId="{2C410B38-6FD0-4B2D-B020-B5AB3A76F979}">
      <dgm:prSet/>
      <dgm:spPr/>
      <dgm:t>
        <a:bodyPr/>
        <a:lstStyle/>
        <a:p>
          <a:endParaRPr lang="es-CO">
            <a:latin typeface="Myriad Pro" panose="020B0503030403020204"/>
          </a:endParaRPr>
        </a:p>
      </dgm:t>
    </dgm:pt>
    <dgm:pt modelId="{4040CB5A-A69D-40D7-9B09-4BF7600C47AD}" type="sibTrans" cxnId="{2C410B38-6FD0-4B2D-B020-B5AB3A76F979}">
      <dgm:prSet/>
      <dgm:spPr/>
      <dgm:t>
        <a:bodyPr/>
        <a:lstStyle/>
        <a:p>
          <a:endParaRPr lang="es-CO">
            <a:latin typeface="Myriad Pro" panose="020B0503030403020204"/>
          </a:endParaRPr>
        </a:p>
      </dgm:t>
    </dgm:pt>
    <dgm:pt modelId="{4AADB2B1-9875-44D7-9B67-B64D5C064A9E}">
      <dgm:prSet phldrT="[Texto]" custT="1"/>
      <dgm:spPr/>
      <dgm:t>
        <a:bodyPr/>
        <a:lstStyle/>
        <a:p>
          <a:pPr marL="171450" lvl="1" indent="-171450" algn="l" defTabSz="711200">
            <a:lnSpc>
              <a:spcPct val="90000"/>
            </a:lnSpc>
            <a:spcBef>
              <a:spcPct val="0"/>
            </a:spcBef>
            <a:spcAft>
              <a:spcPct val="15000"/>
            </a:spcAft>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¿Desde que inició el confinamiento los funcionarios de Fogafín siguieron trabajando desde la oficina o continuaron sus labores desde sus casas?, ¿sí contaban con la capacidad técnica para afrontar este desafío?</a:t>
          </a:r>
          <a:endParaRPr lang="es-CO" sz="1400" kern="1200" dirty="0">
            <a:solidFill>
              <a:schemeClr val="bg1">
                <a:lumMod val="50000"/>
              </a:schemeClr>
            </a:solidFill>
            <a:latin typeface="Myriad Pro" panose="020B0503030403020204"/>
            <a:ea typeface="+mn-ea"/>
            <a:cs typeface="+mn-cs"/>
          </a:endParaRPr>
        </a:p>
      </dgm:t>
    </dgm:pt>
    <dgm:pt modelId="{7D3A3CE9-EAE2-4ACA-AC9C-0303D0701C1A}" type="parTrans" cxnId="{6803DAD4-C867-4C2E-9F63-94A76C4AB9F7}">
      <dgm:prSet/>
      <dgm:spPr/>
      <dgm:t>
        <a:bodyPr/>
        <a:lstStyle/>
        <a:p>
          <a:endParaRPr lang="es-CO">
            <a:latin typeface="Myriad Pro" panose="020B0503030403020204"/>
          </a:endParaRPr>
        </a:p>
      </dgm:t>
    </dgm:pt>
    <dgm:pt modelId="{CDE367A6-E5E4-42C7-9CEC-6FBBC721CDE7}" type="sibTrans" cxnId="{6803DAD4-C867-4C2E-9F63-94A76C4AB9F7}">
      <dgm:prSet/>
      <dgm:spPr/>
      <dgm:t>
        <a:bodyPr/>
        <a:lstStyle/>
        <a:p>
          <a:endParaRPr lang="es-CO">
            <a:latin typeface="Myriad Pro" panose="020B0503030403020204"/>
          </a:endParaRPr>
        </a:p>
      </dgm:t>
    </dgm:pt>
    <dgm:pt modelId="{1107F6B0-6B15-4B67-960C-A6924929FF04}">
      <dgm:prSet custT="1"/>
      <dgm:spPr/>
      <dgm:t>
        <a:bodyPr/>
        <a:lstStyle/>
        <a:p>
          <a:pPr>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He visto que en varios documentos mencionan los mecanismos de resolución ¿me podrían indicar brevemente cuáles mecanismos hay y en qué caso se aplica cada uno? </a:t>
          </a:r>
          <a:endParaRPr lang="es-CO" sz="1400" kern="1200" dirty="0">
            <a:solidFill>
              <a:schemeClr val="bg1">
                <a:lumMod val="50000"/>
              </a:schemeClr>
            </a:solidFill>
            <a:latin typeface="Myriad Pro" panose="020B0503030403020204"/>
            <a:ea typeface="+mn-ea"/>
            <a:cs typeface="+mn-cs"/>
          </a:endParaRPr>
        </a:p>
      </dgm:t>
    </dgm:pt>
    <dgm:pt modelId="{A6138D39-925A-4A9B-BFBB-FF473DE6CF87}" type="parTrans" cxnId="{8A6BDBCE-DB06-4838-84F3-B8E241E492F1}">
      <dgm:prSet/>
      <dgm:spPr/>
      <dgm:t>
        <a:bodyPr/>
        <a:lstStyle/>
        <a:p>
          <a:endParaRPr lang="es-CO">
            <a:latin typeface="Myriad Pro" panose="020B0503030403020204"/>
          </a:endParaRPr>
        </a:p>
      </dgm:t>
    </dgm:pt>
    <dgm:pt modelId="{6307B78F-AF1A-4DFA-8DF7-3FD1E91DD7E8}" type="sibTrans" cxnId="{8A6BDBCE-DB06-4838-84F3-B8E241E492F1}">
      <dgm:prSet/>
      <dgm:spPr/>
      <dgm:t>
        <a:bodyPr/>
        <a:lstStyle/>
        <a:p>
          <a:endParaRPr lang="es-CO">
            <a:latin typeface="Myriad Pro" panose="020B0503030403020204"/>
          </a:endParaRPr>
        </a:p>
      </dgm:t>
    </dgm:pt>
    <dgm:pt modelId="{303A2E3D-E5CF-4278-A94F-B039A9F0F5CE}" type="pres">
      <dgm:prSet presAssocID="{7462A1EC-C583-4CC9-9613-FA9BE72E1138}" presName="Name0" presStyleCnt="0">
        <dgm:presLayoutVars>
          <dgm:dir/>
          <dgm:animLvl val="lvl"/>
          <dgm:resizeHandles val="exact"/>
        </dgm:presLayoutVars>
      </dgm:prSet>
      <dgm:spPr/>
    </dgm:pt>
    <dgm:pt modelId="{785BD4AA-FB16-4325-83A8-243005DE11F3}" type="pres">
      <dgm:prSet presAssocID="{D65869D5-D604-4B66-99D9-9087B530CBB6}" presName="linNode" presStyleCnt="0"/>
      <dgm:spPr/>
    </dgm:pt>
    <dgm:pt modelId="{789B3FB8-F9D4-4B34-ACD2-C710D797824E}" type="pres">
      <dgm:prSet presAssocID="{D65869D5-D604-4B66-99D9-9087B530CBB6}" presName="parentText" presStyleLbl="node1" presStyleIdx="0" presStyleCnt="3" custScaleX="43432" custScaleY="20137">
        <dgm:presLayoutVars>
          <dgm:chMax val="1"/>
          <dgm:bulletEnabled val="1"/>
        </dgm:presLayoutVars>
      </dgm:prSet>
      <dgm:spPr/>
    </dgm:pt>
    <dgm:pt modelId="{34B89CF7-B276-4A51-ADB9-920A6BCA2721}" type="pres">
      <dgm:prSet presAssocID="{D65869D5-D604-4B66-99D9-9087B530CBB6}" presName="descendantText" presStyleLbl="alignAccFollowNode1" presStyleIdx="0" presStyleCnt="3" custScaleX="126112" custScaleY="40987" custLinFactNeighborX="0">
        <dgm:presLayoutVars>
          <dgm:bulletEnabled val="1"/>
        </dgm:presLayoutVars>
      </dgm:prSet>
      <dgm:spPr/>
    </dgm:pt>
    <dgm:pt modelId="{2B70ABD2-C8AE-4954-B359-B2A223FC11BD}" type="pres">
      <dgm:prSet presAssocID="{ACACC582-1DC4-4313-9D61-5FB99E65F118}" presName="sp" presStyleCnt="0"/>
      <dgm:spPr/>
    </dgm:pt>
    <dgm:pt modelId="{D6BE2882-171C-4D8E-937A-0A7A284A7C9F}" type="pres">
      <dgm:prSet presAssocID="{95D69CB5-7A6F-4523-A4F9-58464431E939}" presName="linNode" presStyleCnt="0"/>
      <dgm:spPr/>
    </dgm:pt>
    <dgm:pt modelId="{6DDB8D14-07EA-4D02-93DB-0C2CF145D83A}" type="pres">
      <dgm:prSet presAssocID="{95D69CB5-7A6F-4523-A4F9-58464431E939}" presName="parentText" presStyleLbl="node1" presStyleIdx="1" presStyleCnt="3" custScaleX="43480" custScaleY="20104">
        <dgm:presLayoutVars>
          <dgm:chMax val="1"/>
          <dgm:bulletEnabled val="1"/>
        </dgm:presLayoutVars>
      </dgm:prSet>
      <dgm:spPr/>
    </dgm:pt>
    <dgm:pt modelId="{E535D27E-4DC6-4BD6-A363-E705C943D6E7}" type="pres">
      <dgm:prSet presAssocID="{95D69CB5-7A6F-4523-A4F9-58464431E939}" presName="descendantText" presStyleLbl="alignAccFollowNode1" presStyleIdx="1" presStyleCnt="3" custScaleX="126300" custScaleY="46898">
        <dgm:presLayoutVars>
          <dgm:bulletEnabled val="1"/>
        </dgm:presLayoutVars>
      </dgm:prSet>
      <dgm:spPr/>
    </dgm:pt>
    <dgm:pt modelId="{D4BD519F-A0D6-48D0-9B64-3360266C1824}" type="pres">
      <dgm:prSet presAssocID="{BB3F2937-9235-4EE3-98B3-85ED655F119D}" presName="sp" presStyleCnt="0"/>
      <dgm:spPr/>
    </dgm:pt>
    <dgm:pt modelId="{B37225E7-1908-4977-8224-BFF125C8F243}" type="pres">
      <dgm:prSet presAssocID="{722368F6-6A2F-434E-845E-3FA98553521A}" presName="linNode" presStyleCnt="0"/>
      <dgm:spPr/>
    </dgm:pt>
    <dgm:pt modelId="{798839FD-0500-41CA-954C-5B2815CB08BE}" type="pres">
      <dgm:prSet presAssocID="{722368F6-6A2F-434E-845E-3FA98553521A}" presName="parentText" presStyleLbl="node1" presStyleIdx="2" presStyleCnt="3" custScaleX="43480" custScaleY="20104">
        <dgm:presLayoutVars>
          <dgm:chMax val="1"/>
          <dgm:bulletEnabled val="1"/>
        </dgm:presLayoutVars>
      </dgm:prSet>
      <dgm:spPr/>
    </dgm:pt>
    <dgm:pt modelId="{4630E8B5-5126-4ACB-8D67-FA446F8DE2AA}" type="pres">
      <dgm:prSet presAssocID="{722368F6-6A2F-434E-845E-3FA98553521A}" presName="descendantText" presStyleLbl="alignAccFollowNode1" presStyleIdx="2" presStyleCnt="3" custScaleX="126439" custScaleY="45393">
        <dgm:presLayoutVars>
          <dgm:bulletEnabled val="1"/>
        </dgm:presLayoutVars>
      </dgm:prSet>
      <dgm:spPr/>
    </dgm:pt>
  </dgm:ptLst>
  <dgm:cxnLst>
    <dgm:cxn modelId="{4A068D0B-28E4-4F14-B2B3-AD5B1EF145C8}" type="presOf" srcId="{1107F6B0-6B15-4B67-960C-A6924929FF04}" destId="{4630E8B5-5126-4ACB-8D67-FA446F8DE2AA}" srcOrd="0" destOrd="1" presId="urn:microsoft.com/office/officeart/2005/8/layout/vList5"/>
    <dgm:cxn modelId="{5D42432E-E663-473A-B9A1-EA572BD399B6}" type="presOf" srcId="{2D732F0A-C6C6-4CA3-AC05-B72BF59E0D4E}" destId="{E535D27E-4DC6-4BD6-A363-E705C943D6E7}" srcOrd="0" destOrd="0" presId="urn:microsoft.com/office/officeart/2005/8/layout/vList5"/>
    <dgm:cxn modelId="{2C410B38-6FD0-4B2D-B020-B5AB3A76F979}" srcId="{722368F6-6A2F-434E-845E-3FA98553521A}" destId="{E8F45506-3FF7-4B7F-AC92-4E55406DD736}" srcOrd="0" destOrd="0" parTransId="{2262FDB2-B10D-4174-9E00-1674838A166A}" sibTransId="{4040CB5A-A69D-40D7-9B09-4BF7600C47AD}"/>
    <dgm:cxn modelId="{A47C115B-FEAC-4D68-AC18-25136731FC8A}" type="presOf" srcId="{D65869D5-D604-4B66-99D9-9087B530CBB6}" destId="{789B3FB8-F9D4-4B34-ACD2-C710D797824E}" srcOrd="0" destOrd="0" presId="urn:microsoft.com/office/officeart/2005/8/layout/vList5"/>
    <dgm:cxn modelId="{7CF90366-802D-4FB3-925C-FB771DDE6C92}" srcId="{7462A1EC-C583-4CC9-9613-FA9BE72E1138}" destId="{722368F6-6A2F-434E-845E-3FA98553521A}" srcOrd="2" destOrd="0" parTransId="{C231E43D-E6E7-435C-B10C-4C73B93A620D}" sibTransId="{9C9E5EB9-6A96-45FD-A6D2-CFDCBBE1028F}"/>
    <dgm:cxn modelId="{7BBDE34C-4C42-4C0A-91D7-FCDF55FFC473}" type="presOf" srcId="{7462A1EC-C583-4CC9-9613-FA9BE72E1138}" destId="{303A2E3D-E5CF-4278-A94F-B039A9F0F5CE}" srcOrd="0" destOrd="0" presId="urn:microsoft.com/office/officeart/2005/8/layout/vList5"/>
    <dgm:cxn modelId="{8B6D5B7E-26F3-4A78-96D9-C2B5EB9E2DC3}" type="presOf" srcId="{E8F45506-3FF7-4B7F-AC92-4E55406DD736}" destId="{4630E8B5-5126-4ACB-8D67-FA446F8DE2AA}" srcOrd="0" destOrd="0" presId="urn:microsoft.com/office/officeart/2005/8/layout/vList5"/>
    <dgm:cxn modelId="{96E4E783-1EB4-4842-95A8-A8655E0058A6}" srcId="{7462A1EC-C583-4CC9-9613-FA9BE72E1138}" destId="{D65869D5-D604-4B66-99D9-9087B530CBB6}" srcOrd="0" destOrd="0" parTransId="{7885ED54-B91D-4B6E-9039-C04CEEC5DBE8}" sibTransId="{ACACC582-1DC4-4313-9D61-5FB99E65F118}"/>
    <dgm:cxn modelId="{E13A7B92-06F4-4227-99E1-6BF7B5165594}" type="presOf" srcId="{722368F6-6A2F-434E-845E-3FA98553521A}" destId="{798839FD-0500-41CA-954C-5B2815CB08BE}" srcOrd="0" destOrd="0" presId="urn:microsoft.com/office/officeart/2005/8/layout/vList5"/>
    <dgm:cxn modelId="{B2674F9B-8441-44F1-A13E-DC5ABDF213DA}" srcId="{D65869D5-D604-4B66-99D9-9087B530CBB6}" destId="{F2055676-63BD-413D-9478-5015B620C8FD}" srcOrd="0" destOrd="0" parTransId="{2124B1B9-FEF8-4710-B353-085FD1E4E57F}" sibTransId="{CEF0A4EB-07BB-4F32-98D6-C70A2AA80562}"/>
    <dgm:cxn modelId="{125E09A3-5AF1-4207-8140-A0F6D240070B}" type="presOf" srcId="{95D69CB5-7A6F-4523-A4F9-58464431E939}" destId="{6DDB8D14-07EA-4D02-93DB-0C2CF145D83A}" srcOrd="0" destOrd="0" presId="urn:microsoft.com/office/officeart/2005/8/layout/vList5"/>
    <dgm:cxn modelId="{D576A9A8-B18A-42F4-902B-DF5F0268D396}" srcId="{7462A1EC-C583-4CC9-9613-FA9BE72E1138}" destId="{95D69CB5-7A6F-4523-A4F9-58464431E939}" srcOrd="1" destOrd="0" parTransId="{03B5A84D-15B9-485F-8E4A-532FFE221359}" sibTransId="{BB3F2937-9235-4EE3-98B3-85ED655F119D}"/>
    <dgm:cxn modelId="{8A6BDBCE-DB06-4838-84F3-B8E241E492F1}" srcId="{722368F6-6A2F-434E-845E-3FA98553521A}" destId="{1107F6B0-6B15-4B67-960C-A6924929FF04}" srcOrd="1" destOrd="0" parTransId="{A6138D39-925A-4A9B-BFBB-FF473DE6CF87}" sibTransId="{6307B78F-AF1A-4DFA-8DF7-3FD1E91DD7E8}"/>
    <dgm:cxn modelId="{6803DAD4-C867-4C2E-9F63-94A76C4AB9F7}" srcId="{95D69CB5-7A6F-4523-A4F9-58464431E939}" destId="{4AADB2B1-9875-44D7-9B67-B64D5C064A9E}" srcOrd="1" destOrd="0" parTransId="{7D3A3CE9-EAE2-4ACA-AC9C-0303D0701C1A}" sibTransId="{CDE367A6-E5E4-42C7-9CEC-6FBBC721CDE7}"/>
    <dgm:cxn modelId="{FF39D5E4-C45A-49BB-BDFD-816D48ABF8BD}" type="presOf" srcId="{4AADB2B1-9875-44D7-9B67-B64D5C064A9E}" destId="{E535D27E-4DC6-4BD6-A363-E705C943D6E7}" srcOrd="0" destOrd="1" presId="urn:microsoft.com/office/officeart/2005/8/layout/vList5"/>
    <dgm:cxn modelId="{329D22F0-8EA4-492C-940C-286915E98DC0}" type="presOf" srcId="{F2055676-63BD-413D-9478-5015B620C8FD}" destId="{34B89CF7-B276-4A51-ADB9-920A6BCA2721}" srcOrd="0" destOrd="0" presId="urn:microsoft.com/office/officeart/2005/8/layout/vList5"/>
    <dgm:cxn modelId="{BF2FA7F3-B6EE-44E6-9B9B-F66379197F6D}" srcId="{95D69CB5-7A6F-4523-A4F9-58464431E939}" destId="{2D732F0A-C6C6-4CA3-AC05-B72BF59E0D4E}" srcOrd="0" destOrd="0" parTransId="{573ACA71-A9D1-455E-8623-8E73747FCE09}" sibTransId="{BD165D4F-16F8-4504-82A6-D0B4B9EB89BF}"/>
    <dgm:cxn modelId="{E340ACE0-E2A0-4B3E-8D7C-98240776C308}" type="presParOf" srcId="{303A2E3D-E5CF-4278-A94F-B039A9F0F5CE}" destId="{785BD4AA-FB16-4325-83A8-243005DE11F3}" srcOrd="0" destOrd="0" presId="urn:microsoft.com/office/officeart/2005/8/layout/vList5"/>
    <dgm:cxn modelId="{9ECDD437-ACAB-4D1F-B221-4D15FF0EA9B4}" type="presParOf" srcId="{785BD4AA-FB16-4325-83A8-243005DE11F3}" destId="{789B3FB8-F9D4-4B34-ACD2-C710D797824E}" srcOrd="0" destOrd="0" presId="urn:microsoft.com/office/officeart/2005/8/layout/vList5"/>
    <dgm:cxn modelId="{FDAC7251-0640-46FC-848F-9465060B7BD4}" type="presParOf" srcId="{785BD4AA-FB16-4325-83A8-243005DE11F3}" destId="{34B89CF7-B276-4A51-ADB9-920A6BCA2721}" srcOrd="1" destOrd="0" presId="urn:microsoft.com/office/officeart/2005/8/layout/vList5"/>
    <dgm:cxn modelId="{BEB0FC26-40AA-4859-8503-67D626DD3718}" type="presParOf" srcId="{303A2E3D-E5CF-4278-A94F-B039A9F0F5CE}" destId="{2B70ABD2-C8AE-4954-B359-B2A223FC11BD}" srcOrd="1" destOrd="0" presId="urn:microsoft.com/office/officeart/2005/8/layout/vList5"/>
    <dgm:cxn modelId="{8EC0D35F-20D6-4427-91C6-22591668C036}" type="presParOf" srcId="{303A2E3D-E5CF-4278-A94F-B039A9F0F5CE}" destId="{D6BE2882-171C-4D8E-937A-0A7A284A7C9F}" srcOrd="2" destOrd="0" presId="urn:microsoft.com/office/officeart/2005/8/layout/vList5"/>
    <dgm:cxn modelId="{112667F8-2684-483C-8A97-D0839E09BFCA}" type="presParOf" srcId="{D6BE2882-171C-4D8E-937A-0A7A284A7C9F}" destId="{6DDB8D14-07EA-4D02-93DB-0C2CF145D83A}" srcOrd="0" destOrd="0" presId="urn:microsoft.com/office/officeart/2005/8/layout/vList5"/>
    <dgm:cxn modelId="{DE2F01C3-689F-4139-8758-485474748567}" type="presParOf" srcId="{D6BE2882-171C-4D8E-937A-0A7A284A7C9F}" destId="{E535D27E-4DC6-4BD6-A363-E705C943D6E7}" srcOrd="1" destOrd="0" presId="urn:microsoft.com/office/officeart/2005/8/layout/vList5"/>
    <dgm:cxn modelId="{798C470F-E904-4624-ABAF-BCD4FF26D846}" type="presParOf" srcId="{303A2E3D-E5CF-4278-A94F-B039A9F0F5CE}" destId="{D4BD519F-A0D6-48D0-9B64-3360266C1824}" srcOrd="3" destOrd="0" presId="urn:microsoft.com/office/officeart/2005/8/layout/vList5"/>
    <dgm:cxn modelId="{4441C061-DEDD-41A7-8BB6-2097D7286E48}" type="presParOf" srcId="{303A2E3D-E5CF-4278-A94F-B039A9F0F5CE}" destId="{B37225E7-1908-4977-8224-BFF125C8F243}" srcOrd="4" destOrd="0" presId="urn:microsoft.com/office/officeart/2005/8/layout/vList5"/>
    <dgm:cxn modelId="{65150F0B-FBBC-4713-8FCF-442456C7C3B7}" type="presParOf" srcId="{B37225E7-1908-4977-8224-BFF125C8F243}" destId="{798839FD-0500-41CA-954C-5B2815CB08BE}" srcOrd="0" destOrd="0" presId="urn:microsoft.com/office/officeart/2005/8/layout/vList5"/>
    <dgm:cxn modelId="{B1773758-8246-487C-BED7-A32449BA3596}" type="presParOf" srcId="{B37225E7-1908-4977-8224-BFF125C8F243}" destId="{4630E8B5-5126-4ACB-8D67-FA446F8DE2A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89CF7-B276-4A51-ADB9-920A6BCA2721}">
      <dsp:nvSpPr>
        <dsp:cNvPr id="0" name=""/>
        <dsp:cNvSpPr/>
      </dsp:nvSpPr>
      <dsp:spPr>
        <a:xfrm rot="5400000">
          <a:off x="5466344" y="-3679430"/>
          <a:ext cx="953847" cy="831289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a:solidFill>
                <a:schemeClr val="bg1">
                  <a:lumMod val="50000"/>
                </a:schemeClr>
              </a:solidFill>
              <a:latin typeface="Myriad Pro" panose="020B0503030403020204"/>
              <a:ea typeface="+mn-ea"/>
              <a:cs typeface="+mn-cs"/>
            </a:rPr>
            <a:t>¿Qué medidas tomó Fogafín para cuidar de sus trabajadores durante esta pandemia?</a:t>
          </a:r>
          <a:endParaRPr lang="es-CO" sz="1400" kern="1200" dirty="0">
            <a:solidFill>
              <a:schemeClr val="bg1">
                <a:lumMod val="50000"/>
              </a:schemeClr>
            </a:solidFill>
            <a:latin typeface="Myriad Pro" panose="020B0503030403020204"/>
            <a:ea typeface="+mn-ea"/>
            <a:cs typeface="+mn-cs"/>
          </a:endParaRPr>
        </a:p>
      </dsp:txBody>
      <dsp:txXfrm rot="-5400000">
        <a:off x="1786822" y="46655"/>
        <a:ext cx="8266330" cy="860721"/>
      </dsp:txXfrm>
    </dsp:sp>
    <dsp:sp modelId="{789B3FB8-F9D4-4B34-ACD2-C710D797824E}">
      <dsp:nvSpPr>
        <dsp:cNvPr id="0" name=""/>
        <dsp:cNvSpPr/>
      </dsp:nvSpPr>
      <dsp:spPr>
        <a:xfrm>
          <a:off x="176442" y="184123"/>
          <a:ext cx="1610379" cy="58578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O" sz="1800" b="1" kern="1200" dirty="0">
              <a:latin typeface="Myriad Pro" panose="020B0503030403020204"/>
            </a:rPr>
            <a:t>Sesión día 1              </a:t>
          </a:r>
          <a:r>
            <a:rPr lang="es-CO" sz="1200" b="1" kern="1200" dirty="0">
              <a:latin typeface="Myriad Pro" panose="020B0503030403020204"/>
            </a:rPr>
            <a:t>(Junio 28)</a:t>
          </a:r>
          <a:endParaRPr lang="es-CO" sz="2400" b="1" kern="1200" dirty="0">
            <a:latin typeface="Myriad Pro" panose="020B0503030403020204"/>
          </a:endParaRPr>
        </a:p>
      </dsp:txBody>
      <dsp:txXfrm>
        <a:off x="205038" y="212719"/>
        <a:ext cx="1553187" cy="528592"/>
      </dsp:txXfrm>
    </dsp:sp>
    <dsp:sp modelId="{E535D27E-4DC6-4BD6-A363-E705C943D6E7}">
      <dsp:nvSpPr>
        <dsp:cNvPr id="0" name=""/>
        <dsp:cNvSpPr/>
      </dsp:nvSpPr>
      <dsp:spPr>
        <a:xfrm rot="5400000">
          <a:off x="5405540" y="-2517549"/>
          <a:ext cx="1091408" cy="8325285"/>
        </a:xfrm>
        <a:prstGeom prst="round2SameRect">
          <a:avLst/>
        </a:prstGeom>
        <a:solidFill>
          <a:schemeClr val="accent5">
            <a:tint val="40000"/>
            <a:alpha val="90000"/>
            <a:hueOff val="-3695877"/>
            <a:satOff val="-6408"/>
            <a:lumOff val="-644"/>
            <a:alphaOff val="0"/>
          </a:schemeClr>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Las implicaciones que trajo el </a:t>
          </a:r>
          <a:r>
            <a:rPr lang="es-MX" sz="1400" kern="1200" dirty="0" err="1">
              <a:solidFill>
                <a:schemeClr val="bg1">
                  <a:lumMod val="50000"/>
                </a:schemeClr>
              </a:solidFill>
              <a:latin typeface="Myriad Pro" panose="020B0503030403020204"/>
              <a:ea typeface="+mn-ea"/>
              <a:cs typeface="+mn-cs"/>
            </a:rPr>
            <a:t>Covid</a:t>
          </a:r>
          <a:r>
            <a:rPr lang="es-MX" sz="1400" kern="1200" dirty="0">
              <a:solidFill>
                <a:schemeClr val="bg1">
                  <a:lumMod val="50000"/>
                </a:schemeClr>
              </a:solidFill>
              <a:latin typeface="Myriad Pro" panose="020B0503030403020204"/>
              <a:ea typeface="+mn-ea"/>
              <a:cs typeface="+mn-cs"/>
            </a:rPr>
            <a:t> a nivel económico ¿tuvieron alguna repercusión en la reserva del Seguro de Depósitos? </a:t>
          </a:r>
          <a:endParaRPr lang="es-CO" sz="1400" kern="1200" dirty="0">
            <a:solidFill>
              <a:schemeClr val="bg1">
                <a:lumMod val="50000"/>
              </a:schemeClr>
            </a:solidFill>
            <a:latin typeface="Myriad Pro" panose="020B0503030403020204"/>
            <a:ea typeface="+mn-ea"/>
            <a:cs typeface="+mn-cs"/>
          </a:endParaRPr>
        </a:p>
        <a:p>
          <a:pPr marL="171450" lvl="1" indent="-171450" algn="l" defTabSz="711200">
            <a:lnSpc>
              <a:spcPct val="90000"/>
            </a:lnSpc>
            <a:spcBef>
              <a:spcPct val="0"/>
            </a:spcBef>
            <a:spcAft>
              <a:spcPct val="15000"/>
            </a:spcAft>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¿Desde que inició el confinamiento los funcionarios de Fogafín siguieron trabajando desde la oficina o continuaron sus labores desde sus casas?, ¿sí contaban con la capacidad técnica para afrontar este desafío?</a:t>
          </a:r>
          <a:endParaRPr lang="es-CO" sz="1400" kern="1200" dirty="0">
            <a:solidFill>
              <a:schemeClr val="bg1">
                <a:lumMod val="50000"/>
              </a:schemeClr>
            </a:solidFill>
            <a:latin typeface="Myriad Pro" panose="020B0503030403020204"/>
            <a:ea typeface="+mn-ea"/>
            <a:cs typeface="+mn-cs"/>
          </a:endParaRPr>
        </a:p>
      </dsp:txBody>
      <dsp:txXfrm rot="-5400000">
        <a:off x="1788602" y="1152667"/>
        <a:ext cx="8272007" cy="984852"/>
      </dsp:txXfrm>
    </dsp:sp>
    <dsp:sp modelId="{6DDB8D14-07EA-4D02-93DB-0C2CF145D83A}">
      <dsp:nvSpPr>
        <dsp:cNvPr id="0" name=""/>
        <dsp:cNvSpPr/>
      </dsp:nvSpPr>
      <dsp:spPr>
        <a:xfrm>
          <a:off x="176442" y="1352681"/>
          <a:ext cx="1612158" cy="584824"/>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O" sz="1800" b="1" kern="1200" dirty="0">
              <a:latin typeface="Myriad Pro" panose="020B0503030403020204"/>
            </a:rPr>
            <a:t>Sesión día 2 </a:t>
          </a:r>
          <a:r>
            <a:rPr lang="es-CO" sz="1200" b="1" kern="1200" dirty="0">
              <a:latin typeface="Myriad Pro" panose="020B0503030403020204"/>
            </a:rPr>
            <a:t>(Junio 29)</a:t>
          </a:r>
        </a:p>
      </dsp:txBody>
      <dsp:txXfrm>
        <a:off x="204991" y="1381230"/>
        <a:ext cx="1555060" cy="527726"/>
      </dsp:txXfrm>
    </dsp:sp>
    <dsp:sp modelId="{4630E8B5-5126-4ACB-8D67-FA446F8DE2AA}">
      <dsp:nvSpPr>
        <dsp:cNvPr id="0" name=""/>
        <dsp:cNvSpPr/>
      </dsp:nvSpPr>
      <dsp:spPr>
        <a:xfrm rot="5400000">
          <a:off x="5427633" y="-1302784"/>
          <a:ext cx="1056384" cy="8334447"/>
        </a:xfrm>
        <a:prstGeom prst="round2Same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Si el Seguro de Depósitos protege solo productos de ahorro ¿Por qué están los bonos hipotecarios? </a:t>
          </a:r>
          <a:endParaRPr lang="es-CO" sz="1400" kern="1200" dirty="0">
            <a:solidFill>
              <a:schemeClr val="bg1">
                <a:lumMod val="50000"/>
              </a:schemeClr>
            </a:solidFill>
            <a:latin typeface="Myriad Pro" panose="020B0503030403020204"/>
            <a:ea typeface="+mn-ea"/>
            <a:cs typeface="+mn-cs"/>
          </a:endParaRPr>
        </a:p>
        <a:p>
          <a:pPr marL="114300" lvl="1" indent="-114300" algn="l" defTabSz="622300">
            <a:lnSpc>
              <a:spcPct val="90000"/>
            </a:lnSpc>
            <a:spcBef>
              <a:spcPct val="0"/>
            </a:spcBef>
            <a:spcAft>
              <a:spcPct val="15000"/>
            </a:spcAft>
            <a:buFont typeface="Arial" panose="020B0604020202020204" pitchFamily="34" charset="0"/>
            <a:buChar char="•"/>
          </a:pPr>
          <a:r>
            <a:rPr lang="es-MX" sz="1400" kern="1200" dirty="0">
              <a:solidFill>
                <a:schemeClr val="bg1">
                  <a:lumMod val="50000"/>
                </a:schemeClr>
              </a:solidFill>
              <a:latin typeface="Myriad Pro" panose="020B0503030403020204"/>
              <a:ea typeface="+mn-ea"/>
              <a:cs typeface="+mn-cs"/>
            </a:rPr>
            <a:t>He visto que en varios documentos mencionan los mecanismos de resolución ¿me podrían indicar brevemente cuáles mecanismos hay y en qué caso se aplica cada uno? </a:t>
          </a:r>
          <a:endParaRPr lang="es-CO" sz="1400" kern="1200" dirty="0">
            <a:solidFill>
              <a:schemeClr val="bg1">
                <a:lumMod val="50000"/>
              </a:schemeClr>
            </a:solidFill>
            <a:latin typeface="Myriad Pro" panose="020B0503030403020204"/>
            <a:ea typeface="+mn-ea"/>
            <a:cs typeface="+mn-cs"/>
          </a:endParaRPr>
        </a:p>
      </dsp:txBody>
      <dsp:txXfrm rot="-5400000">
        <a:off x="1788602" y="2387815"/>
        <a:ext cx="8282879" cy="953248"/>
      </dsp:txXfrm>
    </dsp:sp>
    <dsp:sp modelId="{798839FD-0500-41CA-954C-5B2815CB08BE}">
      <dsp:nvSpPr>
        <dsp:cNvPr id="0" name=""/>
        <dsp:cNvSpPr/>
      </dsp:nvSpPr>
      <dsp:spPr>
        <a:xfrm>
          <a:off x="176442" y="2572027"/>
          <a:ext cx="1612158" cy="584824"/>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O" sz="1800" b="1" kern="1200" dirty="0">
              <a:latin typeface="Myriad Pro" panose="020B0503030403020204"/>
            </a:rPr>
            <a:t>Sesión día 3 </a:t>
          </a:r>
          <a:r>
            <a:rPr lang="es-CO" sz="1200" b="1" kern="1200" dirty="0">
              <a:latin typeface="Myriad Pro" panose="020B0503030403020204"/>
              <a:ea typeface="+mn-ea"/>
              <a:cs typeface="+mn-cs"/>
            </a:rPr>
            <a:t>(Junio 30)</a:t>
          </a:r>
        </a:p>
      </dsp:txBody>
      <dsp:txXfrm>
        <a:off x="204991" y="2600576"/>
        <a:ext cx="1555060" cy="52772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E5FE4219-6988-EA41-8898-8B1D647777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posición de fecha 2">
            <a:extLst>
              <a:ext uri="{FF2B5EF4-FFF2-40B4-BE49-F238E27FC236}">
                <a16:creationId xmlns:a16="http://schemas.microsoft.com/office/drawing/2014/main" id="{C52DBF15-4E02-AE46-9678-96450ACD26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002EC-693C-7A49-90A8-6116B2BAEE99}" type="datetimeFigureOut">
              <a:rPr lang="es-CO" smtClean="0"/>
              <a:t>30/07/2021</a:t>
            </a:fld>
            <a:endParaRPr lang="es-CO"/>
          </a:p>
        </p:txBody>
      </p:sp>
      <p:sp>
        <p:nvSpPr>
          <p:cNvPr id="4" name="Marcador de posición de pie de página 3">
            <a:extLst>
              <a:ext uri="{FF2B5EF4-FFF2-40B4-BE49-F238E27FC236}">
                <a16:creationId xmlns:a16="http://schemas.microsoft.com/office/drawing/2014/main" id="{A3985BB5-9031-9F4F-9AF5-753C8D1B5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posición de número de diapositiva 4">
            <a:extLst>
              <a:ext uri="{FF2B5EF4-FFF2-40B4-BE49-F238E27FC236}">
                <a16:creationId xmlns:a16="http://schemas.microsoft.com/office/drawing/2014/main" id="{20BFE40B-0513-3E41-8BBB-B8BE644528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514243-ACD1-144A-BD65-6DEA0CB98BF1}" type="slidenum">
              <a:rPr lang="es-CO" smtClean="0"/>
              <a:t>‹Nº›</a:t>
            </a:fld>
            <a:endParaRPr lang="es-CO"/>
          </a:p>
        </p:txBody>
      </p:sp>
    </p:spTree>
    <p:extLst>
      <p:ext uri="{BB962C8B-B14F-4D97-AF65-F5344CB8AC3E}">
        <p14:creationId xmlns:p14="http://schemas.microsoft.com/office/powerpoint/2010/main" val="1402272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A2612-46BC-41E7-9DD0-B58ED55C2EE5}" type="datetimeFigureOut">
              <a:rPr lang="es-CO" smtClean="0"/>
              <a:t>30/07/2021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A44EB-C24A-4CE7-9F42-82130C19A889}" type="slidenum">
              <a:rPr lang="es-CO" smtClean="0"/>
              <a:t>‹Nº›</a:t>
            </a:fld>
            <a:endParaRPr lang="es-CO"/>
          </a:p>
        </p:txBody>
      </p:sp>
    </p:spTree>
    <p:extLst>
      <p:ext uri="{BB962C8B-B14F-4D97-AF65-F5344CB8AC3E}">
        <p14:creationId xmlns:p14="http://schemas.microsoft.com/office/powerpoint/2010/main" val="117744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3A44EB-C24A-4CE7-9F42-82130C19A889}" type="slidenum">
              <a:rPr lang="es-CO" smtClean="0"/>
              <a:t>29</a:t>
            </a:fld>
            <a:endParaRPr lang="es-CO"/>
          </a:p>
        </p:txBody>
      </p:sp>
    </p:spTree>
    <p:extLst>
      <p:ext uri="{BB962C8B-B14F-4D97-AF65-F5344CB8AC3E}">
        <p14:creationId xmlns:p14="http://schemas.microsoft.com/office/powerpoint/2010/main" val="1408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3A44EB-C24A-4CE7-9F42-82130C19A889}" type="slidenum">
              <a:rPr lang="es-CO" smtClean="0"/>
              <a:t>43</a:t>
            </a:fld>
            <a:endParaRPr lang="es-CO"/>
          </a:p>
        </p:txBody>
      </p:sp>
    </p:spTree>
    <p:extLst>
      <p:ext uri="{BB962C8B-B14F-4D97-AF65-F5344CB8AC3E}">
        <p14:creationId xmlns:p14="http://schemas.microsoft.com/office/powerpoint/2010/main" val="1285188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08914" y="1820090"/>
            <a:ext cx="5416732" cy="1559243"/>
          </a:xfrm>
        </p:spPr>
        <p:txBody>
          <a:bodyPr anchor="b"/>
          <a:lstStyle>
            <a:lvl1pPr algn="r">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r>
              <a:rPr lang="es-ES" dirty="0"/>
              <a:t>Título</a:t>
            </a:r>
            <a:endParaRPr lang="en-US" dirty="0"/>
          </a:p>
        </p:txBody>
      </p:sp>
      <p:sp>
        <p:nvSpPr>
          <p:cNvPr id="3" name="Subtitle 2"/>
          <p:cNvSpPr>
            <a:spLocks noGrp="1"/>
          </p:cNvSpPr>
          <p:nvPr>
            <p:ph type="subTitle" idx="1" hasCustomPrompt="1"/>
          </p:nvPr>
        </p:nvSpPr>
        <p:spPr>
          <a:xfrm>
            <a:off x="6008914" y="3488826"/>
            <a:ext cx="5416732"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a:t>
            </a:r>
            <a:endParaRPr lang="en-US" dirty="0"/>
          </a:p>
        </p:txBody>
      </p:sp>
    </p:spTree>
    <p:extLst>
      <p:ext uri="{BB962C8B-B14F-4D97-AF65-F5344CB8AC3E}">
        <p14:creationId xmlns:p14="http://schemas.microsoft.com/office/powerpoint/2010/main" val="152480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5420904" cy="2852737"/>
          </a:xfrm>
        </p:spPr>
        <p:txBody>
          <a:bodyPr anchor="b">
            <a:normAutofit/>
          </a:bodyPr>
          <a:lstStyle>
            <a:lvl1pPr>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r>
              <a:rPr lang="es-ES" dirty="0"/>
              <a:t>Agenda</a:t>
            </a:r>
            <a:endParaRPr lang="en-US" dirty="0"/>
          </a:p>
        </p:txBody>
      </p:sp>
      <p:sp>
        <p:nvSpPr>
          <p:cNvPr id="3" name="Text Placeholder 2"/>
          <p:cNvSpPr>
            <a:spLocks noGrp="1"/>
          </p:cNvSpPr>
          <p:nvPr>
            <p:ph type="body" idx="1" hasCustomPrompt="1"/>
          </p:nvPr>
        </p:nvSpPr>
        <p:spPr>
          <a:xfrm>
            <a:off x="831850" y="4589463"/>
            <a:ext cx="5420904" cy="1500187"/>
          </a:xfrm>
        </p:spPr>
        <p:txBody>
          <a:bodyPr>
            <a:normAutofit/>
          </a:bodyPr>
          <a:lstStyle>
            <a:lvl1pPr marL="0" indent="0">
              <a:buNone/>
              <a:defRPr lang="es-ES" sz="2400" kern="1200" dirty="0">
                <a:solidFill>
                  <a:schemeClr val="bg1"/>
                </a:solidFill>
                <a:effectLst>
                  <a:outerShdw blurRad="38100" dist="38100" dir="2700000" algn="tl">
                    <a:srgbClr val="000000">
                      <a:alpha val="43137"/>
                    </a:srgbClr>
                  </a:outerShdw>
                </a:effectLst>
                <a:latin typeface="Myriad Pro"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Agenda</a:t>
            </a:r>
          </a:p>
        </p:txBody>
      </p:sp>
      <p:sp>
        <p:nvSpPr>
          <p:cNvPr id="14" name="Marcador de posición de texto 13">
            <a:extLst>
              <a:ext uri="{FF2B5EF4-FFF2-40B4-BE49-F238E27FC236}">
                <a16:creationId xmlns:a16="http://schemas.microsoft.com/office/drawing/2014/main" id="{AF6DE16B-ED1A-D144-9C4C-CF1EE78B585F}"/>
              </a:ext>
            </a:extLst>
          </p:cNvPr>
          <p:cNvSpPr>
            <a:spLocks noGrp="1"/>
          </p:cNvSpPr>
          <p:nvPr>
            <p:ph type="body" sz="quarter" idx="10" hasCustomPrompt="1"/>
          </p:nvPr>
        </p:nvSpPr>
        <p:spPr>
          <a:xfrm>
            <a:off x="7059613" y="1709738"/>
            <a:ext cx="4673600" cy="4379912"/>
          </a:xfrm>
        </p:spPr>
        <p:txBody>
          <a:bodyPr/>
          <a:lstStyle>
            <a:lvl1pPr marL="0" indent="-4572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1pPr>
            <a:lvl2pPr marL="457200" indent="-4572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2pPr>
            <a:lvl3pPr marL="914400" indent="-3429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3pPr>
            <a:lvl4pPr marL="1371600" indent="-342900" algn="just" defTabSz="914400" rtl="0" eaLnBrk="1" latinLnBrk="0" hangingPunct="1">
              <a:buClr>
                <a:srgbClr val="0073AE"/>
              </a:buClr>
              <a:buFont typeface="+mj-lt"/>
              <a:buAutoNum type="arabicPeriod"/>
              <a:defRPr lang="es-ES" sz="2200" kern="1200" dirty="0" smtClean="0">
                <a:solidFill>
                  <a:prstClr val="white">
                    <a:lumMod val="50000"/>
                  </a:prstClr>
                </a:solidFill>
                <a:latin typeface="Myriad Pro" charset="0"/>
                <a:ea typeface="+mn-ea"/>
                <a:cs typeface="+mn-cs"/>
              </a:defRPr>
            </a:lvl4pPr>
            <a:lvl5pPr marL="1828800" indent="-342900" algn="just" defTabSz="914400" rtl="0" eaLnBrk="1" latinLnBrk="0" hangingPunct="1">
              <a:buClr>
                <a:srgbClr val="0073AE"/>
              </a:buClr>
              <a:buFont typeface="+mj-lt"/>
              <a:buAutoNum type="arabicPeriod"/>
              <a:defRPr lang="es-CO" sz="2200" kern="1200" dirty="0">
                <a:solidFill>
                  <a:prstClr val="white">
                    <a:lumMod val="50000"/>
                  </a:prstClr>
                </a:solidFill>
                <a:latin typeface="Myriad Pro" charset="0"/>
                <a:ea typeface="+mn-ea"/>
                <a:cs typeface="+mn-cs"/>
              </a:defRPr>
            </a:lvl5pPr>
          </a:lstStyle>
          <a:p>
            <a:pPr marL="0" lvl="0" algn="just" defTabSz="914400" rtl="0" eaLnBrk="1" latinLnBrk="0" hangingPunct="1">
              <a:buClr>
                <a:srgbClr val="0073AE"/>
              </a:buClr>
            </a:pPr>
            <a:r>
              <a:rPr lang="es-ES" dirty="0"/>
              <a:t>Elemento 1</a:t>
            </a:r>
            <a:endParaRPr lang="es-CO" dirty="0"/>
          </a:p>
        </p:txBody>
      </p:sp>
    </p:spTree>
    <p:extLst>
      <p:ext uri="{BB962C8B-B14F-4D97-AF65-F5344CB8AC3E}">
        <p14:creationId xmlns:p14="http://schemas.microsoft.com/office/powerpoint/2010/main" val="312274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iapositiva de conteni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Tree>
    <p:extLst>
      <p:ext uri="{BB962C8B-B14F-4D97-AF65-F5344CB8AC3E}">
        <p14:creationId xmlns:p14="http://schemas.microsoft.com/office/powerpoint/2010/main" val="425461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26C0D7F-5A38-704D-AC39-73A11F779C13}"/>
              </a:ext>
            </a:extLst>
          </p:cNvPr>
          <p:cNvSpPr>
            <a:spLocks noGrp="1"/>
          </p:cNvSpPr>
          <p:nvPr>
            <p:ph type="ctrTitle" hasCustomPrompt="1"/>
          </p:nvPr>
        </p:nvSpPr>
        <p:spPr>
          <a:xfrm>
            <a:off x="6008914" y="1820090"/>
            <a:ext cx="5416732" cy="1559243"/>
          </a:xfrm>
        </p:spPr>
        <p:txBody>
          <a:bodyPr anchor="b"/>
          <a:lstStyle>
            <a:lvl1pPr algn="r">
              <a:defRPr lang="en-US" sz="6000" b="1" kern="1200" dirty="0">
                <a:solidFill>
                  <a:schemeClr val="bg1"/>
                </a:solidFill>
                <a:effectLst>
                  <a:outerShdw blurRad="38100" dist="38100" dir="2700000" algn="tl">
                    <a:srgbClr val="000000">
                      <a:alpha val="43137"/>
                    </a:srgbClr>
                  </a:outerShdw>
                </a:effectLst>
                <a:latin typeface="Myriad Pro" charset="0"/>
                <a:ea typeface="Myriad Pro" charset="0"/>
                <a:cs typeface="Myriad Pro" charset="0"/>
              </a:defRPr>
            </a:lvl1pPr>
          </a:lstStyle>
          <a:p>
            <a:r>
              <a:rPr lang="es-ES" dirty="0"/>
              <a:t>Cierre</a:t>
            </a:r>
            <a:endParaRPr lang="en-US" dirty="0"/>
          </a:p>
        </p:txBody>
      </p:sp>
      <p:sp>
        <p:nvSpPr>
          <p:cNvPr id="11" name="Subtitle 2">
            <a:extLst>
              <a:ext uri="{FF2B5EF4-FFF2-40B4-BE49-F238E27FC236}">
                <a16:creationId xmlns:a16="http://schemas.microsoft.com/office/drawing/2014/main" id="{82B653F7-F9BF-BF4C-9F11-2CA2D2C88995}"/>
              </a:ext>
            </a:extLst>
          </p:cNvPr>
          <p:cNvSpPr>
            <a:spLocks noGrp="1"/>
          </p:cNvSpPr>
          <p:nvPr>
            <p:ph type="subTitle" idx="1" hasCustomPrompt="1"/>
          </p:nvPr>
        </p:nvSpPr>
        <p:spPr>
          <a:xfrm>
            <a:off x="6008914" y="3488826"/>
            <a:ext cx="5416732"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a:t>
            </a:r>
            <a:endParaRPr lang="en-US" dirty="0"/>
          </a:p>
        </p:txBody>
      </p:sp>
    </p:spTree>
    <p:extLst>
      <p:ext uri="{BB962C8B-B14F-4D97-AF65-F5344CB8AC3E}">
        <p14:creationId xmlns:p14="http://schemas.microsoft.com/office/powerpoint/2010/main" val="321416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algn="just" defTabSz="914400" rtl="0" eaLnBrk="1" latinLnBrk="0" hangingPunct="1">
              <a:buClr>
                <a:srgbClr val="0073AE"/>
              </a:buClr>
            </a:pPr>
            <a:r>
              <a:rPr lang="es-ES" dirty="0"/>
              <a:t>Haga clic para modificar el estilo de texto del patrón</a:t>
            </a:r>
          </a:p>
          <a:p>
            <a:pPr marL="457200" lvl="1" algn="just" defTabSz="914400" rtl="0" eaLnBrk="1" latinLnBrk="0" hangingPunct="1">
              <a:buClr>
                <a:srgbClr val="0073AE"/>
              </a:buClr>
            </a:pPr>
            <a:r>
              <a:rPr lang="es-ES" dirty="0"/>
              <a:t>Segundo nivel</a:t>
            </a:r>
          </a:p>
          <a:p>
            <a:pPr marL="914400" lvl="2" algn="just" defTabSz="914400" rtl="0" eaLnBrk="1" latinLnBrk="0" hangingPunct="1">
              <a:buClr>
                <a:srgbClr val="0073AE"/>
              </a:buClr>
            </a:pPr>
            <a:r>
              <a:rPr lang="es-ES" dirty="0"/>
              <a:t>Tercer nivel</a:t>
            </a:r>
          </a:p>
          <a:p>
            <a:pPr marL="1371600" lvl="3" algn="just" defTabSz="914400" rtl="0" eaLnBrk="1" latinLnBrk="0" hangingPunct="1">
              <a:buClr>
                <a:srgbClr val="0073AE"/>
              </a:buClr>
            </a:pPr>
            <a:r>
              <a:rPr lang="es-ES" dirty="0"/>
              <a:t>Cuarto nivel</a:t>
            </a:r>
          </a:p>
          <a:p>
            <a:pPr marL="1828800" lvl="4" algn="just" defTabSz="914400" rtl="0" eaLnBrk="1" latinLnBrk="0" hangingPunct="1">
              <a:buClr>
                <a:srgbClr val="0073AE"/>
              </a:buClr>
            </a:pPr>
            <a:r>
              <a:rPr lang="es-ES" dirty="0"/>
              <a:t>Quinto nivel</a:t>
            </a:r>
            <a:endParaRPr lang="en-US" dirty="0"/>
          </a:p>
        </p:txBody>
      </p:sp>
    </p:spTree>
    <p:extLst>
      <p:ext uri="{BB962C8B-B14F-4D97-AF65-F5344CB8AC3E}">
        <p14:creationId xmlns:p14="http://schemas.microsoft.com/office/powerpoint/2010/main" val="415343677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Lst>
  <p:txStyles>
    <p:title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fogafin.gov.co/todas-las-noticias/2021/06/11/participe-en-nuestra-audiencia-p%C3%BAblica-virtual" TargetMode="Externa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Fogafin" TargetMode="External"/><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s://twitter.com/Fogafin"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hyperlink" Target="https://www.instagram.com/fogafin/" TargetMode="Externa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mailto:fogafin@fogafin.gov.co" TargetMode="Externa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facebook.com/Fogafin/videos/125427122972446" TargetMode="External"/><Relationship Id="rId7" Type="http://schemas.openxmlformats.org/officeDocument/2006/relationships/hyperlink" Target="https://www.facebook.com/Fogafin/videos/1123614228124562"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facebook.com/Fogafin/videos/893912674673271" TargetMode="External"/><Relationship Id="rId11" Type="http://schemas.openxmlformats.org/officeDocument/2006/relationships/hyperlink" Target="https://www.youtube.com/watch?v=6q_JJVZ-qsw&amp;t=13s" TargetMode="External"/><Relationship Id="rId5" Type="http://schemas.openxmlformats.org/officeDocument/2006/relationships/image" Target="../media/image55.png"/><Relationship Id="rId10" Type="http://schemas.openxmlformats.org/officeDocument/2006/relationships/hyperlink" Target="https://www.youtube.com/watch?v=AbMKTwKBAoo&amp;t=6s" TargetMode="External"/><Relationship Id="rId4" Type="http://schemas.openxmlformats.org/officeDocument/2006/relationships/image" Target="../media/image54.png"/><Relationship Id="rId9" Type="http://schemas.openxmlformats.org/officeDocument/2006/relationships/hyperlink" Target="https://www.youtube.com/watch?v=OneueSYJ_4A&amp;t=751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4.png"/><Relationship Id="rId5" Type="http://schemas.microsoft.com/office/2007/relationships/hdphoto" Target="../media/hdphoto5.wdp"/><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7.png"/><Relationship Id="rId5" Type="http://schemas.microsoft.com/office/2007/relationships/hdphoto" Target="../media/hdphoto8.wdp"/><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C4E79-85E5-124F-881D-7FF3297E95EC}"/>
              </a:ext>
            </a:extLst>
          </p:cNvPr>
          <p:cNvSpPr>
            <a:spLocks noGrp="1"/>
          </p:cNvSpPr>
          <p:nvPr>
            <p:ph type="ctrTitle"/>
          </p:nvPr>
        </p:nvSpPr>
        <p:spPr>
          <a:xfrm>
            <a:off x="3573194" y="1820090"/>
            <a:ext cx="7852452" cy="1559243"/>
          </a:xfrm>
        </p:spPr>
        <p:txBody>
          <a:bodyPr>
            <a:normAutofit fontScale="90000"/>
          </a:bodyPr>
          <a:lstStyle/>
          <a:p>
            <a:pPr>
              <a:lnSpc>
                <a:spcPct val="100000"/>
              </a:lnSpc>
            </a:pPr>
            <a:r>
              <a:rPr lang="es-CO" altLang="es-CO" b="1" dirty="0">
                <a:solidFill>
                  <a:schemeClr val="bg1"/>
                </a:solidFill>
                <a:latin typeface="Myriad Pro" panose="020B0503030403020204" pitchFamily="34" charset="0"/>
              </a:rPr>
              <a:t>INFORME AUDIENCIA PÚBLICA VIRTUAL </a:t>
            </a:r>
            <a:endParaRPr lang="es-CO" b="1" dirty="0">
              <a:solidFill>
                <a:schemeClr val="bg1"/>
              </a:solidFill>
              <a:latin typeface="Myriad Pro" panose="020B0503030403020204" pitchFamily="34" charset="0"/>
            </a:endParaRPr>
          </a:p>
        </p:txBody>
      </p:sp>
      <p:sp>
        <p:nvSpPr>
          <p:cNvPr id="3" name="Subtítulo 2">
            <a:extLst>
              <a:ext uri="{FF2B5EF4-FFF2-40B4-BE49-F238E27FC236}">
                <a16:creationId xmlns:a16="http://schemas.microsoft.com/office/drawing/2014/main" id="{0041C913-FECE-8443-9693-E961F16DF5A2}"/>
              </a:ext>
            </a:extLst>
          </p:cNvPr>
          <p:cNvSpPr>
            <a:spLocks noGrp="1"/>
          </p:cNvSpPr>
          <p:nvPr>
            <p:ph type="subTitle" idx="1"/>
          </p:nvPr>
        </p:nvSpPr>
        <p:spPr>
          <a:xfrm>
            <a:off x="6008914" y="4009292"/>
            <a:ext cx="5416732" cy="1135296"/>
          </a:xfrm>
        </p:spPr>
        <p:txBody>
          <a:bodyPr/>
          <a:lstStyle/>
          <a:p>
            <a:r>
              <a:rPr lang="es-CO" dirty="0"/>
              <a:t>Julio 2021</a:t>
            </a:r>
          </a:p>
        </p:txBody>
      </p:sp>
      <p:pic>
        <p:nvPicPr>
          <p:cNvPr id="7" name="Imagen 6" descr="Pantalla de televisión encendida con la imagen de una persona&#10;&#10;Descripción generada automáticamente con confianza media">
            <a:extLst>
              <a:ext uri="{FF2B5EF4-FFF2-40B4-BE49-F238E27FC236}">
                <a16:creationId xmlns:a16="http://schemas.microsoft.com/office/drawing/2014/main" id="{43B729C4-BC1B-4186-9AAD-EADB7317A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Tree>
    <p:extLst>
      <p:ext uri="{BB962C8B-B14F-4D97-AF65-F5344CB8AC3E}">
        <p14:creationId xmlns:p14="http://schemas.microsoft.com/office/powerpoint/2010/main" val="405939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C1EA46-FE1A-4E8E-864C-E1E47211B2A5}"/>
              </a:ext>
            </a:extLst>
          </p:cNvPr>
          <p:cNvSpPr>
            <a:spLocks noGrp="1"/>
          </p:cNvSpPr>
          <p:nvPr>
            <p:ph idx="1"/>
          </p:nvPr>
        </p:nvSpPr>
        <p:spPr>
          <a:xfrm>
            <a:off x="838200" y="379828"/>
            <a:ext cx="9699885" cy="1561513"/>
          </a:xfrm>
        </p:spPr>
        <p:txBody>
          <a:bodyPr>
            <a:normAutofit/>
          </a:bodyPr>
          <a:lstStyle/>
          <a:p>
            <a:pPr marL="457200" indent="-457200">
              <a:buFont typeface="+mj-lt"/>
              <a:buAutoNum type="alphaLcParenR"/>
            </a:pPr>
            <a:r>
              <a:rPr lang="es-CO" b="1" dirty="0">
                <a:solidFill>
                  <a:srgbClr val="01619B"/>
                </a:solidFill>
                <a:ea typeface="+mj-ea"/>
                <a:cs typeface="+mj-cs"/>
              </a:rPr>
              <a:t>Convocatoria</a:t>
            </a:r>
          </a:p>
          <a:p>
            <a:pPr marL="0" indent="0" algn="just">
              <a:buNone/>
            </a:pPr>
            <a:r>
              <a:rPr lang="es-CO" sz="2000" dirty="0"/>
              <a:t>Con el fin de incentivar la participación de los grupos de valor de Fogafín, se utilizaron los siguientes mecanismos de convocatoria:</a:t>
            </a:r>
          </a:p>
          <a:p>
            <a:pPr marL="0" indent="0" algn="just">
              <a:buNone/>
            </a:pPr>
            <a:endParaRPr lang="es-CO" sz="2000" dirty="0"/>
          </a:p>
          <a:p>
            <a:endParaRPr lang="es-CO" dirty="0"/>
          </a:p>
        </p:txBody>
      </p:sp>
      <p:sp>
        <p:nvSpPr>
          <p:cNvPr id="6" name="Marcador de contenido 5">
            <a:extLst>
              <a:ext uri="{FF2B5EF4-FFF2-40B4-BE49-F238E27FC236}">
                <a16:creationId xmlns:a16="http://schemas.microsoft.com/office/drawing/2014/main" id="{684D6ED3-CCF0-4F96-B496-01572F2244B4}"/>
              </a:ext>
            </a:extLst>
          </p:cNvPr>
          <p:cNvSpPr>
            <a:spLocks noGrp="1"/>
          </p:cNvSpPr>
          <p:nvPr/>
        </p:nvSpPr>
        <p:spPr>
          <a:xfrm>
            <a:off x="780316" y="1896500"/>
            <a:ext cx="9877691" cy="2688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000" b="1" i="1" dirty="0">
                <a:solidFill>
                  <a:srgbClr val="01619B"/>
                </a:solidFill>
                <a:ea typeface="+mj-ea"/>
                <a:cs typeface="+mj-cs"/>
              </a:rPr>
              <a:t>Mensaje conmutador</a:t>
            </a:r>
          </a:p>
          <a:p>
            <a:pPr marL="0" indent="0" algn="just">
              <a:buNone/>
            </a:pPr>
            <a:r>
              <a:rPr lang="es-CO" sz="2000" dirty="0"/>
              <a:t>Para los usuarios que se comunicaban por medio de la línea telefónica, se dispuso un mensaje en el IVR que estuvo habilitado desde el 17 de junio.</a:t>
            </a:r>
          </a:p>
        </p:txBody>
      </p:sp>
      <p:sp>
        <p:nvSpPr>
          <p:cNvPr id="7" name="Rectángulo redondeado 1">
            <a:extLst>
              <a:ext uri="{FF2B5EF4-FFF2-40B4-BE49-F238E27FC236}">
                <a16:creationId xmlns:a16="http://schemas.microsoft.com/office/drawing/2014/main" id="{A27D5924-79DA-4885-83C1-F468E8A5FE68}"/>
              </a:ext>
            </a:extLst>
          </p:cNvPr>
          <p:cNvSpPr/>
          <p:nvPr/>
        </p:nvSpPr>
        <p:spPr>
          <a:xfrm>
            <a:off x="5160585" y="3791050"/>
            <a:ext cx="77002" cy="100102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redondeado 7">
            <a:extLst>
              <a:ext uri="{FF2B5EF4-FFF2-40B4-BE49-F238E27FC236}">
                <a16:creationId xmlns:a16="http://schemas.microsoft.com/office/drawing/2014/main" id="{0101BF13-7FF7-4330-8344-29BF8990D78C}"/>
              </a:ext>
            </a:extLst>
          </p:cNvPr>
          <p:cNvSpPr/>
          <p:nvPr/>
        </p:nvSpPr>
        <p:spPr>
          <a:xfrm>
            <a:off x="5341204" y="3675547"/>
            <a:ext cx="77002" cy="12320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redondeado 8">
            <a:extLst>
              <a:ext uri="{FF2B5EF4-FFF2-40B4-BE49-F238E27FC236}">
                <a16:creationId xmlns:a16="http://schemas.microsoft.com/office/drawing/2014/main" id="{A8AC2A11-7341-4680-8B4F-FDD570236237}"/>
              </a:ext>
            </a:extLst>
          </p:cNvPr>
          <p:cNvSpPr/>
          <p:nvPr/>
        </p:nvSpPr>
        <p:spPr>
          <a:xfrm>
            <a:off x="5521823" y="3579295"/>
            <a:ext cx="77002" cy="1424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redondeado 9">
            <a:extLst>
              <a:ext uri="{FF2B5EF4-FFF2-40B4-BE49-F238E27FC236}">
                <a16:creationId xmlns:a16="http://schemas.microsoft.com/office/drawing/2014/main" id="{4D4EBA44-C815-4826-BDFF-7EAAADFED39B}"/>
              </a:ext>
            </a:extLst>
          </p:cNvPr>
          <p:cNvSpPr/>
          <p:nvPr/>
        </p:nvSpPr>
        <p:spPr>
          <a:xfrm>
            <a:off x="5702442" y="3458979"/>
            <a:ext cx="90009" cy="16651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redondeado 11">
            <a:extLst>
              <a:ext uri="{FF2B5EF4-FFF2-40B4-BE49-F238E27FC236}">
                <a16:creationId xmlns:a16="http://schemas.microsoft.com/office/drawing/2014/main" id="{1ADC19D7-2FBE-49B2-BBAA-26E7D98918A8}"/>
              </a:ext>
            </a:extLst>
          </p:cNvPr>
          <p:cNvSpPr/>
          <p:nvPr/>
        </p:nvSpPr>
        <p:spPr>
          <a:xfrm>
            <a:off x="5896068" y="3675547"/>
            <a:ext cx="90009" cy="12320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redondeado 12">
            <a:extLst>
              <a:ext uri="{FF2B5EF4-FFF2-40B4-BE49-F238E27FC236}">
                <a16:creationId xmlns:a16="http://schemas.microsoft.com/office/drawing/2014/main" id="{1C656F74-B695-4E09-B27B-3926D049B36C}"/>
              </a:ext>
            </a:extLst>
          </p:cNvPr>
          <p:cNvSpPr/>
          <p:nvPr/>
        </p:nvSpPr>
        <p:spPr>
          <a:xfrm>
            <a:off x="6089694" y="3791050"/>
            <a:ext cx="90009" cy="100102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redondeado 13">
            <a:extLst>
              <a:ext uri="{FF2B5EF4-FFF2-40B4-BE49-F238E27FC236}">
                <a16:creationId xmlns:a16="http://schemas.microsoft.com/office/drawing/2014/main" id="{EDB217B9-695B-4590-9DC5-2384E55B5A0F}"/>
              </a:ext>
            </a:extLst>
          </p:cNvPr>
          <p:cNvSpPr/>
          <p:nvPr/>
        </p:nvSpPr>
        <p:spPr>
          <a:xfrm>
            <a:off x="6283320" y="3887303"/>
            <a:ext cx="90009" cy="80852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redondeado 14">
            <a:extLst>
              <a:ext uri="{FF2B5EF4-FFF2-40B4-BE49-F238E27FC236}">
                <a16:creationId xmlns:a16="http://schemas.microsoft.com/office/drawing/2014/main" id="{4DE4B500-FFDB-4995-9B65-4D228063B7E3}"/>
              </a:ext>
            </a:extLst>
          </p:cNvPr>
          <p:cNvSpPr/>
          <p:nvPr/>
        </p:nvSpPr>
        <p:spPr>
          <a:xfrm>
            <a:off x="6476946" y="4022057"/>
            <a:ext cx="90009" cy="5390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15">
            <a:extLst>
              <a:ext uri="{FF2B5EF4-FFF2-40B4-BE49-F238E27FC236}">
                <a16:creationId xmlns:a16="http://schemas.microsoft.com/office/drawing/2014/main" id="{2BE1FE5E-A567-4D8F-AF39-D99D5EB062AB}"/>
              </a:ext>
            </a:extLst>
          </p:cNvPr>
          <p:cNvSpPr/>
          <p:nvPr/>
        </p:nvSpPr>
        <p:spPr>
          <a:xfrm>
            <a:off x="6670572" y="3956364"/>
            <a:ext cx="90009" cy="6704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redondeado 16">
            <a:extLst>
              <a:ext uri="{FF2B5EF4-FFF2-40B4-BE49-F238E27FC236}">
                <a16:creationId xmlns:a16="http://schemas.microsoft.com/office/drawing/2014/main" id="{847DD1DC-CCA8-4352-92DB-AFA5DE917AF3}"/>
              </a:ext>
            </a:extLst>
          </p:cNvPr>
          <p:cNvSpPr/>
          <p:nvPr/>
        </p:nvSpPr>
        <p:spPr>
          <a:xfrm>
            <a:off x="6864201" y="4022057"/>
            <a:ext cx="90009" cy="5390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redondeado 17">
            <a:extLst>
              <a:ext uri="{FF2B5EF4-FFF2-40B4-BE49-F238E27FC236}">
                <a16:creationId xmlns:a16="http://schemas.microsoft.com/office/drawing/2014/main" id="{61147461-D8AB-4DBE-A84C-7EABF84252B5}"/>
              </a:ext>
            </a:extLst>
          </p:cNvPr>
          <p:cNvSpPr/>
          <p:nvPr/>
        </p:nvSpPr>
        <p:spPr>
          <a:xfrm>
            <a:off x="4966959" y="4022057"/>
            <a:ext cx="90009" cy="5390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IVRaudiofinalAPV2021">
            <a:hlinkClick r:id="" action="ppaction://media"/>
            <a:extLst>
              <a:ext uri="{FF2B5EF4-FFF2-40B4-BE49-F238E27FC236}">
                <a16:creationId xmlns:a16="http://schemas.microsoft.com/office/drawing/2014/main" id="{7D46C36A-0CCD-44B5-B618-BC726F4CD7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0094" y="4022057"/>
            <a:ext cx="609600" cy="609600"/>
          </a:xfrm>
          <a:prstGeom prst="rect">
            <a:avLst/>
          </a:prstGeom>
          <a:noFill/>
        </p:spPr>
      </p:pic>
    </p:spTree>
    <p:extLst>
      <p:ext uri="{BB962C8B-B14F-4D97-AF65-F5344CB8AC3E}">
        <p14:creationId xmlns:p14="http://schemas.microsoft.com/office/powerpoint/2010/main" val="40431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5BF33C6A-CDAA-416D-8035-CDB3618A1240}"/>
              </a:ext>
            </a:extLst>
          </p:cNvPr>
          <p:cNvSpPr txBox="1">
            <a:spLocks/>
          </p:cNvSpPr>
          <p:nvPr/>
        </p:nvSpPr>
        <p:spPr>
          <a:xfrm>
            <a:off x="6335845" y="1293155"/>
            <a:ext cx="5257800" cy="3110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sz="1800" b="1" i="1" dirty="0">
                <a:solidFill>
                  <a:srgbClr val="01619B"/>
                </a:solidFill>
                <a:ea typeface="+mj-ea"/>
                <a:cs typeface="+mj-cs"/>
              </a:rPr>
              <a:t>Correo electrónico </a:t>
            </a:r>
          </a:p>
          <a:p>
            <a:pPr marL="0" indent="0" algn="just">
              <a:buFont typeface="Arial" panose="020B0604020202020204" pitchFamily="34" charset="0"/>
              <a:buNone/>
            </a:pPr>
            <a:r>
              <a:rPr lang="es-CO" sz="1800" dirty="0"/>
              <a:t>Se enviaron un total de 204 correos electrónicos, los cuales estuvieron dirigidos a: entidades inscritas, entidades adscritas y vinculadas al Ministerio de Hacienda y Crédito Público, entidades del orden nacional, organismos no gubernamentales, entes de control y agremiaciones. </a:t>
            </a:r>
          </a:p>
          <a:p>
            <a:pPr algn="just"/>
            <a:endParaRPr lang="es-CO" dirty="0"/>
          </a:p>
        </p:txBody>
      </p:sp>
      <p:pic>
        <p:nvPicPr>
          <p:cNvPr id="5" name="Imagen 4">
            <a:extLst>
              <a:ext uri="{FF2B5EF4-FFF2-40B4-BE49-F238E27FC236}">
                <a16:creationId xmlns:a16="http://schemas.microsoft.com/office/drawing/2014/main" id="{D654B8AA-3C87-4BEE-BB5C-926104E3903A}"/>
              </a:ext>
            </a:extLst>
          </p:cNvPr>
          <p:cNvPicPr>
            <a:picLocks noChangeAspect="1"/>
          </p:cNvPicPr>
          <p:nvPr/>
        </p:nvPicPr>
        <p:blipFill>
          <a:blip r:embed="rId2"/>
          <a:stretch>
            <a:fillRect/>
          </a:stretch>
        </p:blipFill>
        <p:spPr>
          <a:xfrm>
            <a:off x="506469" y="128364"/>
            <a:ext cx="5349688" cy="66012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6267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5">
            <a:extLst>
              <a:ext uri="{FF2B5EF4-FFF2-40B4-BE49-F238E27FC236}">
                <a16:creationId xmlns:a16="http://schemas.microsoft.com/office/drawing/2014/main" id="{79A467A5-B946-4D12-A618-B12A8C46578D}"/>
              </a:ext>
            </a:extLst>
          </p:cNvPr>
          <p:cNvSpPr>
            <a:spLocks noGrp="1"/>
          </p:cNvSpPr>
          <p:nvPr/>
        </p:nvSpPr>
        <p:spPr>
          <a:xfrm>
            <a:off x="492598" y="205369"/>
            <a:ext cx="10225369" cy="1693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CO" sz="2000" b="1" i="1" dirty="0">
                <a:solidFill>
                  <a:srgbClr val="01619B"/>
                </a:solidFill>
                <a:ea typeface="+mj-ea"/>
                <a:cs typeface="+mj-cs"/>
              </a:rPr>
              <a:t>Página web</a:t>
            </a:r>
          </a:p>
          <a:p>
            <a:pPr marL="0" lvl="0" indent="0">
              <a:buNone/>
            </a:pPr>
            <a:endParaRPr lang="es-CO" sz="2000" b="1" i="1" dirty="0">
              <a:solidFill>
                <a:srgbClr val="01619B"/>
              </a:solidFill>
              <a:ea typeface="+mj-ea"/>
              <a:cs typeface="+mj-cs"/>
            </a:endParaRPr>
          </a:p>
          <a:p>
            <a:pPr marL="0" indent="0" algn="just">
              <a:buNone/>
            </a:pPr>
            <a:r>
              <a:rPr lang="es-CO" sz="2000" dirty="0"/>
              <a:t>Se publicó el 11 de junio en la página web del Fondo una noticia y un banner con la información de la Audiencia.  </a:t>
            </a:r>
          </a:p>
        </p:txBody>
      </p:sp>
      <p:pic>
        <p:nvPicPr>
          <p:cNvPr id="19" name="Imagen 18">
            <a:extLst>
              <a:ext uri="{FF2B5EF4-FFF2-40B4-BE49-F238E27FC236}">
                <a16:creationId xmlns:a16="http://schemas.microsoft.com/office/drawing/2014/main" id="{3B059357-437B-4419-B287-040BA777342A}"/>
              </a:ext>
            </a:extLst>
          </p:cNvPr>
          <p:cNvPicPr>
            <a:picLocks noChangeAspect="1"/>
          </p:cNvPicPr>
          <p:nvPr/>
        </p:nvPicPr>
        <p:blipFill>
          <a:blip r:embed="rId2"/>
          <a:stretch>
            <a:fillRect/>
          </a:stretch>
        </p:blipFill>
        <p:spPr>
          <a:xfrm>
            <a:off x="6621776" y="2544501"/>
            <a:ext cx="3556094" cy="3298321"/>
          </a:xfrm>
          <a:prstGeom prst="rect">
            <a:avLst/>
          </a:prstGeom>
          <a:ln>
            <a:noFill/>
          </a:ln>
          <a:effectLst>
            <a:outerShdw blurRad="190500" algn="tl" rotWithShape="0">
              <a:srgbClr val="000000">
                <a:alpha val="70000"/>
              </a:srgbClr>
            </a:outerShdw>
          </a:effectLst>
        </p:spPr>
      </p:pic>
      <p:sp>
        <p:nvSpPr>
          <p:cNvPr id="25" name="CuadroTexto 24">
            <a:extLst>
              <a:ext uri="{FF2B5EF4-FFF2-40B4-BE49-F238E27FC236}">
                <a16:creationId xmlns:a16="http://schemas.microsoft.com/office/drawing/2014/main" id="{B22D9C8A-8E54-4200-A883-F19FA47D47BA}"/>
              </a:ext>
            </a:extLst>
          </p:cNvPr>
          <p:cNvSpPr txBox="1"/>
          <p:nvPr/>
        </p:nvSpPr>
        <p:spPr>
          <a:xfrm>
            <a:off x="6548622" y="2052553"/>
            <a:ext cx="6098344" cy="430887"/>
          </a:xfrm>
          <a:prstGeom prst="rect">
            <a:avLst/>
          </a:prstGeom>
          <a:noFill/>
        </p:spPr>
        <p:txBody>
          <a:bodyPr wrap="square">
            <a:spAutoFit/>
          </a:bodyPr>
          <a:lstStyle/>
          <a:p>
            <a:r>
              <a:rPr lang="es-CO" sz="2200" b="1" dirty="0">
                <a:solidFill>
                  <a:prstClr val="white">
                    <a:lumMod val="50000"/>
                  </a:prstClr>
                </a:solidFill>
                <a:latin typeface="Myriad Pro" charset="0"/>
              </a:rPr>
              <a:t>Noticia</a:t>
            </a:r>
          </a:p>
        </p:txBody>
      </p:sp>
      <p:sp>
        <p:nvSpPr>
          <p:cNvPr id="31" name="CuadroTexto 30">
            <a:extLst>
              <a:ext uri="{FF2B5EF4-FFF2-40B4-BE49-F238E27FC236}">
                <a16:creationId xmlns:a16="http://schemas.microsoft.com/office/drawing/2014/main" id="{2466459F-0D47-4421-BFA6-35D122FDE424}"/>
              </a:ext>
            </a:extLst>
          </p:cNvPr>
          <p:cNvSpPr txBox="1"/>
          <p:nvPr/>
        </p:nvSpPr>
        <p:spPr>
          <a:xfrm>
            <a:off x="6621776" y="5903883"/>
            <a:ext cx="4770746" cy="769441"/>
          </a:xfrm>
          <a:prstGeom prst="rect">
            <a:avLst/>
          </a:prstGeom>
          <a:noFill/>
        </p:spPr>
        <p:txBody>
          <a:bodyPr wrap="square">
            <a:spAutoFit/>
          </a:bodyPr>
          <a:lstStyle/>
          <a:p>
            <a:r>
              <a:rPr lang="es-CO" sz="1600" i="1" dirty="0">
                <a:solidFill>
                  <a:prstClr val="white">
                    <a:lumMod val="50000"/>
                  </a:prstClr>
                </a:solidFill>
                <a:latin typeface="Myriad Pro" charset="0"/>
              </a:rPr>
              <a:t>Ruta de consulta:</a:t>
            </a:r>
          </a:p>
          <a:p>
            <a:r>
              <a:rPr lang="es-CO" sz="1200" dirty="0">
                <a:solidFill>
                  <a:prstClr val="white">
                    <a:lumMod val="50000"/>
                  </a:prstClr>
                </a:solidFill>
                <a:latin typeface="Myriad Pro" charset="0"/>
                <a:hlinkClick r:id="rId3"/>
              </a:rPr>
              <a:t>https://www.fogafin.gov.co/todas-las-noticias/2021/06/11/participe-en-nuestra-audiencia-p%C3%BAblica-virtual</a:t>
            </a:r>
            <a:r>
              <a:rPr lang="es-CO" sz="1600" b="1" dirty="0">
                <a:solidFill>
                  <a:prstClr val="white">
                    <a:lumMod val="50000"/>
                  </a:prstClr>
                </a:solidFill>
                <a:latin typeface="Myriad Pro" charset="0"/>
              </a:rPr>
              <a:t>	 </a:t>
            </a:r>
            <a:endParaRPr lang="es-CO" sz="1400" b="1" dirty="0"/>
          </a:p>
        </p:txBody>
      </p:sp>
      <p:sp>
        <p:nvSpPr>
          <p:cNvPr id="20" name="Marcador de contenido 5">
            <a:extLst>
              <a:ext uri="{FF2B5EF4-FFF2-40B4-BE49-F238E27FC236}">
                <a16:creationId xmlns:a16="http://schemas.microsoft.com/office/drawing/2014/main" id="{80081892-9B86-4397-8747-20488B127D8D}"/>
              </a:ext>
            </a:extLst>
          </p:cNvPr>
          <p:cNvSpPr>
            <a:spLocks noGrp="1"/>
          </p:cNvSpPr>
          <p:nvPr/>
        </p:nvSpPr>
        <p:spPr>
          <a:xfrm>
            <a:off x="640923" y="2052553"/>
            <a:ext cx="10277682" cy="1693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b="1" dirty="0"/>
              <a:t>Banner</a:t>
            </a:r>
          </a:p>
        </p:txBody>
      </p:sp>
      <p:pic>
        <p:nvPicPr>
          <p:cNvPr id="21" name="Imagen 20">
            <a:extLst>
              <a:ext uri="{FF2B5EF4-FFF2-40B4-BE49-F238E27FC236}">
                <a16:creationId xmlns:a16="http://schemas.microsoft.com/office/drawing/2014/main" id="{B8A98496-E581-4E9B-9B56-6A0A18031D3A}"/>
              </a:ext>
            </a:extLst>
          </p:cNvPr>
          <p:cNvPicPr>
            <a:picLocks noChangeAspect="1"/>
          </p:cNvPicPr>
          <p:nvPr/>
        </p:nvPicPr>
        <p:blipFill>
          <a:blip r:embed="rId4"/>
          <a:stretch>
            <a:fillRect/>
          </a:stretch>
        </p:blipFill>
        <p:spPr>
          <a:xfrm>
            <a:off x="533814" y="2483440"/>
            <a:ext cx="5347227" cy="27917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477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47A4F0C6-A406-429A-BD40-E1CC1073EE97}"/>
              </a:ext>
            </a:extLst>
          </p:cNvPr>
          <p:cNvSpPr>
            <a:spLocks noGrp="1"/>
          </p:cNvSpPr>
          <p:nvPr/>
        </p:nvSpPr>
        <p:spPr>
          <a:xfrm>
            <a:off x="580191" y="386149"/>
            <a:ext cx="10688031" cy="2688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000" b="1" i="1" dirty="0">
                <a:solidFill>
                  <a:srgbClr val="01619B"/>
                </a:solidFill>
                <a:ea typeface="+mj-ea"/>
                <a:cs typeface="+mj-cs"/>
              </a:rPr>
              <a:t>Portadas en los perfiles de redes sociales</a:t>
            </a:r>
          </a:p>
          <a:p>
            <a:pPr marL="0" indent="0" algn="just">
              <a:buNone/>
            </a:pPr>
            <a:r>
              <a:rPr lang="es-CO" sz="2000" dirty="0"/>
              <a:t>Teniendo en cuenta que el cambio de portadas en los perfiles de redes sociales permite que las distintas audiencias reciban los mensajes o noticias, el 11 de junio fueron cambiadas las portadas invitando a los espectadores a que se conectaran y participaran en la Audiencia Pública virtual.</a:t>
            </a:r>
          </a:p>
        </p:txBody>
      </p:sp>
      <p:pic>
        <p:nvPicPr>
          <p:cNvPr id="11" name="Imagen 10">
            <a:extLst>
              <a:ext uri="{FF2B5EF4-FFF2-40B4-BE49-F238E27FC236}">
                <a16:creationId xmlns:a16="http://schemas.microsoft.com/office/drawing/2014/main" id="{61C91EC8-05D8-43C2-9634-D43B85BC4DF2}"/>
              </a:ext>
            </a:extLst>
          </p:cNvPr>
          <p:cNvPicPr>
            <a:picLocks noChangeAspect="1"/>
          </p:cNvPicPr>
          <p:nvPr/>
        </p:nvPicPr>
        <p:blipFill rotWithShape="1">
          <a:blip r:embed="rId2"/>
          <a:srcRect b="3527"/>
          <a:stretch/>
        </p:blipFill>
        <p:spPr>
          <a:xfrm>
            <a:off x="7533369" y="2540151"/>
            <a:ext cx="4600575" cy="3776663"/>
          </a:xfrm>
          <a:prstGeom prst="rect">
            <a:avLst/>
          </a:prstGeom>
          <a:ln>
            <a:noFill/>
          </a:ln>
          <a:effectLst>
            <a:outerShdw blurRad="190500" algn="tl" rotWithShape="0">
              <a:srgbClr val="000000">
                <a:alpha val="70000"/>
              </a:srgbClr>
            </a:outerShdw>
          </a:effectLst>
        </p:spPr>
      </p:pic>
      <p:pic>
        <p:nvPicPr>
          <p:cNvPr id="13" name="Imagen 12">
            <a:extLst>
              <a:ext uri="{FF2B5EF4-FFF2-40B4-BE49-F238E27FC236}">
                <a16:creationId xmlns:a16="http://schemas.microsoft.com/office/drawing/2014/main" id="{7A93E136-372A-442A-A921-A19603B8DB0A}"/>
              </a:ext>
            </a:extLst>
          </p:cNvPr>
          <p:cNvPicPr>
            <a:picLocks noChangeAspect="1"/>
          </p:cNvPicPr>
          <p:nvPr/>
        </p:nvPicPr>
        <p:blipFill>
          <a:blip r:embed="rId3"/>
          <a:stretch>
            <a:fillRect/>
          </a:stretch>
        </p:blipFill>
        <p:spPr>
          <a:xfrm>
            <a:off x="580191" y="2540151"/>
            <a:ext cx="6811895" cy="3776663"/>
          </a:xfrm>
          <a:prstGeom prst="rect">
            <a:avLst/>
          </a:prstGeom>
          <a:ln>
            <a:noFill/>
          </a:ln>
          <a:effectLst>
            <a:outerShdw blurRad="190500" algn="tl" rotWithShape="0">
              <a:srgbClr val="000000">
                <a:alpha val="70000"/>
              </a:srgbClr>
            </a:outerShdw>
          </a:effectLst>
        </p:spPr>
      </p:pic>
      <p:sp>
        <p:nvSpPr>
          <p:cNvPr id="14" name="Marcador de contenido 5">
            <a:extLst>
              <a:ext uri="{FF2B5EF4-FFF2-40B4-BE49-F238E27FC236}">
                <a16:creationId xmlns:a16="http://schemas.microsoft.com/office/drawing/2014/main" id="{59A98A80-94BB-4CCD-9C84-54E37B5BFDE7}"/>
              </a:ext>
            </a:extLst>
          </p:cNvPr>
          <p:cNvSpPr>
            <a:spLocks noGrp="1"/>
          </p:cNvSpPr>
          <p:nvPr/>
        </p:nvSpPr>
        <p:spPr>
          <a:xfrm>
            <a:off x="580191" y="2089733"/>
            <a:ext cx="3556380" cy="450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b="1" dirty="0"/>
              <a:t>Facebook</a:t>
            </a:r>
          </a:p>
        </p:txBody>
      </p:sp>
      <p:sp>
        <p:nvSpPr>
          <p:cNvPr id="15" name="Marcador de contenido 5">
            <a:extLst>
              <a:ext uri="{FF2B5EF4-FFF2-40B4-BE49-F238E27FC236}">
                <a16:creationId xmlns:a16="http://schemas.microsoft.com/office/drawing/2014/main" id="{5C35EBC5-30C5-47D5-B17A-EFD65165723B}"/>
              </a:ext>
            </a:extLst>
          </p:cNvPr>
          <p:cNvSpPr>
            <a:spLocks noGrp="1"/>
          </p:cNvSpPr>
          <p:nvPr/>
        </p:nvSpPr>
        <p:spPr>
          <a:xfrm>
            <a:off x="7533369" y="2089733"/>
            <a:ext cx="3556380" cy="450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b="1" dirty="0"/>
              <a:t>Twitter</a:t>
            </a:r>
          </a:p>
        </p:txBody>
      </p:sp>
    </p:spTree>
    <p:extLst>
      <p:ext uri="{BB962C8B-B14F-4D97-AF65-F5344CB8AC3E}">
        <p14:creationId xmlns:p14="http://schemas.microsoft.com/office/powerpoint/2010/main" val="1496351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C2197BF3-1F46-48F7-9B41-71B0CDD8B3E2}"/>
              </a:ext>
            </a:extLst>
          </p:cNvPr>
          <p:cNvSpPr>
            <a:spLocks noGrp="1"/>
          </p:cNvSpPr>
          <p:nvPr/>
        </p:nvSpPr>
        <p:spPr>
          <a:xfrm>
            <a:off x="568985" y="432777"/>
            <a:ext cx="10238923" cy="1448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CO" sz="2000" b="1" i="1" dirty="0">
                <a:solidFill>
                  <a:srgbClr val="01619B"/>
                </a:solidFill>
                <a:ea typeface="+mj-ea"/>
                <a:cs typeface="+mj-cs"/>
              </a:rPr>
              <a:t>Publicaciones en los perfiles de redes sociales de Fogafín</a:t>
            </a:r>
          </a:p>
          <a:p>
            <a:pPr marL="0" indent="0" algn="just">
              <a:buNone/>
            </a:pPr>
            <a:r>
              <a:rPr lang="es-CO" sz="2000" dirty="0"/>
              <a:t>Se elaboró y publicó una parrilla de publicaciones para los perfiles en redes sociales (Twitter, Facebook e Instagram), con el fin de informar e invitar a los seguidores de la entidad a que participaran en la rendición de cuentas.</a:t>
            </a:r>
          </a:p>
        </p:txBody>
      </p:sp>
      <p:pic>
        <p:nvPicPr>
          <p:cNvPr id="6" name="Imagen 5">
            <a:extLst>
              <a:ext uri="{FF2B5EF4-FFF2-40B4-BE49-F238E27FC236}">
                <a16:creationId xmlns:a16="http://schemas.microsoft.com/office/drawing/2014/main" id="{92292ED6-519A-41AD-80AD-CFB02370C53F}"/>
              </a:ext>
            </a:extLst>
          </p:cNvPr>
          <p:cNvPicPr>
            <a:picLocks noChangeAspect="1"/>
          </p:cNvPicPr>
          <p:nvPr/>
        </p:nvPicPr>
        <p:blipFill>
          <a:blip r:embed="rId2"/>
          <a:stretch>
            <a:fillRect/>
          </a:stretch>
        </p:blipFill>
        <p:spPr>
          <a:xfrm>
            <a:off x="999069" y="2904512"/>
            <a:ext cx="3041894" cy="3240000"/>
          </a:xfrm>
          <a:prstGeom prst="rect">
            <a:avLst/>
          </a:prstGeom>
          <a:ln>
            <a:noFill/>
          </a:ln>
          <a:effectLst>
            <a:outerShdw blurRad="190500" algn="tl" rotWithShape="0">
              <a:srgbClr val="000000">
                <a:alpha val="70000"/>
              </a:srgbClr>
            </a:outerShdw>
          </a:effectLst>
        </p:spPr>
      </p:pic>
      <p:sp>
        <p:nvSpPr>
          <p:cNvPr id="7" name="Marcador de contenido 5">
            <a:extLst>
              <a:ext uri="{FF2B5EF4-FFF2-40B4-BE49-F238E27FC236}">
                <a16:creationId xmlns:a16="http://schemas.microsoft.com/office/drawing/2014/main" id="{2AFB9EF0-D368-4E6B-AE73-02C44F73ADFB}"/>
              </a:ext>
            </a:extLst>
          </p:cNvPr>
          <p:cNvSpPr>
            <a:spLocks noGrp="1"/>
          </p:cNvSpPr>
          <p:nvPr/>
        </p:nvSpPr>
        <p:spPr>
          <a:xfrm>
            <a:off x="868699" y="1982328"/>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b="1" dirty="0"/>
              <a:t>Facebook</a:t>
            </a:r>
          </a:p>
          <a:p>
            <a:pPr marL="0" lvl="0" indent="0">
              <a:buNone/>
            </a:pPr>
            <a:r>
              <a:rPr lang="es-CO" sz="1600" dirty="0">
                <a:hlinkClick r:id="rId3"/>
              </a:rPr>
              <a:t>https://www.facebook.com/Fogafin</a:t>
            </a:r>
            <a:r>
              <a:rPr lang="es-CO" sz="1600" dirty="0"/>
              <a:t> </a:t>
            </a:r>
          </a:p>
        </p:txBody>
      </p:sp>
      <p:pic>
        <p:nvPicPr>
          <p:cNvPr id="9" name="Imagen 8">
            <a:extLst>
              <a:ext uri="{FF2B5EF4-FFF2-40B4-BE49-F238E27FC236}">
                <a16:creationId xmlns:a16="http://schemas.microsoft.com/office/drawing/2014/main" id="{92E5BC31-DE2E-4865-B0B1-61241C7B5594}"/>
              </a:ext>
            </a:extLst>
          </p:cNvPr>
          <p:cNvPicPr>
            <a:picLocks noChangeAspect="1"/>
          </p:cNvPicPr>
          <p:nvPr/>
        </p:nvPicPr>
        <p:blipFill>
          <a:blip r:embed="rId4"/>
          <a:stretch>
            <a:fillRect/>
          </a:stretch>
        </p:blipFill>
        <p:spPr>
          <a:xfrm>
            <a:off x="4489831" y="2890444"/>
            <a:ext cx="3041109" cy="3240000"/>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3DCF19C3-C7BE-42CC-AC33-66ED76FB9895}"/>
              </a:ext>
            </a:extLst>
          </p:cNvPr>
          <p:cNvPicPr>
            <a:picLocks noChangeAspect="1"/>
          </p:cNvPicPr>
          <p:nvPr/>
        </p:nvPicPr>
        <p:blipFill rotWithShape="1">
          <a:blip r:embed="rId5"/>
          <a:srcRect r="2475"/>
          <a:stretch/>
        </p:blipFill>
        <p:spPr>
          <a:xfrm>
            <a:off x="7939635" y="2904511"/>
            <a:ext cx="3419270" cy="324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41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A855D7D-CBC5-48F3-9ECF-1F91FC38A702}"/>
              </a:ext>
            </a:extLst>
          </p:cNvPr>
          <p:cNvPicPr>
            <a:picLocks noChangeAspect="1"/>
          </p:cNvPicPr>
          <p:nvPr/>
        </p:nvPicPr>
        <p:blipFill rotWithShape="1">
          <a:blip r:embed="rId2"/>
          <a:srcRect r="2728"/>
          <a:stretch/>
        </p:blipFill>
        <p:spPr>
          <a:xfrm>
            <a:off x="617113" y="481182"/>
            <a:ext cx="3114926" cy="3082725"/>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792FE94A-2557-4DF6-BF4C-421C36F7BD63}"/>
              </a:ext>
            </a:extLst>
          </p:cNvPr>
          <p:cNvPicPr>
            <a:picLocks noChangeAspect="1"/>
          </p:cNvPicPr>
          <p:nvPr/>
        </p:nvPicPr>
        <p:blipFill>
          <a:blip r:embed="rId3"/>
          <a:stretch>
            <a:fillRect/>
          </a:stretch>
        </p:blipFill>
        <p:spPr>
          <a:xfrm>
            <a:off x="3943054" y="477592"/>
            <a:ext cx="3253294" cy="3148560"/>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A0D909C8-CE42-4049-A734-38BB8FACF7B9}"/>
              </a:ext>
            </a:extLst>
          </p:cNvPr>
          <p:cNvPicPr>
            <a:picLocks noChangeAspect="1"/>
          </p:cNvPicPr>
          <p:nvPr/>
        </p:nvPicPr>
        <p:blipFill>
          <a:blip r:embed="rId4"/>
          <a:stretch>
            <a:fillRect/>
          </a:stretch>
        </p:blipFill>
        <p:spPr>
          <a:xfrm>
            <a:off x="7407363" y="479974"/>
            <a:ext cx="3171654" cy="3146178"/>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1BB2CC51-86F4-458F-B712-40A5A4CD7A1B}"/>
              </a:ext>
            </a:extLst>
          </p:cNvPr>
          <p:cNvPicPr>
            <a:picLocks noChangeAspect="1"/>
          </p:cNvPicPr>
          <p:nvPr/>
        </p:nvPicPr>
        <p:blipFill>
          <a:blip r:embed="rId5"/>
          <a:stretch>
            <a:fillRect/>
          </a:stretch>
        </p:blipFill>
        <p:spPr>
          <a:xfrm>
            <a:off x="2237354" y="3726996"/>
            <a:ext cx="3204630" cy="3088800"/>
          </a:xfrm>
          <a:prstGeom prst="rect">
            <a:avLst/>
          </a:prstGeom>
          <a:ln>
            <a:noFill/>
          </a:ln>
          <a:effectLst>
            <a:outerShdw blurRad="190500" algn="tl" rotWithShape="0">
              <a:srgbClr val="000000">
                <a:alpha val="70000"/>
              </a:srgbClr>
            </a:outerShdw>
          </a:effectLst>
        </p:spPr>
      </p:pic>
      <p:pic>
        <p:nvPicPr>
          <p:cNvPr id="13" name="Imagen 12">
            <a:extLst>
              <a:ext uri="{FF2B5EF4-FFF2-40B4-BE49-F238E27FC236}">
                <a16:creationId xmlns:a16="http://schemas.microsoft.com/office/drawing/2014/main" id="{C0835D8E-E35D-4FEF-A2CA-1C82878BF6D2}"/>
              </a:ext>
            </a:extLst>
          </p:cNvPr>
          <p:cNvPicPr>
            <a:picLocks noChangeAspect="1"/>
          </p:cNvPicPr>
          <p:nvPr/>
        </p:nvPicPr>
        <p:blipFill>
          <a:blip r:embed="rId6"/>
          <a:stretch>
            <a:fillRect/>
          </a:stretch>
        </p:blipFill>
        <p:spPr>
          <a:xfrm>
            <a:off x="5808037" y="3726996"/>
            <a:ext cx="3198652" cy="308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328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7FEB2465-1D09-41C2-80DF-994DF03637D2}"/>
              </a:ext>
            </a:extLst>
          </p:cNvPr>
          <p:cNvSpPr>
            <a:spLocks noGrp="1"/>
          </p:cNvSpPr>
          <p:nvPr/>
        </p:nvSpPr>
        <p:spPr>
          <a:xfrm>
            <a:off x="756158" y="181664"/>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s-CO" b="1" dirty="0"/>
              <a:t>Twitter</a:t>
            </a:r>
          </a:p>
          <a:p>
            <a:pPr marL="0" lvl="0" indent="0">
              <a:spcBef>
                <a:spcPts val="0"/>
              </a:spcBef>
              <a:buNone/>
            </a:pPr>
            <a:r>
              <a:rPr lang="es-CO" sz="1600" dirty="0">
                <a:hlinkClick r:id="rId2"/>
              </a:rPr>
              <a:t>https://twitter.com/Fogafin</a:t>
            </a:r>
            <a:r>
              <a:rPr lang="es-CO" sz="1600" dirty="0"/>
              <a:t> </a:t>
            </a:r>
          </a:p>
        </p:txBody>
      </p:sp>
      <p:pic>
        <p:nvPicPr>
          <p:cNvPr id="10" name="Imagen 9">
            <a:extLst>
              <a:ext uri="{FF2B5EF4-FFF2-40B4-BE49-F238E27FC236}">
                <a16:creationId xmlns:a16="http://schemas.microsoft.com/office/drawing/2014/main" id="{BB5EE62C-92A7-4016-A740-D6BC37652F44}"/>
              </a:ext>
            </a:extLst>
          </p:cNvPr>
          <p:cNvPicPr>
            <a:picLocks noChangeAspect="1"/>
          </p:cNvPicPr>
          <p:nvPr/>
        </p:nvPicPr>
        <p:blipFill>
          <a:blip r:embed="rId3"/>
          <a:stretch>
            <a:fillRect/>
          </a:stretch>
        </p:blipFill>
        <p:spPr>
          <a:xfrm>
            <a:off x="439896" y="919590"/>
            <a:ext cx="2901819" cy="2520000"/>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73C660E2-C2DF-4902-A8A7-AD0A795AB490}"/>
              </a:ext>
            </a:extLst>
          </p:cNvPr>
          <p:cNvPicPr>
            <a:picLocks noChangeAspect="1"/>
          </p:cNvPicPr>
          <p:nvPr/>
        </p:nvPicPr>
        <p:blipFill>
          <a:blip r:embed="rId4"/>
          <a:stretch>
            <a:fillRect/>
          </a:stretch>
        </p:blipFill>
        <p:spPr>
          <a:xfrm>
            <a:off x="3348965" y="919590"/>
            <a:ext cx="2665497" cy="2520000"/>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EF5FCAB2-5CC0-4B60-B723-49C04443F24A}"/>
              </a:ext>
            </a:extLst>
          </p:cNvPr>
          <p:cNvPicPr>
            <a:picLocks noChangeAspect="1"/>
          </p:cNvPicPr>
          <p:nvPr/>
        </p:nvPicPr>
        <p:blipFill>
          <a:blip r:embed="rId5"/>
          <a:stretch>
            <a:fillRect/>
          </a:stretch>
        </p:blipFill>
        <p:spPr>
          <a:xfrm>
            <a:off x="6030159" y="919590"/>
            <a:ext cx="2640547" cy="2520000"/>
          </a:xfrm>
          <a:prstGeom prst="rect">
            <a:avLst/>
          </a:prstGeom>
          <a:ln>
            <a:noFill/>
          </a:ln>
          <a:effectLst>
            <a:outerShdw blurRad="190500" algn="tl" rotWithShape="0">
              <a:srgbClr val="000000">
                <a:alpha val="70000"/>
              </a:srgbClr>
            </a:outerShdw>
          </a:effectLst>
        </p:spPr>
      </p:pic>
      <p:pic>
        <p:nvPicPr>
          <p:cNvPr id="16" name="Imagen 15">
            <a:extLst>
              <a:ext uri="{FF2B5EF4-FFF2-40B4-BE49-F238E27FC236}">
                <a16:creationId xmlns:a16="http://schemas.microsoft.com/office/drawing/2014/main" id="{39874D46-6009-4932-9205-2A70A399A912}"/>
              </a:ext>
            </a:extLst>
          </p:cNvPr>
          <p:cNvPicPr>
            <a:picLocks noChangeAspect="1"/>
          </p:cNvPicPr>
          <p:nvPr/>
        </p:nvPicPr>
        <p:blipFill>
          <a:blip r:embed="rId6"/>
          <a:stretch>
            <a:fillRect/>
          </a:stretch>
        </p:blipFill>
        <p:spPr>
          <a:xfrm>
            <a:off x="8686403" y="919590"/>
            <a:ext cx="2792597" cy="2520000"/>
          </a:xfrm>
          <a:prstGeom prst="rect">
            <a:avLst/>
          </a:prstGeom>
          <a:ln>
            <a:noFill/>
          </a:ln>
          <a:effectLst>
            <a:outerShdw blurRad="190500" algn="tl" rotWithShape="0">
              <a:srgbClr val="000000">
                <a:alpha val="70000"/>
              </a:srgbClr>
            </a:outerShdw>
          </a:effectLst>
        </p:spPr>
      </p:pic>
      <p:pic>
        <p:nvPicPr>
          <p:cNvPr id="18" name="Imagen 17">
            <a:extLst>
              <a:ext uri="{FF2B5EF4-FFF2-40B4-BE49-F238E27FC236}">
                <a16:creationId xmlns:a16="http://schemas.microsoft.com/office/drawing/2014/main" id="{128254E6-60A8-4681-81DF-5A3571DB8CCF}"/>
              </a:ext>
            </a:extLst>
          </p:cNvPr>
          <p:cNvPicPr>
            <a:picLocks noChangeAspect="1"/>
          </p:cNvPicPr>
          <p:nvPr/>
        </p:nvPicPr>
        <p:blipFill>
          <a:blip r:embed="rId7"/>
          <a:stretch>
            <a:fillRect/>
          </a:stretch>
        </p:blipFill>
        <p:spPr>
          <a:xfrm>
            <a:off x="439896" y="3826355"/>
            <a:ext cx="2689166" cy="2520000"/>
          </a:xfrm>
          <a:prstGeom prst="rect">
            <a:avLst/>
          </a:prstGeom>
          <a:ln>
            <a:noFill/>
          </a:ln>
          <a:effectLst>
            <a:outerShdw blurRad="190500" algn="tl" rotWithShape="0">
              <a:srgbClr val="000000">
                <a:alpha val="70000"/>
              </a:srgbClr>
            </a:outerShdw>
          </a:effectLst>
        </p:spPr>
      </p:pic>
      <p:pic>
        <p:nvPicPr>
          <p:cNvPr id="21" name="Imagen 20">
            <a:extLst>
              <a:ext uri="{FF2B5EF4-FFF2-40B4-BE49-F238E27FC236}">
                <a16:creationId xmlns:a16="http://schemas.microsoft.com/office/drawing/2014/main" id="{C07E2408-FB59-45F0-A8EA-66DE89FC3371}"/>
              </a:ext>
            </a:extLst>
          </p:cNvPr>
          <p:cNvPicPr>
            <a:picLocks noChangeAspect="1"/>
          </p:cNvPicPr>
          <p:nvPr/>
        </p:nvPicPr>
        <p:blipFill>
          <a:blip r:embed="rId8"/>
          <a:stretch>
            <a:fillRect/>
          </a:stretch>
        </p:blipFill>
        <p:spPr>
          <a:xfrm>
            <a:off x="3143130" y="3826355"/>
            <a:ext cx="2641098" cy="2520000"/>
          </a:xfrm>
          <a:prstGeom prst="rect">
            <a:avLst/>
          </a:prstGeom>
          <a:ln>
            <a:noFill/>
          </a:ln>
          <a:effectLst>
            <a:outerShdw blurRad="190500" algn="tl" rotWithShape="0">
              <a:srgbClr val="000000">
                <a:alpha val="70000"/>
              </a:srgbClr>
            </a:outerShdw>
          </a:effectLst>
        </p:spPr>
      </p:pic>
      <p:pic>
        <p:nvPicPr>
          <p:cNvPr id="22" name="Imagen 21">
            <a:extLst>
              <a:ext uri="{FF2B5EF4-FFF2-40B4-BE49-F238E27FC236}">
                <a16:creationId xmlns:a16="http://schemas.microsoft.com/office/drawing/2014/main" id="{F2A281A9-0B59-4735-85C5-CEF8D6E4EA50}"/>
              </a:ext>
            </a:extLst>
          </p:cNvPr>
          <p:cNvPicPr>
            <a:picLocks noChangeAspect="1"/>
          </p:cNvPicPr>
          <p:nvPr/>
        </p:nvPicPr>
        <p:blipFill>
          <a:blip r:embed="rId9"/>
          <a:stretch>
            <a:fillRect/>
          </a:stretch>
        </p:blipFill>
        <p:spPr>
          <a:xfrm>
            <a:off x="5792953" y="3827148"/>
            <a:ext cx="2635068" cy="2520000"/>
          </a:xfrm>
          <a:prstGeom prst="rect">
            <a:avLst/>
          </a:prstGeom>
          <a:ln>
            <a:noFill/>
          </a:ln>
          <a:effectLst>
            <a:outerShdw blurRad="190500" algn="tl" rotWithShape="0">
              <a:srgbClr val="000000">
                <a:alpha val="70000"/>
              </a:srgbClr>
            </a:outerShdw>
          </a:effectLst>
        </p:spPr>
      </p:pic>
      <p:pic>
        <p:nvPicPr>
          <p:cNvPr id="23" name="Imagen 22">
            <a:extLst>
              <a:ext uri="{FF2B5EF4-FFF2-40B4-BE49-F238E27FC236}">
                <a16:creationId xmlns:a16="http://schemas.microsoft.com/office/drawing/2014/main" id="{1AC33805-C583-45E9-840F-2E15B67E2A47}"/>
              </a:ext>
            </a:extLst>
          </p:cNvPr>
          <p:cNvPicPr>
            <a:picLocks noChangeAspect="1"/>
          </p:cNvPicPr>
          <p:nvPr/>
        </p:nvPicPr>
        <p:blipFill>
          <a:blip r:embed="rId10"/>
          <a:stretch>
            <a:fillRect/>
          </a:stretch>
        </p:blipFill>
        <p:spPr>
          <a:xfrm>
            <a:off x="8456157" y="3826355"/>
            <a:ext cx="2575506" cy="252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766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5">
            <a:extLst>
              <a:ext uri="{FF2B5EF4-FFF2-40B4-BE49-F238E27FC236}">
                <a16:creationId xmlns:a16="http://schemas.microsoft.com/office/drawing/2014/main" id="{EFF0DBB8-D4B9-440C-AA51-589D2EF85A02}"/>
              </a:ext>
            </a:extLst>
          </p:cNvPr>
          <p:cNvSpPr>
            <a:spLocks noGrp="1"/>
          </p:cNvSpPr>
          <p:nvPr/>
        </p:nvSpPr>
        <p:spPr>
          <a:xfrm>
            <a:off x="686310" y="179361"/>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s-CO" b="1" dirty="0"/>
              <a:t>Instagram </a:t>
            </a:r>
          </a:p>
          <a:p>
            <a:pPr marL="0" lvl="0" indent="0">
              <a:lnSpc>
                <a:spcPct val="100000"/>
              </a:lnSpc>
              <a:spcBef>
                <a:spcPts val="0"/>
              </a:spcBef>
              <a:buNone/>
            </a:pPr>
            <a:r>
              <a:rPr lang="es-CO" sz="1400" dirty="0">
                <a:hlinkClick r:id="rId2"/>
              </a:rPr>
              <a:t>https://www.instagram.com/fogafin/</a:t>
            </a:r>
            <a:r>
              <a:rPr lang="es-CO" sz="1400" dirty="0"/>
              <a:t> </a:t>
            </a:r>
          </a:p>
        </p:txBody>
      </p:sp>
      <p:pic>
        <p:nvPicPr>
          <p:cNvPr id="19" name="Imagen 18">
            <a:extLst>
              <a:ext uri="{FF2B5EF4-FFF2-40B4-BE49-F238E27FC236}">
                <a16:creationId xmlns:a16="http://schemas.microsoft.com/office/drawing/2014/main" id="{4ED8A8A2-EE28-4726-9E4D-C4CACE086B29}"/>
              </a:ext>
            </a:extLst>
          </p:cNvPr>
          <p:cNvPicPr>
            <a:picLocks noChangeAspect="1"/>
          </p:cNvPicPr>
          <p:nvPr/>
        </p:nvPicPr>
        <p:blipFill>
          <a:blip r:embed="rId3"/>
          <a:stretch>
            <a:fillRect/>
          </a:stretch>
        </p:blipFill>
        <p:spPr>
          <a:xfrm>
            <a:off x="578214" y="948571"/>
            <a:ext cx="4482902" cy="2898943"/>
          </a:xfrm>
          <a:prstGeom prst="rect">
            <a:avLst/>
          </a:prstGeom>
        </p:spPr>
      </p:pic>
      <p:pic>
        <p:nvPicPr>
          <p:cNvPr id="20" name="Imagen 19">
            <a:extLst>
              <a:ext uri="{FF2B5EF4-FFF2-40B4-BE49-F238E27FC236}">
                <a16:creationId xmlns:a16="http://schemas.microsoft.com/office/drawing/2014/main" id="{5630DDA3-AA3E-4C22-B449-0237368FB85B}"/>
              </a:ext>
            </a:extLst>
          </p:cNvPr>
          <p:cNvPicPr>
            <a:picLocks noChangeAspect="1"/>
          </p:cNvPicPr>
          <p:nvPr/>
        </p:nvPicPr>
        <p:blipFill rotWithShape="1">
          <a:blip r:embed="rId4"/>
          <a:srcRect r="16560"/>
          <a:stretch/>
        </p:blipFill>
        <p:spPr>
          <a:xfrm>
            <a:off x="7572691" y="948571"/>
            <a:ext cx="2106124" cy="2476500"/>
          </a:xfrm>
          <a:prstGeom prst="rect">
            <a:avLst/>
          </a:prstGeom>
          <a:ln>
            <a:noFill/>
          </a:ln>
          <a:effectLst>
            <a:outerShdw blurRad="190500" algn="tl" rotWithShape="0">
              <a:srgbClr val="000000">
                <a:alpha val="70000"/>
              </a:srgbClr>
            </a:outerShdw>
          </a:effectLst>
        </p:spPr>
      </p:pic>
      <p:sp>
        <p:nvSpPr>
          <p:cNvPr id="21" name="Marcador de contenido 5">
            <a:extLst>
              <a:ext uri="{FF2B5EF4-FFF2-40B4-BE49-F238E27FC236}">
                <a16:creationId xmlns:a16="http://schemas.microsoft.com/office/drawing/2014/main" id="{8729F62B-CF0E-4E6C-8F0C-86529E4976EF}"/>
              </a:ext>
            </a:extLst>
          </p:cNvPr>
          <p:cNvSpPr>
            <a:spLocks noGrp="1"/>
          </p:cNvSpPr>
          <p:nvPr/>
        </p:nvSpPr>
        <p:spPr>
          <a:xfrm>
            <a:off x="5061116" y="1835660"/>
            <a:ext cx="2624119"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600" dirty="0"/>
              <a:t>Respuesta dada por Fogafín al ciudadano</a:t>
            </a:r>
            <a:endParaRPr lang="es-CO" sz="1100" dirty="0"/>
          </a:p>
        </p:txBody>
      </p:sp>
      <p:sp>
        <p:nvSpPr>
          <p:cNvPr id="22" name="Right Triangle 50">
            <a:extLst>
              <a:ext uri="{FF2B5EF4-FFF2-40B4-BE49-F238E27FC236}">
                <a16:creationId xmlns:a16="http://schemas.microsoft.com/office/drawing/2014/main" id="{6A503F18-3F62-4E80-B7B3-B2042958E60E}"/>
              </a:ext>
            </a:extLst>
          </p:cNvPr>
          <p:cNvSpPr/>
          <p:nvPr/>
        </p:nvSpPr>
        <p:spPr>
          <a:xfrm rot="13887772">
            <a:off x="6924072" y="1877988"/>
            <a:ext cx="429511" cy="349489"/>
          </a:xfrm>
          <a:prstGeom prst="rtTriangle">
            <a:avLst/>
          </a:prstGeom>
          <a:solidFill>
            <a:srgbClr val="7CCA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3" name="Imagen 22">
            <a:extLst>
              <a:ext uri="{FF2B5EF4-FFF2-40B4-BE49-F238E27FC236}">
                <a16:creationId xmlns:a16="http://schemas.microsoft.com/office/drawing/2014/main" id="{F90E276D-A336-426A-95F0-EE444648ADC3}"/>
              </a:ext>
            </a:extLst>
          </p:cNvPr>
          <p:cNvPicPr>
            <a:picLocks noChangeAspect="1"/>
          </p:cNvPicPr>
          <p:nvPr/>
        </p:nvPicPr>
        <p:blipFill>
          <a:blip r:embed="rId5"/>
          <a:stretch>
            <a:fillRect/>
          </a:stretch>
        </p:blipFill>
        <p:spPr>
          <a:xfrm>
            <a:off x="419305" y="4144239"/>
            <a:ext cx="3932509" cy="2540286"/>
          </a:xfrm>
          <a:prstGeom prst="rect">
            <a:avLst/>
          </a:prstGeom>
        </p:spPr>
      </p:pic>
      <p:pic>
        <p:nvPicPr>
          <p:cNvPr id="24" name="Imagen 23">
            <a:extLst>
              <a:ext uri="{FF2B5EF4-FFF2-40B4-BE49-F238E27FC236}">
                <a16:creationId xmlns:a16="http://schemas.microsoft.com/office/drawing/2014/main" id="{377941D7-370E-4277-B3D1-BC1FFA251497}"/>
              </a:ext>
            </a:extLst>
          </p:cNvPr>
          <p:cNvPicPr>
            <a:picLocks noChangeAspect="1"/>
          </p:cNvPicPr>
          <p:nvPr/>
        </p:nvPicPr>
        <p:blipFill>
          <a:blip r:embed="rId6"/>
          <a:stretch>
            <a:fillRect/>
          </a:stretch>
        </p:blipFill>
        <p:spPr>
          <a:xfrm>
            <a:off x="4305314" y="4145208"/>
            <a:ext cx="3939722" cy="2533431"/>
          </a:xfrm>
          <a:prstGeom prst="rect">
            <a:avLst/>
          </a:prstGeom>
        </p:spPr>
      </p:pic>
      <p:pic>
        <p:nvPicPr>
          <p:cNvPr id="25" name="Imagen 24">
            <a:extLst>
              <a:ext uri="{FF2B5EF4-FFF2-40B4-BE49-F238E27FC236}">
                <a16:creationId xmlns:a16="http://schemas.microsoft.com/office/drawing/2014/main" id="{D643491E-39E2-46FF-9491-42773B56FAB3}"/>
              </a:ext>
            </a:extLst>
          </p:cNvPr>
          <p:cNvPicPr>
            <a:picLocks noChangeAspect="1"/>
          </p:cNvPicPr>
          <p:nvPr/>
        </p:nvPicPr>
        <p:blipFill>
          <a:blip r:embed="rId7"/>
          <a:stretch>
            <a:fillRect/>
          </a:stretch>
        </p:blipFill>
        <p:spPr>
          <a:xfrm>
            <a:off x="8259491" y="4145208"/>
            <a:ext cx="3932509" cy="2534400"/>
          </a:xfrm>
          <a:prstGeom prst="rect">
            <a:avLst/>
          </a:prstGeom>
        </p:spPr>
      </p:pic>
    </p:spTree>
    <p:extLst>
      <p:ext uri="{BB962C8B-B14F-4D97-AF65-F5344CB8AC3E}">
        <p14:creationId xmlns:p14="http://schemas.microsoft.com/office/powerpoint/2010/main" val="94910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DF2510DE-C6AF-4C59-BE71-1F17B765DEB1}"/>
              </a:ext>
            </a:extLst>
          </p:cNvPr>
          <p:cNvPicPr>
            <a:picLocks noChangeAspect="1"/>
          </p:cNvPicPr>
          <p:nvPr/>
        </p:nvPicPr>
        <p:blipFill>
          <a:blip r:embed="rId2"/>
          <a:stretch>
            <a:fillRect/>
          </a:stretch>
        </p:blipFill>
        <p:spPr>
          <a:xfrm>
            <a:off x="714954" y="642986"/>
            <a:ext cx="4307212" cy="2786014"/>
          </a:xfrm>
          <a:prstGeom prst="rect">
            <a:avLst/>
          </a:prstGeom>
        </p:spPr>
      </p:pic>
      <p:pic>
        <p:nvPicPr>
          <p:cNvPr id="19" name="Imagen 18">
            <a:extLst>
              <a:ext uri="{FF2B5EF4-FFF2-40B4-BE49-F238E27FC236}">
                <a16:creationId xmlns:a16="http://schemas.microsoft.com/office/drawing/2014/main" id="{DDA5B7D9-C094-4172-9DF3-53F662B94B30}"/>
              </a:ext>
            </a:extLst>
          </p:cNvPr>
          <p:cNvPicPr>
            <a:picLocks noChangeAspect="1"/>
          </p:cNvPicPr>
          <p:nvPr/>
        </p:nvPicPr>
        <p:blipFill>
          <a:blip r:embed="rId3"/>
          <a:stretch>
            <a:fillRect/>
          </a:stretch>
        </p:blipFill>
        <p:spPr>
          <a:xfrm>
            <a:off x="5679524" y="639386"/>
            <a:ext cx="4333800" cy="2786014"/>
          </a:xfrm>
          <a:prstGeom prst="rect">
            <a:avLst/>
          </a:prstGeom>
        </p:spPr>
      </p:pic>
      <p:pic>
        <p:nvPicPr>
          <p:cNvPr id="20" name="Imagen 19">
            <a:extLst>
              <a:ext uri="{FF2B5EF4-FFF2-40B4-BE49-F238E27FC236}">
                <a16:creationId xmlns:a16="http://schemas.microsoft.com/office/drawing/2014/main" id="{8D78E725-00D2-4EFE-9C27-8B29DEA58018}"/>
              </a:ext>
            </a:extLst>
          </p:cNvPr>
          <p:cNvPicPr>
            <a:picLocks noChangeAspect="1"/>
          </p:cNvPicPr>
          <p:nvPr/>
        </p:nvPicPr>
        <p:blipFill>
          <a:blip r:embed="rId4"/>
          <a:stretch>
            <a:fillRect/>
          </a:stretch>
        </p:blipFill>
        <p:spPr>
          <a:xfrm>
            <a:off x="714954" y="3787066"/>
            <a:ext cx="4367265" cy="2786014"/>
          </a:xfrm>
          <a:prstGeom prst="rect">
            <a:avLst/>
          </a:prstGeom>
        </p:spPr>
      </p:pic>
      <p:pic>
        <p:nvPicPr>
          <p:cNvPr id="21" name="Imagen 20">
            <a:extLst>
              <a:ext uri="{FF2B5EF4-FFF2-40B4-BE49-F238E27FC236}">
                <a16:creationId xmlns:a16="http://schemas.microsoft.com/office/drawing/2014/main" id="{28348B33-6690-484F-91D5-8235BB90A3D9}"/>
              </a:ext>
            </a:extLst>
          </p:cNvPr>
          <p:cNvPicPr>
            <a:picLocks noChangeAspect="1"/>
          </p:cNvPicPr>
          <p:nvPr/>
        </p:nvPicPr>
        <p:blipFill>
          <a:blip r:embed="rId5"/>
          <a:stretch>
            <a:fillRect/>
          </a:stretch>
        </p:blipFill>
        <p:spPr>
          <a:xfrm>
            <a:off x="5679524" y="3787066"/>
            <a:ext cx="4333800" cy="2803212"/>
          </a:xfrm>
          <a:prstGeom prst="rect">
            <a:avLst/>
          </a:prstGeom>
        </p:spPr>
      </p:pic>
    </p:spTree>
    <p:extLst>
      <p:ext uri="{BB962C8B-B14F-4D97-AF65-F5344CB8AC3E}">
        <p14:creationId xmlns:p14="http://schemas.microsoft.com/office/powerpoint/2010/main" val="388116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5">
            <a:extLst>
              <a:ext uri="{FF2B5EF4-FFF2-40B4-BE49-F238E27FC236}">
                <a16:creationId xmlns:a16="http://schemas.microsoft.com/office/drawing/2014/main" id="{11AAB6D3-13D3-4451-BE37-88631441BF09}"/>
              </a:ext>
            </a:extLst>
          </p:cNvPr>
          <p:cNvSpPr>
            <a:spLocks noGrp="1"/>
          </p:cNvSpPr>
          <p:nvPr/>
        </p:nvSpPr>
        <p:spPr>
          <a:xfrm>
            <a:off x="834189" y="401139"/>
            <a:ext cx="10434033" cy="2688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000" b="1" i="1" dirty="0">
                <a:solidFill>
                  <a:srgbClr val="01619B"/>
                </a:solidFill>
                <a:ea typeface="+mj-ea"/>
                <a:cs typeface="+mj-cs"/>
              </a:rPr>
              <a:t>Publicaciones en los canales de comunicación de otras entidades </a:t>
            </a:r>
          </a:p>
          <a:p>
            <a:pPr marL="0" indent="0" algn="just">
              <a:buNone/>
            </a:pPr>
            <a:r>
              <a:rPr lang="es-MX" sz="2000" dirty="0"/>
              <a:t>Contamos con el apoyo de otras entidades en la divulgación de la actividad, como es el caso de Ministerio de Hacienda y Crédito Público, Urna de Cristal, y entidades adscritas y vinculadas al sector hacienda.  </a:t>
            </a:r>
          </a:p>
        </p:txBody>
      </p:sp>
      <p:pic>
        <p:nvPicPr>
          <p:cNvPr id="12" name="Imagen 11">
            <a:extLst>
              <a:ext uri="{FF2B5EF4-FFF2-40B4-BE49-F238E27FC236}">
                <a16:creationId xmlns:a16="http://schemas.microsoft.com/office/drawing/2014/main" id="{9A35EEBC-E792-43FA-8AA9-A3E52FCB639F}"/>
              </a:ext>
            </a:extLst>
          </p:cNvPr>
          <p:cNvPicPr>
            <a:picLocks noChangeAspect="1"/>
          </p:cNvPicPr>
          <p:nvPr/>
        </p:nvPicPr>
        <p:blipFill>
          <a:blip r:embed="rId2"/>
          <a:stretch>
            <a:fillRect/>
          </a:stretch>
        </p:blipFill>
        <p:spPr>
          <a:xfrm>
            <a:off x="2222328" y="2882065"/>
            <a:ext cx="3150413" cy="3046095"/>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19A48A90-88E4-43C2-B380-0F0482279AC6}"/>
              </a:ext>
            </a:extLst>
          </p:cNvPr>
          <p:cNvPicPr>
            <a:picLocks noChangeAspect="1"/>
          </p:cNvPicPr>
          <p:nvPr/>
        </p:nvPicPr>
        <p:blipFill>
          <a:blip r:embed="rId3"/>
          <a:stretch>
            <a:fillRect/>
          </a:stretch>
        </p:blipFill>
        <p:spPr>
          <a:xfrm>
            <a:off x="6366986" y="2882065"/>
            <a:ext cx="3128099" cy="3045600"/>
          </a:xfrm>
          <a:prstGeom prst="rect">
            <a:avLst/>
          </a:prstGeom>
          <a:ln>
            <a:noFill/>
          </a:ln>
          <a:effectLst>
            <a:outerShdw blurRad="190500" algn="tl" rotWithShape="0">
              <a:srgbClr val="000000">
                <a:alpha val="70000"/>
              </a:srgbClr>
            </a:outerShdw>
          </a:effectLst>
        </p:spPr>
      </p:pic>
      <p:sp>
        <p:nvSpPr>
          <p:cNvPr id="15" name="Marcador de contenido 5">
            <a:extLst>
              <a:ext uri="{FF2B5EF4-FFF2-40B4-BE49-F238E27FC236}">
                <a16:creationId xmlns:a16="http://schemas.microsoft.com/office/drawing/2014/main" id="{45A7D62A-59A5-4C3D-AB11-D08EBC11B219}"/>
              </a:ext>
            </a:extLst>
          </p:cNvPr>
          <p:cNvSpPr>
            <a:spLocks noGrp="1"/>
          </p:cNvSpPr>
          <p:nvPr/>
        </p:nvSpPr>
        <p:spPr>
          <a:xfrm>
            <a:off x="3797534" y="1976597"/>
            <a:ext cx="3450698" cy="605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sz="2000" b="1" dirty="0"/>
              <a:t>Invitaciones divulgada por Urna de Cristal</a:t>
            </a:r>
            <a:r>
              <a:rPr lang="es-CO" sz="2000" dirty="0"/>
              <a:t> </a:t>
            </a:r>
          </a:p>
        </p:txBody>
      </p:sp>
    </p:spTree>
    <p:extLst>
      <p:ext uri="{BB962C8B-B14F-4D97-AF65-F5344CB8AC3E}">
        <p14:creationId xmlns:p14="http://schemas.microsoft.com/office/powerpoint/2010/main" val="66495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33C473-942E-744C-817A-3A96922A1EE9}"/>
              </a:ext>
            </a:extLst>
          </p:cNvPr>
          <p:cNvSpPr>
            <a:spLocks noGrp="1"/>
          </p:cNvSpPr>
          <p:nvPr>
            <p:ph type="title"/>
          </p:nvPr>
        </p:nvSpPr>
        <p:spPr>
          <a:xfrm>
            <a:off x="831850" y="1709738"/>
            <a:ext cx="5420904" cy="2285487"/>
          </a:xfrm>
        </p:spPr>
        <p:txBody>
          <a:bodyPr/>
          <a:lstStyle/>
          <a:p>
            <a:r>
              <a:rPr lang="es-CO" altLang="es-CO" b="1" dirty="0">
                <a:solidFill>
                  <a:schemeClr val="bg1"/>
                </a:solidFill>
                <a:latin typeface="Myriad Pro" panose="020B0503030403020204" pitchFamily="34" charset="0"/>
              </a:rPr>
              <a:t>CONTENIDO</a:t>
            </a:r>
            <a:endParaRPr lang="es-CO" dirty="0"/>
          </a:p>
        </p:txBody>
      </p:sp>
      <p:sp>
        <p:nvSpPr>
          <p:cNvPr id="4" name="Marcador de posición de texto 3">
            <a:extLst>
              <a:ext uri="{FF2B5EF4-FFF2-40B4-BE49-F238E27FC236}">
                <a16:creationId xmlns:a16="http://schemas.microsoft.com/office/drawing/2014/main" id="{6CCD4FCC-78D0-8A4E-B936-0178B2C54CB0}"/>
              </a:ext>
            </a:extLst>
          </p:cNvPr>
          <p:cNvSpPr>
            <a:spLocks noGrp="1"/>
          </p:cNvSpPr>
          <p:nvPr>
            <p:ph type="body" sz="quarter" idx="10"/>
          </p:nvPr>
        </p:nvSpPr>
        <p:spPr>
          <a:xfrm>
            <a:off x="6686549" y="1977024"/>
            <a:ext cx="5144379" cy="4379912"/>
          </a:xfrm>
        </p:spPr>
        <p:txBody>
          <a:bodyPr/>
          <a:lstStyle/>
          <a:p>
            <a:pPr algn="l"/>
            <a:r>
              <a:rPr lang="es-MX" dirty="0"/>
              <a:t>Contexto </a:t>
            </a:r>
          </a:p>
          <a:p>
            <a:pPr algn="l"/>
            <a:r>
              <a:rPr lang="es-MX" dirty="0"/>
              <a:t>Finalidad</a:t>
            </a:r>
          </a:p>
          <a:p>
            <a:pPr algn="l"/>
            <a:r>
              <a:rPr lang="es-MX" dirty="0"/>
              <a:t>Dinámica</a:t>
            </a:r>
          </a:p>
          <a:p>
            <a:pPr algn="l"/>
            <a:r>
              <a:rPr lang="es-MX" dirty="0"/>
              <a:t>Etapas de ejecución </a:t>
            </a:r>
          </a:p>
          <a:p>
            <a:pPr algn="l"/>
            <a:r>
              <a:rPr lang="es-MX" dirty="0"/>
              <a:t>Desarrollo de la agenda</a:t>
            </a:r>
          </a:p>
          <a:p>
            <a:pPr algn="l"/>
            <a:r>
              <a:rPr lang="es-MX" dirty="0"/>
              <a:t>Interacción con la audiencia </a:t>
            </a:r>
          </a:p>
          <a:p>
            <a:pPr algn="l"/>
            <a:r>
              <a:rPr lang="es-MX" dirty="0"/>
              <a:t>Cifras de la transmisión</a:t>
            </a:r>
          </a:p>
          <a:p>
            <a:pPr algn="l"/>
            <a:r>
              <a:rPr lang="es-MX" dirty="0"/>
              <a:t>Evaluación de la actividad</a:t>
            </a:r>
          </a:p>
          <a:p>
            <a:pPr algn="l"/>
            <a:r>
              <a:rPr lang="es-MX" dirty="0"/>
              <a:t>Conclusiones y recomendaciones </a:t>
            </a:r>
          </a:p>
          <a:p>
            <a:pPr algn="l"/>
            <a:endParaRPr lang="es-CO" dirty="0"/>
          </a:p>
        </p:txBody>
      </p:sp>
    </p:spTree>
    <p:extLst>
      <p:ext uri="{BB962C8B-B14F-4D97-AF65-F5344CB8AC3E}">
        <p14:creationId xmlns:p14="http://schemas.microsoft.com/office/powerpoint/2010/main" val="832946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11B8323-A107-4D1F-829C-D37DE98E9D9D}"/>
              </a:ext>
            </a:extLst>
          </p:cNvPr>
          <p:cNvPicPr>
            <a:picLocks noChangeAspect="1"/>
          </p:cNvPicPr>
          <p:nvPr/>
        </p:nvPicPr>
        <p:blipFill>
          <a:blip r:embed="rId2"/>
          <a:stretch>
            <a:fillRect/>
          </a:stretch>
        </p:blipFill>
        <p:spPr>
          <a:xfrm>
            <a:off x="8072437" y="953722"/>
            <a:ext cx="3762375" cy="5448300"/>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C10D46BE-DD4B-48FD-964D-381D0980DB58}"/>
              </a:ext>
            </a:extLst>
          </p:cNvPr>
          <p:cNvPicPr>
            <a:picLocks noChangeAspect="1"/>
          </p:cNvPicPr>
          <p:nvPr/>
        </p:nvPicPr>
        <p:blipFill>
          <a:blip r:embed="rId3"/>
          <a:stretch>
            <a:fillRect/>
          </a:stretch>
        </p:blipFill>
        <p:spPr>
          <a:xfrm>
            <a:off x="4333874" y="1021667"/>
            <a:ext cx="3648075" cy="3886200"/>
          </a:xfrm>
          <a:prstGeom prst="rect">
            <a:avLst/>
          </a:prstGeom>
          <a:ln>
            <a:noFill/>
          </a:ln>
          <a:effectLst>
            <a:outerShdw blurRad="190500" algn="tl" rotWithShape="0">
              <a:srgbClr val="000000">
                <a:alpha val="70000"/>
              </a:srgbClr>
            </a:outerShdw>
          </a:effectLst>
        </p:spPr>
      </p:pic>
      <p:pic>
        <p:nvPicPr>
          <p:cNvPr id="13" name="Imagen 12">
            <a:extLst>
              <a:ext uri="{FF2B5EF4-FFF2-40B4-BE49-F238E27FC236}">
                <a16:creationId xmlns:a16="http://schemas.microsoft.com/office/drawing/2014/main" id="{E4BA30BF-222D-44E1-903A-173687A0793B}"/>
              </a:ext>
            </a:extLst>
          </p:cNvPr>
          <p:cNvPicPr>
            <a:picLocks noChangeAspect="1"/>
          </p:cNvPicPr>
          <p:nvPr/>
        </p:nvPicPr>
        <p:blipFill>
          <a:blip r:embed="rId4"/>
          <a:stretch>
            <a:fillRect/>
          </a:stretch>
        </p:blipFill>
        <p:spPr>
          <a:xfrm>
            <a:off x="633411" y="1021667"/>
            <a:ext cx="3609975" cy="5438775"/>
          </a:xfrm>
          <a:prstGeom prst="rect">
            <a:avLst/>
          </a:prstGeom>
          <a:ln>
            <a:noFill/>
          </a:ln>
          <a:effectLst>
            <a:outerShdw blurRad="190500" algn="tl" rotWithShape="0">
              <a:srgbClr val="000000">
                <a:alpha val="70000"/>
              </a:srgbClr>
            </a:outerShdw>
          </a:effectLst>
        </p:spPr>
      </p:pic>
      <p:sp>
        <p:nvSpPr>
          <p:cNvPr id="14" name="Marcador de contenido 5">
            <a:extLst>
              <a:ext uri="{FF2B5EF4-FFF2-40B4-BE49-F238E27FC236}">
                <a16:creationId xmlns:a16="http://schemas.microsoft.com/office/drawing/2014/main" id="{312B8FBA-ACB4-444F-9D02-B2E12FAB20F3}"/>
              </a:ext>
            </a:extLst>
          </p:cNvPr>
          <p:cNvSpPr>
            <a:spLocks noGrp="1"/>
          </p:cNvSpPr>
          <p:nvPr/>
        </p:nvSpPr>
        <p:spPr>
          <a:xfrm>
            <a:off x="609894" y="329370"/>
            <a:ext cx="10218168" cy="554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b="1" dirty="0"/>
              <a:t>Publicaciones retuiteadas por entidades adscritas y vinculadas al sector hacienda</a:t>
            </a:r>
            <a:endParaRPr lang="es-CO" sz="2000" dirty="0"/>
          </a:p>
        </p:txBody>
      </p:sp>
    </p:spTree>
    <p:extLst>
      <p:ext uri="{BB962C8B-B14F-4D97-AF65-F5344CB8AC3E}">
        <p14:creationId xmlns:p14="http://schemas.microsoft.com/office/powerpoint/2010/main" val="2035463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34940C17-B113-4D28-85EC-397081C7E600}"/>
              </a:ext>
            </a:extLst>
          </p:cNvPr>
          <p:cNvSpPr>
            <a:spLocks noGrp="1"/>
          </p:cNvSpPr>
          <p:nvPr/>
        </p:nvSpPr>
        <p:spPr>
          <a:xfrm>
            <a:off x="925165" y="522676"/>
            <a:ext cx="10789920" cy="1220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000" b="1" i="1" dirty="0">
                <a:solidFill>
                  <a:srgbClr val="01619B"/>
                </a:solidFill>
                <a:ea typeface="+mj-ea"/>
                <a:cs typeface="+mj-cs"/>
              </a:rPr>
              <a:t>Publicación canales internos</a:t>
            </a:r>
          </a:p>
          <a:p>
            <a:pPr marL="0" indent="0">
              <a:buNone/>
            </a:pPr>
            <a:r>
              <a:rPr lang="es-CO" sz="2000" dirty="0"/>
              <a:t>A nivel interno, las piezas desarrolladas fueron las siguientes:</a:t>
            </a:r>
          </a:p>
        </p:txBody>
      </p:sp>
      <p:pic>
        <p:nvPicPr>
          <p:cNvPr id="3" name="Imagen 2">
            <a:extLst>
              <a:ext uri="{FF2B5EF4-FFF2-40B4-BE49-F238E27FC236}">
                <a16:creationId xmlns:a16="http://schemas.microsoft.com/office/drawing/2014/main" id="{576CA210-52CF-4EB2-9025-9C4F6412F37D}"/>
              </a:ext>
            </a:extLst>
          </p:cNvPr>
          <p:cNvPicPr>
            <a:picLocks noChangeAspect="1"/>
          </p:cNvPicPr>
          <p:nvPr/>
        </p:nvPicPr>
        <p:blipFill>
          <a:blip r:embed="rId2"/>
          <a:stretch>
            <a:fillRect/>
          </a:stretch>
        </p:blipFill>
        <p:spPr>
          <a:xfrm>
            <a:off x="1834362" y="2160477"/>
            <a:ext cx="8296275" cy="4286250"/>
          </a:xfrm>
          <a:prstGeom prst="rect">
            <a:avLst/>
          </a:prstGeom>
        </p:spPr>
      </p:pic>
      <p:sp>
        <p:nvSpPr>
          <p:cNvPr id="5" name="Marcador de contenido 5">
            <a:extLst>
              <a:ext uri="{FF2B5EF4-FFF2-40B4-BE49-F238E27FC236}">
                <a16:creationId xmlns:a16="http://schemas.microsoft.com/office/drawing/2014/main" id="{055C78D6-410E-4475-A45A-4B11E505D51C}"/>
              </a:ext>
            </a:extLst>
          </p:cNvPr>
          <p:cNvSpPr>
            <a:spLocks noGrp="1"/>
          </p:cNvSpPr>
          <p:nvPr/>
        </p:nvSpPr>
        <p:spPr>
          <a:xfrm>
            <a:off x="697265" y="1556669"/>
            <a:ext cx="2067007"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b="1" dirty="0"/>
              <a:t>Intranet:</a:t>
            </a:r>
            <a:endParaRPr lang="es-CO" dirty="0"/>
          </a:p>
        </p:txBody>
      </p:sp>
    </p:spTree>
    <p:extLst>
      <p:ext uri="{BB962C8B-B14F-4D97-AF65-F5344CB8AC3E}">
        <p14:creationId xmlns:p14="http://schemas.microsoft.com/office/powerpoint/2010/main" val="184365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65485F8B-A839-453F-875E-35D455AE0CAF}"/>
              </a:ext>
            </a:extLst>
          </p:cNvPr>
          <p:cNvSpPr>
            <a:spLocks noGrp="1"/>
          </p:cNvSpPr>
          <p:nvPr/>
        </p:nvSpPr>
        <p:spPr>
          <a:xfrm>
            <a:off x="287250" y="277353"/>
            <a:ext cx="375619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t>Correos a funcionarios:</a:t>
            </a:r>
            <a:endParaRPr lang="es-CO" dirty="0"/>
          </a:p>
        </p:txBody>
      </p:sp>
      <p:pic>
        <p:nvPicPr>
          <p:cNvPr id="6" name="Imagen 5">
            <a:extLst>
              <a:ext uri="{FF2B5EF4-FFF2-40B4-BE49-F238E27FC236}">
                <a16:creationId xmlns:a16="http://schemas.microsoft.com/office/drawing/2014/main" id="{AD019F91-22E4-4749-A6E4-5429833E587E}"/>
              </a:ext>
            </a:extLst>
          </p:cNvPr>
          <p:cNvPicPr>
            <a:picLocks noChangeAspect="1"/>
          </p:cNvPicPr>
          <p:nvPr/>
        </p:nvPicPr>
        <p:blipFill>
          <a:blip r:embed="rId2"/>
          <a:stretch>
            <a:fillRect/>
          </a:stretch>
        </p:blipFill>
        <p:spPr>
          <a:xfrm>
            <a:off x="799294" y="876144"/>
            <a:ext cx="4600575" cy="5734050"/>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76F0A8F5-9EAB-42C8-9D67-5D8CD18F123D}"/>
              </a:ext>
            </a:extLst>
          </p:cNvPr>
          <p:cNvPicPr>
            <a:picLocks noChangeAspect="1"/>
          </p:cNvPicPr>
          <p:nvPr/>
        </p:nvPicPr>
        <p:blipFill>
          <a:blip r:embed="rId3"/>
          <a:stretch>
            <a:fillRect/>
          </a:stretch>
        </p:blipFill>
        <p:spPr>
          <a:xfrm>
            <a:off x="6045073" y="3985200"/>
            <a:ext cx="2602800" cy="2749876"/>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3A74DBCA-153A-49D9-A06D-0F8A2DD1A870}"/>
              </a:ext>
            </a:extLst>
          </p:cNvPr>
          <p:cNvPicPr>
            <a:picLocks noChangeAspect="1"/>
          </p:cNvPicPr>
          <p:nvPr/>
        </p:nvPicPr>
        <p:blipFill>
          <a:blip r:embed="rId4"/>
          <a:stretch>
            <a:fillRect/>
          </a:stretch>
        </p:blipFill>
        <p:spPr>
          <a:xfrm>
            <a:off x="9080587" y="876144"/>
            <a:ext cx="2325159" cy="2872801"/>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061AC6D3-99AD-4876-8473-866CC544558F}"/>
              </a:ext>
            </a:extLst>
          </p:cNvPr>
          <p:cNvPicPr>
            <a:picLocks noChangeAspect="1"/>
          </p:cNvPicPr>
          <p:nvPr/>
        </p:nvPicPr>
        <p:blipFill>
          <a:blip r:embed="rId5"/>
          <a:stretch>
            <a:fillRect/>
          </a:stretch>
        </p:blipFill>
        <p:spPr>
          <a:xfrm>
            <a:off x="6045073" y="876144"/>
            <a:ext cx="2603184" cy="2872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91800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0F0FCED-0D29-4FF3-8139-D47C72DB951E}"/>
              </a:ext>
            </a:extLst>
          </p:cNvPr>
          <p:cNvSpPr>
            <a:spLocks noGrp="1"/>
          </p:cNvSpPr>
          <p:nvPr/>
        </p:nvSpPr>
        <p:spPr>
          <a:xfrm>
            <a:off x="838200" y="513348"/>
            <a:ext cx="10299492" cy="2722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lphaLcParenR" startAt="2"/>
            </a:pPr>
            <a:r>
              <a:rPr lang="es-CO" b="1" dirty="0">
                <a:solidFill>
                  <a:srgbClr val="01619B"/>
                </a:solidFill>
                <a:ea typeface="+mj-ea"/>
                <a:cs typeface="+mj-cs"/>
              </a:rPr>
              <a:t>Mecanismos</a:t>
            </a:r>
            <a:r>
              <a:rPr lang="es-CO" sz="2000" b="1" dirty="0">
                <a:solidFill>
                  <a:srgbClr val="01619B"/>
                </a:solidFill>
                <a:ea typeface="+mj-ea"/>
                <a:cs typeface="+mj-cs"/>
              </a:rPr>
              <a:t> de participación en el diseño de la audiencia</a:t>
            </a:r>
          </a:p>
          <a:p>
            <a:pPr marL="0" indent="0" algn="just">
              <a:buNone/>
            </a:pPr>
            <a:r>
              <a:rPr lang="es-CO" sz="1800" dirty="0"/>
              <a:t>Con el fin de promover la participación de nuestros grupos de valor en la formulación de la Audiencia Pública virtual, vigencia 2020, y teniendo en cuenta los resultados obtenidos en el ejercicio anterior, este año continuamos utilizando el correo electrónico institucional </a:t>
            </a:r>
            <a:r>
              <a:rPr lang="es-CO" sz="1800" u="sng" dirty="0">
                <a:hlinkClick r:id="rId2"/>
              </a:rPr>
              <a:t>fogafin@fogafin.gov.co</a:t>
            </a:r>
            <a:r>
              <a:rPr lang="es-CO" sz="1800" dirty="0"/>
              <a:t> como vehículo de recepción de preguntas e inquietudes, el cual estuvo habilitado del 11 al 30 de junio.</a:t>
            </a:r>
          </a:p>
          <a:p>
            <a:pPr marL="0" indent="0" algn="just">
              <a:buNone/>
            </a:pPr>
            <a:endParaRPr lang="es-CO" sz="1800" dirty="0"/>
          </a:p>
          <a:p>
            <a:pPr marL="0" indent="0">
              <a:buNone/>
            </a:pPr>
            <a:r>
              <a:rPr lang="es-CO" sz="1800" dirty="0"/>
              <a:t>En total se recibieron 5 correos, los cuales contenían las siguientes preguntas:</a:t>
            </a:r>
          </a:p>
          <a:p>
            <a:pPr lvl="1"/>
            <a:endParaRPr lang="es-MX" sz="1800" dirty="0"/>
          </a:p>
        </p:txBody>
      </p:sp>
      <p:graphicFrame>
        <p:nvGraphicFramePr>
          <p:cNvPr id="3" name="Diagrama 2">
            <a:extLst>
              <a:ext uri="{FF2B5EF4-FFF2-40B4-BE49-F238E27FC236}">
                <a16:creationId xmlns:a16="http://schemas.microsoft.com/office/drawing/2014/main" id="{7115428F-0BF8-47F0-85A5-6981EDF771EF}"/>
              </a:ext>
            </a:extLst>
          </p:cNvPr>
          <p:cNvGraphicFramePr/>
          <p:nvPr>
            <p:extLst>
              <p:ext uri="{D42A27DB-BD31-4B8C-83A1-F6EECF244321}">
                <p14:modId xmlns:p14="http://schemas.microsoft.com/office/powerpoint/2010/main" val="2635808305"/>
              </p:ext>
            </p:extLst>
          </p:nvPr>
        </p:nvGraphicFramePr>
        <p:xfrm>
          <a:off x="725878" y="3235569"/>
          <a:ext cx="10299492" cy="3392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938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6000" b="1" dirty="0">
                <a:solidFill>
                  <a:schemeClr val="bg1"/>
                </a:solidFill>
                <a:latin typeface="Myriad Pro" charset="0"/>
              </a:rPr>
              <a:t>5. Desarrollo de la agenda</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17435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5">
            <a:extLst>
              <a:ext uri="{FF2B5EF4-FFF2-40B4-BE49-F238E27FC236}">
                <a16:creationId xmlns:a16="http://schemas.microsoft.com/office/drawing/2014/main" id="{C21716F5-91AA-4EEF-91A2-9EA780215DFB}"/>
              </a:ext>
            </a:extLst>
          </p:cNvPr>
          <p:cNvSpPr>
            <a:spLocks noGrp="1"/>
          </p:cNvSpPr>
          <p:nvPr/>
        </p:nvSpPr>
        <p:spPr>
          <a:xfrm>
            <a:off x="838200" y="684895"/>
            <a:ext cx="9910011" cy="1135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dirty="0"/>
              <a:t>El desarrollo de la Audiencia Pública virtual se dividió en tres sesiones, en las cuales se dieron a conocer los avances y logros obtenidos durante la vigencia 2020. </a:t>
            </a:r>
          </a:p>
          <a:p>
            <a:pPr marL="0" indent="0">
              <a:buNone/>
            </a:pPr>
            <a:endParaRPr lang="es-CO" sz="2000" dirty="0"/>
          </a:p>
          <a:p>
            <a:pPr marL="0" indent="0">
              <a:buNone/>
            </a:pPr>
            <a:r>
              <a:rPr lang="es-CO" sz="2000" dirty="0"/>
              <a:t>La agenda de cada uno de los días incluyó los siguientes temas:</a:t>
            </a:r>
          </a:p>
        </p:txBody>
      </p:sp>
      <p:grpSp>
        <p:nvGrpSpPr>
          <p:cNvPr id="23" name="Grupo 22">
            <a:extLst>
              <a:ext uri="{FF2B5EF4-FFF2-40B4-BE49-F238E27FC236}">
                <a16:creationId xmlns:a16="http://schemas.microsoft.com/office/drawing/2014/main" id="{070D3468-0452-4B2B-B74F-AD00EB282E85}"/>
              </a:ext>
            </a:extLst>
          </p:cNvPr>
          <p:cNvGrpSpPr/>
          <p:nvPr/>
        </p:nvGrpSpPr>
        <p:grpSpPr>
          <a:xfrm>
            <a:off x="589341" y="2519126"/>
            <a:ext cx="3486834" cy="864751"/>
            <a:chOff x="0" y="40704"/>
            <a:chExt cx="5612130" cy="297454"/>
          </a:xfrm>
        </p:grpSpPr>
        <p:sp>
          <p:nvSpPr>
            <p:cNvPr id="24" name="Rectángulo redondeado 5">
              <a:extLst>
                <a:ext uri="{FF2B5EF4-FFF2-40B4-BE49-F238E27FC236}">
                  <a16:creationId xmlns:a16="http://schemas.microsoft.com/office/drawing/2014/main" id="{25B0BA18-C7A6-4B98-87CE-950A90102829}"/>
                </a:ext>
              </a:extLst>
            </p:cNvPr>
            <p:cNvSpPr/>
            <p:nvPr/>
          </p:nvSpPr>
          <p:spPr>
            <a:xfrm>
              <a:off x="0" y="40704"/>
              <a:ext cx="5612130" cy="297454"/>
            </a:xfrm>
            <a:prstGeom prst="round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p:spPr>
          <p:style>
            <a:lnRef idx="0">
              <a:scrgbClr r="0" g="0" b="0"/>
            </a:lnRef>
            <a:fillRef idx="3">
              <a:scrgbClr r="0" g="0" b="0"/>
            </a:fillRef>
            <a:effectRef idx="3">
              <a:scrgbClr r="0" g="0" b="0"/>
            </a:effectRef>
            <a:fontRef idx="minor">
              <a:schemeClr val="lt1"/>
            </a:fontRef>
          </p:style>
        </p:sp>
        <p:sp>
          <p:nvSpPr>
            <p:cNvPr id="25" name="CuadroTexto 24">
              <a:extLst>
                <a:ext uri="{FF2B5EF4-FFF2-40B4-BE49-F238E27FC236}">
                  <a16:creationId xmlns:a16="http://schemas.microsoft.com/office/drawing/2014/main" id="{65223973-ACBD-4269-B691-8362E61FBE69}"/>
                </a:ext>
              </a:extLst>
            </p:cNvPr>
            <p:cNvSpPr txBox="1"/>
            <p:nvPr/>
          </p:nvSpPr>
          <p:spPr>
            <a:xfrm>
              <a:off x="27511" y="48415"/>
              <a:ext cx="5583087" cy="268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500" dirty="0">
                  <a:solidFill>
                    <a:sysClr val="window" lastClr="FFFFFF"/>
                  </a:solidFill>
                  <a:latin typeface="Myriad Pro" panose="020B0503030403020204"/>
                </a:rPr>
                <a:t>Lunes</a:t>
              </a:r>
              <a:r>
                <a:rPr lang="es-CO" sz="1500" kern="1200" dirty="0">
                  <a:solidFill>
                    <a:sysClr val="window" lastClr="FFFFFF"/>
                  </a:solidFill>
                  <a:latin typeface="Myriad Pro" panose="020B0503030403020204"/>
                </a:rPr>
                <a:t>, 28 de junio </a:t>
              </a:r>
              <a:endParaRPr lang="es-CO" sz="1500" dirty="0">
                <a:solidFill>
                  <a:sysClr val="window" lastClr="FFFFFF"/>
                </a:solidFill>
                <a:latin typeface="Myriad Pro" panose="020B0503030403020204"/>
              </a:endParaRPr>
            </a:p>
            <a:p>
              <a:pPr marL="0" lvl="0" indent="0" algn="ctr" defTabSz="488950">
                <a:lnSpc>
                  <a:spcPct val="90000"/>
                </a:lnSpc>
                <a:spcBef>
                  <a:spcPct val="0"/>
                </a:spcBef>
                <a:spcAft>
                  <a:spcPct val="35000"/>
                </a:spcAft>
                <a:buNone/>
              </a:pPr>
              <a:r>
                <a:rPr lang="es-CO" sz="1500" kern="1200" dirty="0">
                  <a:solidFill>
                    <a:sysClr val="window" lastClr="FFFFFF"/>
                  </a:solidFill>
                  <a:latin typeface="Myriad Pro" panose="020B0503030403020204"/>
                </a:rPr>
                <a:t>Director y Subdirección Corporativa</a:t>
              </a:r>
              <a:r>
                <a:rPr lang="es-CO" sz="1500" b="1" kern="1200" dirty="0">
                  <a:solidFill>
                    <a:sysClr val="window" lastClr="FFFFFF"/>
                  </a:solidFill>
                  <a:latin typeface="Myriad Pro" panose="020B0503030403020204"/>
                </a:rPr>
                <a:t> </a:t>
              </a:r>
              <a:endParaRPr lang="es-CO" sz="1500" kern="1200" dirty="0">
                <a:solidFill>
                  <a:sysClr val="window" lastClr="FFFFFF"/>
                </a:solidFill>
                <a:latin typeface="Myriad Pro" panose="020B0503030403020204"/>
              </a:endParaRPr>
            </a:p>
          </p:txBody>
        </p:sp>
      </p:grpSp>
      <p:grpSp>
        <p:nvGrpSpPr>
          <p:cNvPr id="26" name="Grupo 25">
            <a:extLst>
              <a:ext uri="{FF2B5EF4-FFF2-40B4-BE49-F238E27FC236}">
                <a16:creationId xmlns:a16="http://schemas.microsoft.com/office/drawing/2014/main" id="{FFDB0B4B-2612-4766-8DC2-A91770977662}"/>
              </a:ext>
            </a:extLst>
          </p:cNvPr>
          <p:cNvGrpSpPr/>
          <p:nvPr/>
        </p:nvGrpSpPr>
        <p:grpSpPr>
          <a:xfrm>
            <a:off x="517873" y="3562933"/>
            <a:ext cx="3684911" cy="1418413"/>
            <a:chOff x="-151833" y="338159"/>
            <a:chExt cx="5763963" cy="513360"/>
          </a:xfrm>
        </p:grpSpPr>
        <p:sp>
          <p:nvSpPr>
            <p:cNvPr id="27" name="Rectángulo 26">
              <a:extLst>
                <a:ext uri="{FF2B5EF4-FFF2-40B4-BE49-F238E27FC236}">
                  <a16:creationId xmlns:a16="http://schemas.microsoft.com/office/drawing/2014/main" id="{EBF0BF65-2963-4DB8-B492-6361C79868BF}"/>
                </a:ext>
              </a:extLst>
            </p:cNvPr>
            <p:cNvSpPr/>
            <p:nvPr/>
          </p:nvSpPr>
          <p:spPr>
            <a:xfrm>
              <a:off x="0" y="338159"/>
              <a:ext cx="5612130" cy="51336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8" name="CuadroTexto 27">
              <a:extLst>
                <a:ext uri="{FF2B5EF4-FFF2-40B4-BE49-F238E27FC236}">
                  <a16:creationId xmlns:a16="http://schemas.microsoft.com/office/drawing/2014/main" id="{68CC8DFC-BFA9-4267-BB13-225A38C20045}"/>
                </a:ext>
              </a:extLst>
            </p:cNvPr>
            <p:cNvSpPr txBox="1"/>
            <p:nvPr/>
          </p:nvSpPr>
          <p:spPr>
            <a:xfrm>
              <a:off x="-151833" y="338159"/>
              <a:ext cx="5612125" cy="5133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lvl="1" indent="-171450" algn="l" defTabSz="444500">
                <a:lnSpc>
                  <a:spcPct val="90000"/>
                </a:lnSpc>
                <a:spcBef>
                  <a:spcPct val="0"/>
                </a:spcBef>
                <a:spcAft>
                  <a:spcPct val="20000"/>
                </a:spcAft>
                <a:buFont typeface="Arial" panose="020B0604020202020204" pitchFamily="34" charset="0"/>
                <a:buChar char="•"/>
              </a:pPr>
              <a:r>
                <a:rPr lang="es-MX" sz="1500" dirty="0">
                  <a:solidFill>
                    <a:schemeClr val="bg1">
                      <a:lumMod val="50000"/>
                    </a:schemeClr>
                  </a:solidFill>
                  <a:latin typeface="Myriad Pro" charset="0"/>
                </a:rPr>
                <a:t>R</a:t>
              </a:r>
              <a:r>
                <a:rPr lang="es-MX" sz="1500" kern="1200" dirty="0">
                  <a:solidFill>
                    <a:schemeClr val="bg1">
                      <a:lumMod val="50000"/>
                    </a:schemeClr>
                  </a:solidFill>
                  <a:latin typeface="Myriad Pro" charset="0"/>
                  <a:ea typeface="+mn-ea"/>
                  <a:cs typeface="+mn-cs"/>
                </a:rPr>
                <a:t>esultados a destacar de la gestión 2020.  </a:t>
              </a:r>
            </a:p>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Resultados Plan estratégico y extensión al 2021, seguimiento y avance de los proyectos definidos</a:t>
              </a:r>
            </a:p>
            <a:p>
              <a:pPr marL="171450" lvl="1" indent="-171450" algn="l" defTabSz="444500">
                <a:lnSpc>
                  <a:spcPct val="90000"/>
                </a:lnSpc>
                <a:spcBef>
                  <a:spcPct val="0"/>
                </a:spcBef>
                <a:spcAft>
                  <a:spcPct val="20000"/>
                </a:spcAft>
                <a:buFont typeface="Arial" panose="020B0604020202020204" pitchFamily="34" charset="0"/>
                <a:buChar char="•"/>
              </a:pPr>
              <a:r>
                <a:rPr lang="es-MX" sz="1500" dirty="0">
                  <a:solidFill>
                    <a:schemeClr val="bg1">
                      <a:lumMod val="50000"/>
                    </a:schemeClr>
                  </a:solidFill>
                  <a:latin typeface="Myriad Pro" charset="0"/>
                </a:rPr>
                <a:t>E</a:t>
              </a:r>
              <a:r>
                <a:rPr lang="es-MX" sz="1500" kern="1200" dirty="0">
                  <a:solidFill>
                    <a:schemeClr val="bg1">
                      <a:lumMod val="50000"/>
                    </a:schemeClr>
                  </a:solidFill>
                  <a:latin typeface="Myriad Pro" charset="0"/>
                  <a:ea typeface="+mn-ea"/>
                  <a:cs typeface="+mn-cs"/>
                </a:rPr>
                <a:t>jecución presupuestal</a:t>
              </a:r>
            </a:p>
            <a:p>
              <a:pPr marL="171450" lvl="1" indent="-171450" algn="l" defTabSz="444500">
                <a:lnSpc>
                  <a:spcPct val="90000"/>
                </a:lnSpc>
                <a:spcBef>
                  <a:spcPct val="0"/>
                </a:spcBef>
                <a:spcAft>
                  <a:spcPct val="20000"/>
                </a:spcAft>
                <a:buFont typeface="Arial" panose="020B0604020202020204" pitchFamily="34" charset="0"/>
                <a:buChar char="•"/>
              </a:pPr>
              <a:r>
                <a:rPr lang="es-MX" sz="1500" dirty="0">
                  <a:solidFill>
                    <a:schemeClr val="bg1">
                      <a:lumMod val="50000"/>
                    </a:schemeClr>
                  </a:solidFill>
                  <a:latin typeface="Myriad Pro" charset="0"/>
                </a:rPr>
                <a:t>P</a:t>
              </a:r>
              <a:r>
                <a:rPr lang="es-MX" sz="1500" kern="1200" dirty="0">
                  <a:solidFill>
                    <a:schemeClr val="bg1">
                      <a:lumMod val="50000"/>
                    </a:schemeClr>
                  </a:solidFill>
                  <a:latin typeface="Myriad Pro" charset="0"/>
                  <a:ea typeface="+mn-ea"/>
                  <a:cs typeface="+mn-cs"/>
                </a:rPr>
                <a:t>lan de bienestar, Seguridad y salud en el trabajo en el marco del Covid-19.</a:t>
              </a:r>
            </a:p>
          </p:txBody>
        </p:sp>
      </p:grpSp>
      <p:grpSp>
        <p:nvGrpSpPr>
          <p:cNvPr id="29" name="Grupo 28">
            <a:extLst>
              <a:ext uri="{FF2B5EF4-FFF2-40B4-BE49-F238E27FC236}">
                <a16:creationId xmlns:a16="http://schemas.microsoft.com/office/drawing/2014/main" id="{7704AE13-EE8E-4EA1-A28A-BF2C820BAA78}"/>
              </a:ext>
            </a:extLst>
          </p:cNvPr>
          <p:cNvGrpSpPr/>
          <p:nvPr/>
        </p:nvGrpSpPr>
        <p:grpSpPr>
          <a:xfrm>
            <a:off x="4205318" y="2519765"/>
            <a:ext cx="3488400" cy="862671"/>
            <a:chOff x="0" y="881663"/>
            <a:chExt cx="5612130" cy="264956"/>
          </a:xfrm>
        </p:grpSpPr>
        <p:sp>
          <p:nvSpPr>
            <p:cNvPr id="30" name="Rectángulo redondeado 25">
              <a:extLst>
                <a:ext uri="{FF2B5EF4-FFF2-40B4-BE49-F238E27FC236}">
                  <a16:creationId xmlns:a16="http://schemas.microsoft.com/office/drawing/2014/main" id="{59D6E4F3-92A7-4A44-A884-9E48A2D4399B}"/>
                </a:ext>
              </a:extLst>
            </p:cNvPr>
            <p:cNvSpPr/>
            <p:nvPr/>
          </p:nvSpPr>
          <p:spPr>
            <a:xfrm>
              <a:off x="0" y="881663"/>
              <a:ext cx="5612130" cy="264956"/>
            </a:xfrm>
            <a:prstGeom prst="roundRect">
              <a:avLst/>
            </a:prstGeom>
            <a:gradFill rotWithShape="0">
              <a:gsLst>
                <a:gs pos="0">
                  <a:srgbClr val="4472C4">
                    <a:hueOff val="-2451115"/>
                    <a:satOff val="-3409"/>
                    <a:lumOff val="-1307"/>
                    <a:alphaOff val="0"/>
                    <a:satMod val="103000"/>
                    <a:lumMod val="102000"/>
                    <a:tint val="94000"/>
                  </a:srgbClr>
                </a:gs>
                <a:gs pos="50000">
                  <a:srgbClr val="4472C4">
                    <a:hueOff val="-2451115"/>
                    <a:satOff val="-3409"/>
                    <a:lumOff val="-1307"/>
                    <a:alphaOff val="0"/>
                    <a:satMod val="110000"/>
                    <a:lumMod val="100000"/>
                    <a:shade val="100000"/>
                  </a:srgbClr>
                </a:gs>
                <a:gs pos="100000">
                  <a:srgbClr val="4472C4">
                    <a:hueOff val="-2451115"/>
                    <a:satOff val="-3409"/>
                    <a:lumOff val="-1307"/>
                    <a:alphaOff val="0"/>
                    <a:lumMod val="99000"/>
                    <a:satMod val="120000"/>
                    <a:shade val="78000"/>
                  </a:srgbClr>
                </a:gs>
              </a:gsLst>
              <a:lin ang="5400000" scaled="0"/>
            </a:gradFill>
            <a:ln>
              <a:noFill/>
            </a:ln>
            <a:effectLst/>
          </p:spPr>
          <p:style>
            <a:lnRef idx="0">
              <a:scrgbClr r="0" g="0" b="0"/>
            </a:lnRef>
            <a:fillRef idx="3">
              <a:scrgbClr r="0" g="0" b="0"/>
            </a:fillRef>
            <a:effectRef idx="3">
              <a:scrgbClr r="0" g="0" b="0"/>
            </a:effectRef>
            <a:fontRef idx="minor">
              <a:schemeClr val="lt1"/>
            </a:fontRef>
          </p:style>
        </p:sp>
        <p:sp>
          <p:nvSpPr>
            <p:cNvPr id="31" name="CuadroTexto 30">
              <a:extLst>
                <a:ext uri="{FF2B5EF4-FFF2-40B4-BE49-F238E27FC236}">
                  <a16:creationId xmlns:a16="http://schemas.microsoft.com/office/drawing/2014/main" id="{04920D44-ED61-4F59-9152-94D1F6A4EE4A}"/>
                </a:ext>
              </a:extLst>
            </p:cNvPr>
            <p:cNvSpPr txBox="1"/>
            <p:nvPr/>
          </p:nvSpPr>
          <p:spPr>
            <a:xfrm>
              <a:off x="275442" y="894597"/>
              <a:ext cx="4995217" cy="2390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500" kern="1200" dirty="0">
                  <a:solidFill>
                    <a:sysClr val="window" lastClr="FFFFFF"/>
                  </a:solidFill>
                  <a:latin typeface="Myriad Pro" panose="020B0503030403020204"/>
                </a:rPr>
                <a:t>Martes, 29 de junio </a:t>
              </a:r>
            </a:p>
            <a:p>
              <a:pPr marL="0" lvl="0" indent="0" algn="ctr" defTabSz="488950">
                <a:lnSpc>
                  <a:spcPct val="90000"/>
                </a:lnSpc>
                <a:spcBef>
                  <a:spcPct val="0"/>
                </a:spcBef>
                <a:spcAft>
                  <a:spcPct val="35000"/>
                </a:spcAft>
                <a:buNone/>
              </a:pPr>
              <a:r>
                <a:rPr lang="es-CO" sz="1500" kern="1200" dirty="0">
                  <a:solidFill>
                    <a:sysClr val="window" lastClr="FFFFFF"/>
                  </a:solidFill>
                  <a:latin typeface="Myriad Pro" panose="020B0503030403020204"/>
                </a:rPr>
                <a:t> Subdirecciones de Gestión de Activos, y Financiera y Operativa</a:t>
              </a:r>
            </a:p>
          </p:txBody>
        </p:sp>
      </p:grpSp>
      <p:grpSp>
        <p:nvGrpSpPr>
          <p:cNvPr id="32" name="Grupo 31">
            <a:extLst>
              <a:ext uri="{FF2B5EF4-FFF2-40B4-BE49-F238E27FC236}">
                <a16:creationId xmlns:a16="http://schemas.microsoft.com/office/drawing/2014/main" id="{8F77C433-A098-4A04-9395-30AD65C2043B}"/>
              </a:ext>
            </a:extLst>
          </p:cNvPr>
          <p:cNvGrpSpPr/>
          <p:nvPr/>
        </p:nvGrpSpPr>
        <p:grpSpPr>
          <a:xfrm>
            <a:off x="4117427" y="3559979"/>
            <a:ext cx="3587841" cy="1547962"/>
            <a:chOff x="-87908" y="9571"/>
            <a:chExt cx="7768480" cy="1620264"/>
          </a:xfrm>
        </p:grpSpPr>
        <p:sp>
          <p:nvSpPr>
            <p:cNvPr id="33" name="Rectángulo 32">
              <a:extLst>
                <a:ext uri="{FF2B5EF4-FFF2-40B4-BE49-F238E27FC236}">
                  <a16:creationId xmlns:a16="http://schemas.microsoft.com/office/drawing/2014/main" id="{A8096E49-EBEC-4A06-B673-832BBEF15CA6}"/>
                </a:ext>
              </a:extLst>
            </p:cNvPr>
            <p:cNvSpPr/>
            <p:nvPr/>
          </p:nvSpPr>
          <p:spPr>
            <a:xfrm>
              <a:off x="0" y="1116475"/>
              <a:ext cx="5612130" cy="51336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34" name="CuadroTexto 33">
              <a:extLst>
                <a:ext uri="{FF2B5EF4-FFF2-40B4-BE49-F238E27FC236}">
                  <a16:creationId xmlns:a16="http://schemas.microsoft.com/office/drawing/2014/main" id="{B5EEE42B-1F45-4421-8FFF-93EF5F39BAE9}"/>
                </a:ext>
              </a:extLst>
            </p:cNvPr>
            <p:cNvSpPr txBox="1"/>
            <p:nvPr/>
          </p:nvSpPr>
          <p:spPr>
            <a:xfrm>
              <a:off x="-87908" y="9571"/>
              <a:ext cx="7768480" cy="1601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Políticas de inversión de la reserva, composición y desempeño durante 2020 </a:t>
              </a:r>
            </a:p>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Comportamiento de los mercados.</a:t>
              </a:r>
            </a:p>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Continuidad del negocio en el marco del Covid-19</a:t>
              </a:r>
            </a:p>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Gestión ambiental</a:t>
              </a:r>
            </a:p>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Sistemas de gestión </a:t>
              </a:r>
            </a:p>
            <a:p>
              <a:pPr marL="171450" lvl="1" indent="-171450" algn="l" defTabSz="444500">
                <a:lnSpc>
                  <a:spcPct val="90000"/>
                </a:lnSpc>
                <a:spcBef>
                  <a:spcPct val="0"/>
                </a:spcBef>
                <a:spcAft>
                  <a:spcPct val="20000"/>
                </a:spcAft>
                <a:buFont typeface="Arial" panose="020B0604020202020204" pitchFamily="34" charset="0"/>
                <a:buChar char="•"/>
              </a:pPr>
              <a:r>
                <a:rPr lang="es-MX" sz="1500" kern="1200" dirty="0">
                  <a:solidFill>
                    <a:schemeClr val="bg1">
                      <a:lumMod val="50000"/>
                    </a:schemeClr>
                  </a:solidFill>
                  <a:latin typeface="Myriad Pro" charset="0"/>
                  <a:ea typeface="+mn-ea"/>
                  <a:cs typeface="+mn-cs"/>
                </a:rPr>
                <a:t>Transparencia</a:t>
              </a:r>
            </a:p>
            <a:p>
              <a:pPr marL="171450" lvl="1" indent="-171450" algn="l" defTabSz="444500">
                <a:lnSpc>
                  <a:spcPct val="90000"/>
                </a:lnSpc>
                <a:spcBef>
                  <a:spcPct val="0"/>
                </a:spcBef>
                <a:spcAft>
                  <a:spcPct val="20000"/>
                </a:spcAft>
                <a:buFont typeface="Arial" panose="020B0604020202020204" pitchFamily="34" charset="0"/>
                <a:buChar char="•"/>
              </a:pPr>
              <a:endParaRPr lang="es-MX" sz="1500" kern="1200" dirty="0">
                <a:solidFill>
                  <a:schemeClr val="bg1">
                    <a:lumMod val="50000"/>
                  </a:schemeClr>
                </a:solidFill>
                <a:latin typeface="Myriad Pro" charset="0"/>
                <a:ea typeface="+mn-ea"/>
                <a:cs typeface="+mn-cs"/>
              </a:endParaRPr>
            </a:p>
          </p:txBody>
        </p:sp>
      </p:grpSp>
      <p:grpSp>
        <p:nvGrpSpPr>
          <p:cNvPr id="35" name="Grupo 34">
            <a:extLst>
              <a:ext uri="{FF2B5EF4-FFF2-40B4-BE49-F238E27FC236}">
                <a16:creationId xmlns:a16="http://schemas.microsoft.com/office/drawing/2014/main" id="{86F76F27-F701-46A1-9868-3D841FDD3139}"/>
              </a:ext>
            </a:extLst>
          </p:cNvPr>
          <p:cNvGrpSpPr/>
          <p:nvPr/>
        </p:nvGrpSpPr>
        <p:grpSpPr>
          <a:xfrm>
            <a:off x="7877834" y="2500639"/>
            <a:ext cx="3488400" cy="900921"/>
            <a:chOff x="0" y="1659980"/>
            <a:chExt cx="5612130" cy="281965"/>
          </a:xfrm>
        </p:grpSpPr>
        <p:sp>
          <p:nvSpPr>
            <p:cNvPr id="36" name="Rectángulo redondeado 21">
              <a:extLst>
                <a:ext uri="{FF2B5EF4-FFF2-40B4-BE49-F238E27FC236}">
                  <a16:creationId xmlns:a16="http://schemas.microsoft.com/office/drawing/2014/main" id="{79F467CA-683D-491B-9EF4-C2369FC78499}"/>
                </a:ext>
              </a:extLst>
            </p:cNvPr>
            <p:cNvSpPr/>
            <p:nvPr/>
          </p:nvSpPr>
          <p:spPr>
            <a:xfrm>
              <a:off x="0" y="1659980"/>
              <a:ext cx="5612130" cy="281965"/>
            </a:xfrm>
            <a:prstGeom prst="roundRect">
              <a:avLst/>
            </a:prstGeom>
            <a:gradFill rotWithShape="0">
              <a:gsLst>
                <a:gs pos="0">
                  <a:srgbClr val="4472C4">
                    <a:hueOff val="-4902230"/>
                    <a:satOff val="-6819"/>
                    <a:lumOff val="-2615"/>
                    <a:alphaOff val="0"/>
                    <a:satMod val="103000"/>
                    <a:lumMod val="102000"/>
                    <a:tint val="94000"/>
                  </a:srgbClr>
                </a:gs>
                <a:gs pos="50000">
                  <a:srgbClr val="4472C4">
                    <a:hueOff val="-4902230"/>
                    <a:satOff val="-6819"/>
                    <a:lumOff val="-2615"/>
                    <a:alphaOff val="0"/>
                    <a:satMod val="110000"/>
                    <a:lumMod val="100000"/>
                    <a:shade val="100000"/>
                  </a:srgbClr>
                </a:gs>
                <a:gs pos="100000">
                  <a:srgbClr val="4472C4">
                    <a:hueOff val="-4902230"/>
                    <a:satOff val="-6819"/>
                    <a:lumOff val="-2615"/>
                    <a:alphaOff val="0"/>
                    <a:lumMod val="99000"/>
                    <a:satMod val="120000"/>
                    <a:shade val="78000"/>
                  </a:srgbClr>
                </a:gs>
              </a:gsLst>
              <a:lin ang="5400000" scaled="0"/>
            </a:gradFill>
            <a:ln>
              <a:noFill/>
            </a:ln>
            <a:effectLst/>
          </p:spPr>
          <p:style>
            <a:lnRef idx="0">
              <a:scrgbClr r="0" g="0" b="0"/>
            </a:lnRef>
            <a:fillRef idx="3">
              <a:scrgbClr r="0" g="0" b="0"/>
            </a:fillRef>
            <a:effectRef idx="3">
              <a:scrgbClr r="0" g="0" b="0"/>
            </a:effectRef>
            <a:fontRef idx="minor">
              <a:schemeClr val="lt1"/>
            </a:fontRef>
          </p:style>
        </p:sp>
        <p:sp>
          <p:nvSpPr>
            <p:cNvPr id="37" name="CuadroTexto 36">
              <a:extLst>
                <a:ext uri="{FF2B5EF4-FFF2-40B4-BE49-F238E27FC236}">
                  <a16:creationId xmlns:a16="http://schemas.microsoft.com/office/drawing/2014/main" id="{A3897212-FCA4-4190-8C02-54F697292A83}"/>
                </a:ext>
              </a:extLst>
            </p:cNvPr>
            <p:cNvSpPr txBox="1"/>
            <p:nvPr/>
          </p:nvSpPr>
          <p:spPr>
            <a:xfrm>
              <a:off x="326309" y="1673744"/>
              <a:ext cx="4985495" cy="254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500" dirty="0">
                  <a:solidFill>
                    <a:sysClr val="window" lastClr="FFFFFF"/>
                  </a:solidFill>
                  <a:latin typeface="Myriad Pro" panose="020B0503030403020204"/>
                </a:rPr>
                <a:t>Miércoles</a:t>
              </a:r>
              <a:r>
                <a:rPr lang="es-CO" sz="1500" kern="1200" dirty="0">
                  <a:solidFill>
                    <a:sysClr val="window" lastClr="FFFFFF"/>
                  </a:solidFill>
                  <a:latin typeface="Myriad Pro" panose="020B0503030403020204"/>
                </a:rPr>
                <a:t>, 30 de junio</a:t>
              </a:r>
            </a:p>
            <a:p>
              <a:pPr marL="0" lvl="0" indent="0" algn="ctr" defTabSz="488950">
                <a:lnSpc>
                  <a:spcPct val="90000"/>
                </a:lnSpc>
                <a:spcBef>
                  <a:spcPct val="0"/>
                </a:spcBef>
                <a:spcAft>
                  <a:spcPct val="35000"/>
                </a:spcAft>
                <a:buNone/>
              </a:pPr>
              <a:r>
                <a:rPr lang="es-CO" sz="1500" kern="1200" dirty="0">
                  <a:solidFill>
                    <a:sysClr val="window" lastClr="FFFFFF"/>
                  </a:solidFill>
                  <a:latin typeface="Myriad Pro" panose="020B0503030403020204"/>
                </a:rPr>
                <a:t>Subdirección de Mecanismos de Resolución</a:t>
              </a:r>
            </a:p>
          </p:txBody>
        </p:sp>
      </p:grpSp>
      <p:grpSp>
        <p:nvGrpSpPr>
          <p:cNvPr id="38" name="Grupo 37">
            <a:extLst>
              <a:ext uri="{FF2B5EF4-FFF2-40B4-BE49-F238E27FC236}">
                <a16:creationId xmlns:a16="http://schemas.microsoft.com/office/drawing/2014/main" id="{18ECF8B2-850A-481E-9267-FF714B8CED1F}"/>
              </a:ext>
            </a:extLst>
          </p:cNvPr>
          <p:cNvGrpSpPr/>
          <p:nvPr/>
        </p:nvGrpSpPr>
        <p:grpSpPr>
          <a:xfrm>
            <a:off x="3896698" y="3523160"/>
            <a:ext cx="7137136" cy="2960209"/>
            <a:chOff x="0" y="-535048"/>
            <a:chExt cx="17493898" cy="2960209"/>
          </a:xfrm>
        </p:grpSpPr>
        <p:sp>
          <p:nvSpPr>
            <p:cNvPr id="39" name="Rectángulo 38">
              <a:extLst>
                <a:ext uri="{FF2B5EF4-FFF2-40B4-BE49-F238E27FC236}">
                  <a16:creationId xmlns:a16="http://schemas.microsoft.com/office/drawing/2014/main" id="{6CAF4ED1-AF90-44D0-BC11-BDD40B7768C2}"/>
                </a:ext>
              </a:extLst>
            </p:cNvPr>
            <p:cNvSpPr/>
            <p:nvPr/>
          </p:nvSpPr>
          <p:spPr>
            <a:xfrm>
              <a:off x="0" y="1911801"/>
              <a:ext cx="5612130" cy="51336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40" name="CuadroTexto 39">
              <a:extLst>
                <a:ext uri="{FF2B5EF4-FFF2-40B4-BE49-F238E27FC236}">
                  <a16:creationId xmlns:a16="http://schemas.microsoft.com/office/drawing/2014/main" id="{CE8ACB85-6D8D-4C09-B749-1DA5056EB33A}"/>
                </a:ext>
              </a:extLst>
            </p:cNvPr>
            <p:cNvSpPr txBox="1"/>
            <p:nvPr/>
          </p:nvSpPr>
          <p:spPr>
            <a:xfrm>
              <a:off x="9658335" y="-535048"/>
              <a:ext cx="7835563" cy="6614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185" tIns="12700" rIns="71120" bIns="12700" numCol="1" spcCol="1270" anchor="t" anchorCtr="0">
              <a:noAutofit/>
            </a:bodyPr>
            <a:lstStyle/>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500" kern="1200" dirty="0">
                  <a:solidFill>
                    <a:schemeClr val="bg1">
                      <a:lumMod val="50000"/>
                    </a:schemeClr>
                  </a:solidFill>
                  <a:latin typeface="Myriad Pro" charset="0"/>
                  <a:ea typeface="+mn-ea"/>
                  <a:cs typeface="+mn-cs"/>
                </a:rPr>
                <a:t>Seguimiento al sistema financiero</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500" kern="1200" dirty="0">
                  <a:solidFill>
                    <a:schemeClr val="bg1">
                      <a:lumMod val="50000"/>
                    </a:schemeClr>
                  </a:solidFill>
                  <a:latin typeface="Myriad Pro" charset="0"/>
                  <a:ea typeface="+mn-ea"/>
                  <a:cs typeface="+mn-cs"/>
                </a:rPr>
                <a:t>Mecanismos de resolución </a:t>
              </a:r>
            </a:p>
            <a:p>
              <a:pPr marL="171450" marR="0" lvl="1" indent="-171450" algn="l" defTabSz="711200" eaLnBrk="1" fontAlgn="auto" latinLnBrk="0" hangingPunct="1">
                <a:lnSpc>
                  <a:spcPct val="90000"/>
                </a:lnSpc>
                <a:spcBef>
                  <a:spcPct val="0"/>
                </a:spcBef>
                <a:spcAft>
                  <a:spcPct val="20000"/>
                </a:spcAft>
                <a:buClrTx/>
                <a:buSzTx/>
                <a:buFont typeface="Arial" panose="020B0604020202020204" pitchFamily="34" charset="0"/>
                <a:buChar char="•"/>
                <a:tabLst/>
                <a:defRPr/>
              </a:pPr>
              <a:r>
                <a:rPr lang="es-MX" sz="1500" kern="1200" dirty="0">
                  <a:solidFill>
                    <a:schemeClr val="bg1">
                      <a:lumMod val="50000"/>
                    </a:schemeClr>
                  </a:solidFill>
                  <a:latin typeface="Myriad Pro" charset="0"/>
                  <a:ea typeface="+mn-ea"/>
                  <a:cs typeface="+mn-cs"/>
                </a:rPr>
                <a:t>Sistema de Seguro de Depósitos</a:t>
              </a:r>
            </a:p>
            <a:p>
              <a:pPr marL="171450" lvl="1" indent="-171450" algn="l" defTabSz="711200">
                <a:lnSpc>
                  <a:spcPct val="90000"/>
                </a:lnSpc>
                <a:spcBef>
                  <a:spcPct val="0"/>
                </a:spcBef>
                <a:spcAft>
                  <a:spcPct val="20000"/>
                </a:spcAft>
                <a:buFont typeface="Arial" panose="020B0604020202020204" pitchFamily="34" charset="0"/>
                <a:buChar char="•"/>
              </a:pPr>
              <a:endParaRPr lang="es-CO" sz="1500" kern="1200" dirty="0">
                <a:solidFill>
                  <a:schemeClr val="bg1">
                    <a:lumMod val="50000"/>
                  </a:schemeClr>
                </a:solidFill>
                <a:latin typeface="Myriad Pro" charset="0"/>
                <a:ea typeface="+mn-ea"/>
                <a:cs typeface="+mn-cs"/>
              </a:endParaRPr>
            </a:p>
          </p:txBody>
        </p:sp>
      </p:grpSp>
    </p:spTree>
    <p:extLst>
      <p:ext uri="{BB962C8B-B14F-4D97-AF65-F5344CB8AC3E}">
        <p14:creationId xmlns:p14="http://schemas.microsoft.com/office/powerpoint/2010/main" val="111055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5">
            <a:extLst>
              <a:ext uri="{FF2B5EF4-FFF2-40B4-BE49-F238E27FC236}">
                <a16:creationId xmlns:a16="http://schemas.microsoft.com/office/drawing/2014/main" id="{52EAA0EA-BF69-4C26-BCAA-1432E559D0E1}"/>
              </a:ext>
            </a:extLst>
          </p:cNvPr>
          <p:cNvSpPr>
            <a:spLocks noGrp="1"/>
          </p:cNvSpPr>
          <p:nvPr/>
        </p:nvSpPr>
        <p:spPr>
          <a:xfrm>
            <a:off x="838200" y="732250"/>
            <a:ext cx="9926053" cy="113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2000" dirty="0"/>
              <a:t>Durante la transmisión se informó a la ciudadanía sobre los temas que se estaban tratando en cada una de las sesiones, para lo cual se realizaron publicaciones en vivo en los perfiles de redes sociales de la entidad, así:</a:t>
            </a:r>
          </a:p>
        </p:txBody>
      </p:sp>
      <p:sp>
        <p:nvSpPr>
          <p:cNvPr id="11" name="Marcador de contenido 5">
            <a:extLst>
              <a:ext uri="{FF2B5EF4-FFF2-40B4-BE49-F238E27FC236}">
                <a16:creationId xmlns:a16="http://schemas.microsoft.com/office/drawing/2014/main" id="{40B493F4-4958-46E1-A783-6BD60E52AD9D}"/>
              </a:ext>
            </a:extLst>
          </p:cNvPr>
          <p:cNvSpPr>
            <a:spLocks noGrp="1"/>
          </p:cNvSpPr>
          <p:nvPr/>
        </p:nvSpPr>
        <p:spPr>
          <a:xfrm>
            <a:off x="838200" y="1868030"/>
            <a:ext cx="172491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b="1" dirty="0"/>
              <a:t>Junio 28</a:t>
            </a:r>
            <a:r>
              <a:rPr lang="es-CO" dirty="0"/>
              <a:t> </a:t>
            </a:r>
          </a:p>
        </p:txBody>
      </p:sp>
      <p:pic>
        <p:nvPicPr>
          <p:cNvPr id="18" name="Imagen 17">
            <a:extLst>
              <a:ext uri="{FF2B5EF4-FFF2-40B4-BE49-F238E27FC236}">
                <a16:creationId xmlns:a16="http://schemas.microsoft.com/office/drawing/2014/main" id="{BB393635-6E4C-4F7D-9F66-1734A594BFC5}"/>
              </a:ext>
            </a:extLst>
          </p:cNvPr>
          <p:cNvPicPr>
            <a:picLocks noChangeAspect="1"/>
          </p:cNvPicPr>
          <p:nvPr/>
        </p:nvPicPr>
        <p:blipFill>
          <a:blip r:embed="rId2"/>
          <a:stretch>
            <a:fillRect/>
          </a:stretch>
        </p:blipFill>
        <p:spPr>
          <a:xfrm>
            <a:off x="4900528" y="2546911"/>
            <a:ext cx="2905430" cy="2880000"/>
          </a:xfrm>
          <a:prstGeom prst="rect">
            <a:avLst/>
          </a:prstGeom>
          <a:ln>
            <a:noFill/>
          </a:ln>
          <a:effectLst>
            <a:outerShdw blurRad="190500" algn="tl" rotWithShape="0">
              <a:srgbClr val="000000">
                <a:alpha val="70000"/>
              </a:srgbClr>
            </a:outerShdw>
          </a:effectLst>
        </p:spPr>
      </p:pic>
      <p:pic>
        <p:nvPicPr>
          <p:cNvPr id="19" name="Imagen 18">
            <a:extLst>
              <a:ext uri="{FF2B5EF4-FFF2-40B4-BE49-F238E27FC236}">
                <a16:creationId xmlns:a16="http://schemas.microsoft.com/office/drawing/2014/main" id="{BFC382C0-55BB-4F76-85B8-9DB07416AB51}"/>
              </a:ext>
            </a:extLst>
          </p:cNvPr>
          <p:cNvPicPr>
            <a:picLocks noChangeAspect="1"/>
          </p:cNvPicPr>
          <p:nvPr/>
        </p:nvPicPr>
        <p:blipFill>
          <a:blip r:embed="rId3"/>
          <a:stretch>
            <a:fillRect/>
          </a:stretch>
        </p:blipFill>
        <p:spPr>
          <a:xfrm>
            <a:off x="8320442" y="2546911"/>
            <a:ext cx="2664727" cy="2880000"/>
          </a:xfrm>
          <a:prstGeom prst="rect">
            <a:avLst/>
          </a:prstGeom>
          <a:ln>
            <a:noFill/>
          </a:ln>
          <a:effectLst>
            <a:outerShdw blurRad="190500" algn="tl" rotWithShape="0">
              <a:srgbClr val="000000">
                <a:alpha val="70000"/>
              </a:srgbClr>
            </a:outerShdw>
          </a:effectLst>
        </p:spPr>
      </p:pic>
      <p:pic>
        <p:nvPicPr>
          <p:cNvPr id="20" name="Imagen 19">
            <a:extLst>
              <a:ext uri="{FF2B5EF4-FFF2-40B4-BE49-F238E27FC236}">
                <a16:creationId xmlns:a16="http://schemas.microsoft.com/office/drawing/2014/main" id="{297F3826-8A60-4DDC-A76B-A9D2A2B8F0DC}"/>
              </a:ext>
            </a:extLst>
          </p:cNvPr>
          <p:cNvPicPr>
            <a:picLocks noChangeAspect="1"/>
          </p:cNvPicPr>
          <p:nvPr/>
        </p:nvPicPr>
        <p:blipFill>
          <a:blip r:embed="rId4"/>
          <a:stretch>
            <a:fillRect/>
          </a:stretch>
        </p:blipFill>
        <p:spPr>
          <a:xfrm>
            <a:off x="1007999" y="2546911"/>
            <a:ext cx="3378045" cy="288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6036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51D2FE7-9DDA-4A87-B9BE-CDEC23F0EB21}"/>
              </a:ext>
            </a:extLst>
          </p:cNvPr>
          <p:cNvSpPr>
            <a:spLocks noGrp="1"/>
          </p:cNvSpPr>
          <p:nvPr/>
        </p:nvSpPr>
        <p:spPr>
          <a:xfrm>
            <a:off x="460208" y="1270349"/>
            <a:ext cx="172491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b="1" dirty="0"/>
              <a:t>Junio 29</a:t>
            </a:r>
            <a:r>
              <a:rPr lang="es-CO" dirty="0"/>
              <a:t> </a:t>
            </a:r>
          </a:p>
        </p:txBody>
      </p:sp>
      <p:pic>
        <p:nvPicPr>
          <p:cNvPr id="13" name="Imagen 12">
            <a:extLst>
              <a:ext uri="{FF2B5EF4-FFF2-40B4-BE49-F238E27FC236}">
                <a16:creationId xmlns:a16="http://schemas.microsoft.com/office/drawing/2014/main" id="{02413C9A-E1D0-4492-891E-36A4BB87A07A}"/>
              </a:ext>
            </a:extLst>
          </p:cNvPr>
          <p:cNvPicPr>
            <a:picLocks noChangeAspect="1"/>
          </p:cNvPicPr>
          <p:nvPr/>
        </p:nvPicPr>
        <p:blipFill>
          <a:blip r:embed="rId2"/>
          <a:stretch>
            <a:fillRect/>
          </a:stretch>
        </p:blipFill>
        <p:spPr>
          <a:xfrm>
            <a:off x="820561" y="1859603"/>
            <a:ext cx="3034874" cy="3034874"/>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66F75FD0-755D-4A1D-BC2F-80784F744D4E}"/>
              </a:ext>
            </a:extLst>
          </p:cNvPr>
          <p:cNvPicPr>
            <a:picLocks noChangeAspect="1"/>
          </p:cNvPicPr>
          <p:nvPr/>
        </p:nvPicPr>
        <p:blipFill>
          <a:blip r:embed="rId3"/>
          <a:stretch>
            <a:fillRect/>
          </a:stretch>
        </p:blipFill>
        <p:spPr>
          <a:xfrm>
            <a:off x="4091514" y="1827135"/>
            <a:ext cx="2871844" cy="3034875"/>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id="{116A10C3-2595-448C-8D78-BE50203A73F3}"/>
              </a:ext>
            </a:extLst>
          </p:cNvPr>
          <p:cNvPicPr>
            <a:picLocks noChangeAspect="1"/>
          </p:cNvPicPr>
          <p:nvPr/>
        </p:nvPicPr>
        <p:blipFill>
          <a:blip r:embed="rId4"/>
          <a:stretch>
            <a:fillRect/>
          </a:stretch>
        </p:blipFill>
        <p:spPr>
          <a:xfrm>
            <a:off x="7928032" y="1782164"/>
            <a:ext cx="3028321" cy="3034875"/>
          </a:xfrm>
          <a:prstGeom prst="rect">
            <a:avLst/>
          </a:prstGeom>
          <a:ln>
            <a:noFill/>
          </a:ln>
          <a:effectLst>
            <a:outerShdw blurRad="190500" algn="tl" rotWithShape="0">
              <a:srgbClr val="000000">
                <a:alpha val="70000"/>
              </a:srgbClr>
            </a:outerShdw>
          </a:effectLst>
        </p:spPr>
      </p:pic>
      <p:sp>
        <p:nvSpPr>
          <p:cNvPr id="16" name="Marcador de contenido 5">
            <a:extLst>
              <a:ext uri="{FF2B5EF4-FFF2-40B4-BE49-F238E27FC236}">
                <a16:creationId xmlns:a16="http://schemas.microsoft.com/office/drawing/2014/main" id="{DA88D3C0-9332-493C-8AB2-8121B161DCC2}"/>
              </a:ext>
            </a:extLst>
          </p:cNvPr>
          <p:cNvSpPr>
            <a:spLocks noGrp="1"/>
          </p:cNvSpPr>
          <p:nvPr/>
        </p:nvSpPr>
        <p:spPr>
          <a:xfrm>
            <a:off x="7640004" y="1083378"/>
            <a:ext cx="172491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b="1" dirty="0"/>
              <a:t>Junio 30</a:t>
            </a:r>
            <a:r>
              <a:rPr lang="es-CO" dirty="0"/>
              <a:t> </a:t>
            </a:r>
          </a:p>
        </p:txBody>
      </p:sp>
    </p:spTree>
    <p:extLst>
      <p:ext uri="{BB962C8B-B14F-4D97-AF65-F5344CB8AC3E}">
        <p14:creationId xmlns:p14="http://schemas.microsoft.com/office/powerpoint/2010/main" val="1723219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6000" b="1" dirty="0">
                <a:solidFill>
                  <a:schemeClr val="bg1"/>
                </a:solidFill>
                <a:latin typeface="Myriad Pro" charset="0"/>
              </a:rPr>
              <a:t>6. Interacción con la audiencia</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2560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2DD472D-0237-42A5-8007-93387418D144}"/>
              </a:ext>
            </a:extLst>
          </p:cNvPr>
          <p:cNvSpPr txBox="1"/>
          <p:nvPr/>
        </p:nvSpPr>
        <p:spPr>
          <a:xfrm>
            <a:off x="459231" y="4564937"/>
            <a:ext cx="3588113" cy="584775"/>
          </a:xfrm>
          <a:prstGeom prst="rect">
            <a:avLst/>
          </a:prstGeom>
          <a:noFill/>
        </p:spPr>
        <p:txBody>
          <a:bodyPr wrap="square">
            <a:spAutoFit/>
          </a:bodyPr>
          <a:lstStyle/>
          <a:p>
            <a:r>
              <a:rPr lang="es-CO" sz="1600" dirty="0">
                <a:solidFill>
                  <a:schemeClr val="bg1">
                    <a:lumMod val="50000"/>
                  </a:schemeClr>
                </a:solidFill>
                <a:latin typeface="Myriad Pro" panose="020B0503030403020204"/>
                <a:hlinkClick r:id="rId3"/>
              </a:rPr>
              <a:t>https://www.facebook.com/Fogafin/videos/125427122972446</a:t>
            </a:r>
            <a:r>
              <a:rPr lang="es-CO" sz="1600" dirty="0">
                <a:solidFill>
                  <a:schemeClr val="bg1">
                    <a:lumMod val="50000"/>
                  </a:schemeClr>
                </a:solidFill>
                <a:latin typeface="Myriad Pro" panose="020B0503030403020204"/>
              </a:rPr>
              <a:t> </a:t>
            </a:r>
          </a:p>
        </p:txBody>
      </p:sp>
      <p:pic>
        <p:nvPicPr>
          <p:cNvPr id="10" name="Imagen 9">
            <a:extLst>
              <a:ext uri="{FF2B5EF4-FFF2-40B4-BE49-F238E27FC236}">
                <a16:creationId xmlns:a16="http://schemas.microsoft.com/office/drawing/2014/main" id="{8A4F592A-4609-41A2-9DA4-B84987859A2A}"/>
              </a:ext>
            </a:extLst>
          </p:cNvPr>
          <p:cNvPicPr>
            <a:picLocks noChangeAspect="1"/>
          </p:cNvPicPr>
          <p:nvPr/>
        </p:nvPicPr>
        <p:blipFill>
          <a:blip r:embed="rId4"/>
          <a:stretch>
            <a:fillRect/>
          </a:stretch>
        </p:blipFill>
        <p:spPr>
          <a:xfrm>
            <a:off x="8253960" y="1411688"/>
            <a:ext cx="3851373" cy="2965482"/>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5C8AE2A2-E41F-40B4-8FF4-ABA235511908}"/>
              </a:ext>
            </a:extLst>
          </p:cNvPr>
          <p:cNvPicPr>
            <a:picLocks noChangeAspect="1"/>
          </p:cNvPicPr>
          <p:nvPr/>
        </p:nvPicPr>
        <p:blipFill>
          <a:blip r:embed="rId5"/>
          <a:stretch>
            <a:fillRect/>
          </a:stretch>
        </p:blipFill>
        <p:spPr>
          <a:xfrm>
            <a:off x="4375104" y="1417037"/>
            <a:ext cx="3809508" cy="2979421"/>
          </a:xfrm>
          <a:prstGeom prst="rect">
            <a:avLst/>
          </a:prstGeom>
          <a:ln>
            <a:noFill/>
          </a:ln>
          <a:effectLst>
            <a:outerShdw blurRad="190500" algn="tl" rotWithShape="0">
              <a:srgbClr val="000000">
                <a:alpha val="70000"/>
              </a:srgbClr>
            </a:outerShdw>
          </a:effectLst>
        </p:spPr>
      </p:pic>
      <p:sp>
        <p:nvSpPr>
          <p:cNvPr id="14" name="CuadroTexto 13">
            <a:extLst>
              <a:ext uri="{FF2B5EF4-FFF2-40B4-BE49-F238E27FC236}">
                <a16:creationId xmlns:a16="http://schemas.microsoft.com/office/drawing/2014/main" id="{387FC50B-1145-497C-866F-C55F08DE6484}"/>
              </a:ext>
            </a:extLst>
          </p:cNvPr>
          <p:cNvSpPr txBox="1"/>
          <p:nvPr/>
        </p:nvSpPr>
        <p:spPr>
          <a:xfrm>
            <a:off x="4349803" y="4564937"/>
            <a:ext cx="3856833" cy="584775"/>
          </a:xfrm>
          <a:prstGeom prst="rect">
            <a:avLst/>
          </a:prstGeom>
          <a:noFill/>
        </p:spPr>
        <p:txBody>
          <a:bodyPr wrap="square">
            <a:spAutoFit/>
          </a:bodyPr>
          <a:lstStyle/>
          <a:p>
            <a:r>
              <a:rPr lang="es-CO" sz="1600" dirty="0">
                <a:latin typeface="Myriad Pro" panose="020B0503030403020204"/>
                <a:hlinkClick r:id="rId6"/>
              </a:rPr>
              <a:t>https://www.facebook.com/Fogafin/videos/893912674673271</a:t>
            </a:r>
            <a:r>
              <a:rPr lang="es-CO" sz="1600" dirty="0">
                <a:latin typeface="Myriad Pro" panose="020B0503030403020204"/>
              </a:rPr>
              <a:t> </a:t>
            </a:r>
          </a:p>
        </p:txBody>
      </p:sp>
      <p:sp>
        <p:nvSpPr>
          <p:cNvPr id="16" name="CuadroTexto 15">
            <a:extLst>
              <a:ext uri="{FF2B5EF4-FFF2-40B4-BE49-F238E27FC236}">
                <a16:creationId xmlns:a16="http://schemas.microsoft.com/office/drawing/2014/main" id="{C82BB157-ABE3-4A59-B27F-F77678975EB6}"/>
              </a:ext>
            </a:extLst>
          </p:cNvPr>
          <p:cNvSpPr txBox="1"/>
          <p:nvPr/>
        </p:nvSpPr>
        <p:spPr>
          <a:xfrm>
            <a:off x="8259899" y="4551149"/>
            <a:ext cx="3932101" cy="584775"/>
          </a:xfrm>
          <a:prstGeom prst="rect">
            <a:avLst/>
          </a:prstGeom>
          <a:noFill/>
        </p:spPr>
        <p:txBody>
          <a:bodyPr wrap="square">
            <a:spAutoFit/>
          </a:bodyPr>
          <a:lstStyle/>
          <a:p>
            <a:r>
              <a:rPr lang="es-CO" sz="1600" dirty="0">
                <a:latin typeface="Myriad Pro" panose="020B0503030403020204"/>
                <a:hlinkClick r:id="rId7"/>
              </a:rPr>
              <a:t>https://www.facebook.com/Fogafin/videos/1123614228124562</a:t>
            </a:r>
            <a:r>
              <a:rPr lang="es-CO" sz="1600" dirty="0">
                <a:latin typeface="Myriad Pro" panose="020B0503030403020204"/>
              </a:rPr>
              <a:t> </a:t>
            </a:r>
          </a:p>
        </p:txBody>
      </p:sp>
      <p:pic>
        <p:nvPicPr>
          <p:cNvPr id="18" name="Imagen 17">
            <a:extLst>
              <a:ext uri="{FF2B5EF4-FFF2-40B4-BE49-F238E27FC236}">
                <a16:creationId xmlns:a16="http://schemas.microsoft.com/office/drawing/2014/main" id="{DF69E88F-F2FE-408F-873B-314E0F4B62A0}"/>
              </a:ext>
            </a:extLst>
          </p:cNvPr>
          <p:cNvPicPr>
            <a:picLocks noChangeAspect="1"/>
          </p:cNvPicPr>
          <p:nvPr/>
        </p:nvPicPr>
        <p:blipFill>
          <a:blip r:embed="rId8"/>
          <a:stretch>
            <a:fillRect/>
          </a:stretch>
        </p:blipFill>
        <p:spPr>
          <a:xfrm>
            <a:off x="459230" y="1426678"/>
            <a:ext cx="3856611" cy="2979421"/>
          </a:xfrm>
          <a:prstGeom prst="rect">
            <a:avLst/>
          </a:prstGeom>
          <a:ln>
            <a:noFill/>
          </a:ln>
          <a:effectLst>
            <a:outerShdw blurRad="190500" algn="tl" rotWithShape="0">
              <a:srgbClr val="000000">
                <a:alpha val="70000"/>
              </a:srgbClr>
            </a:outerShdw>
          </a:effectLst>
        </p:spPr>
      </p:pic>
      <p:sp>
        <p:nvSpPr>
          <p:cNvPr id="22" name="CuadroTexto 21">
            <a:extLst>
              <a:ext uri="{FF2B5EF4-FFF2-40B4-BE49-F238E27FC236}">
                <a16:creationId xmlns:a16="http://schemas.microsoft.com/office/drawing/2014/main" id="{6780BF72-C1B9-4294-A432-F801A688A1ED}"/>
              </a:ext>
            </a:extLst>
          </p:cNvPr>
          <p:cNvSpPr txBox="1"/>
          <p:nvPr/>
        </p:nvSpPr>
        <p:spPr>
          <a:xfrm>
            <a:off x="459231" y="5406224"/>
            <a:ext cx="3588113" cy="584775"/>
          </a:xfrm>
          <a:prstGeom prst="rect">
            <a:avLst/>
          </a:prstGeom>
          <a:noFill/>
        </p:spPr>
        <p:txBody>
          <a:bodyPr wrap="square">
            <a:spAutoFit/>
          </a:bodyPr>
          <a:lstStyle/>
          <a:p>
            <a:r>
              <a:rPr lang="es-CO" sz="1600" dirty="0">
                <a:latin typeface="Myriad Pro" panose="020B0503030403020204"/>
                <a:hlinkClick r:id="rId9"/>
              </a:rPr>
              <a:t>https://www.youtube.com/watch?v=OneueSYJ_4A&amp;t=751s</a:t>
            </a:r>
            <a:r>
              <a:rPr lang="es-CO" sz="1600" dirty="0">
                <a:latin typeface="Myriad Pro" panose="020B0503030403020204"/>
              </a:rPr>
              <a:t> </a:t>
            </a:r>
          </a:p>
        </p:txBody>
      </p:sp>
      <p:sp>
        <p:nvSpPr>
          <p:cNvPr id="24" name="CuadroTexto 23">
            <a:extLst>
              <a:ext uri="{FF2B5EF4-FFF2-40B4-BE49-F238E27FC236}">
                <a16:creationId xmlns:a16="http://schemas.microsoft.com/office/drawing/2014/main" id="{69F7EC1A-EF5D-4BFD-A401-2A89FE04C8FD}"/>
              </a:ext>
            </a:extLst>
          </p:cNvPr>
          <p:cNvSpPr txBox="1"/>
          <p:nvPr/>
        </p:nvSpPr>
        <p:spPr>
          <a:xfrm>
            <a:off x="4297799" y="5406224"/>
            <a:ext cx="3856833" cy="584775"/>
          </a:xfrm>
          <a:prstGeom prst="rect">
            <a:avLst/>
          </a:prstGeom>
          <a:noFill/>
        </p:spPr>
        <p:txBody>
          <a:bodyPr wrap="square">
            <a:spAutoFit/>
          </a:bodyPr>
          <a:lstStyle/>
          <a:p>
            <a:r>
              <a:rPr lang="es-CO" sz="1600" dirty="0">
                <a:latin typeface="Myriad Pro" panose="020B0503030403020204"/>
                <a:hlinkClick r:id="rId10"/>
              </a:rPr>
              <a:t>https://www.youtube.com/watch?v=AbMKTwKBAoo&amp;t=6s</a:t>
            </a:r>
            <a:r>
              <a:rPr lang="es-CO" sz="1600" dirty="0">
                <a:latin typeface="Myriad Pro" panose="020B0503030403020204"/>
              </a:rPr>
              <a:t> </a:t>
            </a:r>
          </a:p>
        </p:txBody>
      </p:sp>
      <p:sp>
        <p:nvSpPr>
          <p:cNvPr id="26" name="CuadroTexto 25">
            <a:extLst>
              <a:ext uri="{FF2B5EF4-FFF2-40B4-BE49-F238E27FC236}">
                <a16:creationId xmlns:a16="http://schemas.microsoft.com/office/drawing/2014/main" id="{242AF72A-D60E-4146-A17E-E8E23A7DC00C}"/>
              </a:ext>
            </a:extLst>
          </p:cNvPr>
          <p:cNvSpPr txBox="1"/>
          <p:nvPr/>
        </p:nvSpPr>
        <p:spPr>
          <a:xfrm>
            <a:off x="8314228" y="5358200"/>
            <a:ext cx="3588112" cy="584775"/>
          </a:xfrm>
          <a:prstGeom prst="rect">
            <a:avLst/>
          </a:prstGeom>
          <a:noFill/>
        </p:spPr>
        <p:txBody>
          <a:bodyPr wrap="square">
            <a:spAutoFit/>
          </a:bodyPr>
          <a:lstStyle/>
          <a:p>
            <a:r>
              <a:rPr lang="es-CO" sz="1600" dirty="0">
                <a:latin typeface="Myriad Pro" panose="020B0503030403020204"/>
                <a:hlinkClick r:id="rId11"/>
              </a:rPr>
              <a:t>https://www.youtube.com/watch?v=6q_JJVZ-qsw&amp;t=13s</a:t>
            </a:r>
            <a:r>
              <a:rPr lang="es-CO" sz="1600" dirty="0">
                <a:latin typeface="Myriad Pro" panose="020B0503030403020204"/>
              </a:rPr>
              <a:t> </a:t>
            </a:r>
          </a:p>
        </p:txBody>
      </p:sp>
      <p:sp>
        <p:nvSpPr>
          <p:cNvPr id="27" name="Marcador de contenido 5">
            <a:extLst>
              <a:ext uri="{FF2B5EF4-FFF2-40B4-BE49-F238E27FC236}">
                <a16:creationId xmlns:a16="http://schemas.microsoft.com/office/drawing/2014/main" id="{A3C67D80-A3F0-4DBD-AA61-6FAF09C689FB}"/>
              </a:ext>
            </a:extLst>
          </p:cNvPr>
          <p:cNvSpPr>
            <a:spLocks noGrp="1"/>
          </p:cNvSpPr>
          <p:nvPr/>
        </p:nvSpPr>
        <p:spPr>
          <a:xfrm>
            <a:off x="838200" y="681037"/>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500" b="1" dirty="0"/>
              <a:t>Días de transmisión </a:t>
            </a:r>
          </a:p>
        </p:txBody>
      </p:sp>
    </p:spTree>
    <p:extLst>
      <p:ext uri="{BB962C8B-B14F-4D97-AF65-F5344CB8AC3E}">
        <p14:creationId xmlns:p14="http://schemas.microsoft.com/office/powerpoint/2010/main" val="66335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C193D-4EAC-45AC-9DBC-5E0D5C6C6AF6}"/>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386E5-AA2C-9A47-B094-C605745247F8}"/>
              </a:ext>
            </a:extLst>
          </p:cNvPr>
          <p:cNvSpPr>
            <a:spLocks noGrp="1"/>
          </p:cNvSpPr>
          <p:nvPr>
            <p:ph type="title"/>
          </p:nvPr>
        </p:nvSpPr>
        <p:spPr>
          <a:xfrm>
            <a:off x="697523" y="2528248"/>
            <a:ext cx="10515600" cy="1325563"/>
          </a:xfrm>
          <a:ln>
            <a:noFill/>
          </a:ln>
        </p:spPr>
        <p:txBody>
          <a:bodyPr/>
          <a:lstStyle/>
          <a:p>
            <a:pPr algn="ctr"/>
            <a:r>
              <a:rPr lang="es-CO" dirty="0">
                <a:solidFill>
                  <a:schemeClr val="bg1"/>
                </a:solidFill>
              </a:rPr>
              <a:t>1. Contexto </a:t>
            </a:r>
          </a:p>
        </p:txBody>
      </p:sp>
    </p:spTree>
    <p:extLst>
      <p:ext uri="{BB962C8B-B14F-4D97-AF65-F5344CB8AC3E}">
        <p14:creationId xmlns:p14="http://schemas.microsoft.com/office/powerpoint/2010/main" val="20349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04F65A4-8915-489C-8104-783AD5A30815}"/>
              </a:ext>
            </a:extLst>
          </p:cNvPr>
          <p:cNvSpPr>
            <a:spLocks noGrp="1"/>
          </p:cNvSpPr>
          <p:nvPr/>
        </p:nvSpPr>
        <p:spPr>
          <a:xfrm>
            <a:off x="838199" y="645894"/>
            <a:ext cx="9942095" cy="113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dirty="0"/>
              <a:t>Durante la transmisión de la Audiencia Pública virtual, vigencia 2020, se recibieron comentarios, inquietudes y observaciones, los cuales fueron resueltos durante el transcurso de cada una de las sesiones. A continuación, se enuncian algunos de ellos: </a:t>
            </a:r>
          </a:p>
        </p:txBody>
      </p:sp>
      <p:pic>
        <p:nvPicPr>
          <p:cNvPr id="10" name="Imagen 9">
            <a:extLst>
              <a:ext uri="{FF2B5EF4-FFF2-40B4-BE49-F238E27FC236}">
                <a16:creationId xmlns:a16="http://schemas.microsoft.com/office/drawing/2014/main" id="{E537403D-A54E-476D-B765-27A8948D4873}"/>
              </a:ext>
            </a:extLst>
          </p:cNvPr>
          <p:cNvPicPr>
            <a:picLocks noChangeAspect="1"/>
          </p:cNvPicPr>
          <p:nvPr/>
        </p:nvPicPr>
        <p:blipFill rotWithShape="1">
          <a:blip r:embed="rId2"/>
          <a:srcRect l="2105" t="55388" r="53011"/>
          <a:stretch/>
        </p:blipFill>
        <p:spPr>
          <a:xfrm>
            <a:off x="7356938" y="2042020"/>
            <a:ext cx="2504049" cy="714148"/>
          </a:xfrm>
          <a:prstGeom prst="rect">
            <a:avLst/>
          </a:prstGeom>
        </p:spPr>
      </p:pic>
      <p:pic>
        <p:nvPicPr>
          <p:cNvPr id="16" name="Imagen 15">
            <a:extLst>
              <a:ext uri="{FF2B5EF4-FFF2-40B4-BE49-F238E27FC236}">
                <a16:creationId xmlns:a16="http://schemas.microsoft.com/office/drawing/2014/main" id="{9427C90C-E7CC-4ECA-A82B-2F39EB4912F0}"/>
              </a:ext>
            </a:extLst>
          </p:cNvPr>
          <p:cNvPicPr>
            <a:picLocks noChangeAspect="1"/>
          </p:cNvPicPr>
          <p:nvPr/>
        </p:nvPicPr>
        <p:blipFill rotWithShape="1">
          <a:blip r:embed="rId3"/>
          <a:srcRect t="19544"/>
          <a:stretch/>
        </p:blipFill>
        <p:spPr>
          <a:xfrm>
            <a:off x="966908" y="4590992"/>
            <a:ext cx="2454569" cy="486555"/>
          </a:xfrm>
          <a:prstGeom prst="rect">
            <a:avLst/>
          </a:prstGeom>
        </p:spPr>
      </p:pic>
      <p:pic>
        <p:nvPicPr>
          <p:cNvPr id="18" name="Imagen 17">
            <a:extLst>
              <a:ext uri="{FF2B5EF4-FFF2-40B4-BE49-F238E27FC236}">
                <a16:creationId xmlns:a16="http://schemas.microsoft.com/office/drawing/2014/main" id="{2EF6879F-D9D5-4044-9D29-8044AF3C989D}"/>
              </a:ext>
            </a:extLst>
          </p:cNvPr>
          <p:cNvPicPr>
            <a:picLocks noChangeAspect="1"/>
          </p:cNvPicPr>
          <p:nvPr/>
        </p:nvPicPr>
        <p:blipFill rotWithShape="1">
          <a:blip r:embed="rId4"/>
          <a:srcRect t="12819"/>
          <a:stretch/>
        </p:blipFill>
        <p:spPr>
          <a:xfrm>
            <a:off x="7381677" y="3671857"/>
            <a:ext cx="2454569" cy="748364"/>
          </a:xfrm>
          <a:prstGeom prst="rect">
            <a:avLst/>
          </a:prstGeom>
        </p:spPr>
      </p:pic>
      <p:pic>
        <p:nvPicPr>
          <p:cNvPr id="20" name="Imagen 19">
            <a:extLst>
              <a:ext uri="{FF2B5EF4-FFF2-40B4-BE49-F238E27FC236}">
                <a16:creationId xmlns:a16="http://schemas.microsoft.com/office/drawing/2014/main" id="{73180D23-70BA-4331-922C-91CE131FED54}"/>
              </a:ext>
            </a:extLst>
          </p:cNvPr>
          <p:cNvPicPr>
            <a:picLocks noChangeAspect="1"/>
          </p:cNvPicPr>
          <p:nvPr/>
        </p:nvPicPr>
        <p:blipFill rotWithShape="1">
          <a:blip r:embed="rId5"/>
          <a:srcRect b="9978"/>
          <a:stretch/>
        </p:blipFill>
        <p:spPr>
          <a:xfrm>
            <a:off x="909307" y="3438145"/>
            <a:ext cx="2741689" cy="877298"/>
          </a:xfrm>
          <a:prstGeom prst="rect">
            <a:avLst/>
          </a:prstGeom>
        </p:spPr>
      </p:pic>
      <p:pic>
        <p:nvPicPr>
          <p:cNvPr id="22" name="Imagen 21">
            <a:extLst>
              <a:ext uri="{FF2B5EF4-FFF2-40B4-BE49-F238E27FC236}">
                <a16:creationId xmlns:a16="http://schemas.microsoft.com/office/drawing/2014/main" id="{759EDF3A-048D-4147-AED3-EF0140B07AF4}"/>
              </a:ext>
            </a:extLst>
          </p:cNvPr>
          <p:cNvPicPr>
            <a:picLocks noChangeAspect="1"/>
          </p:cNvPicPr>
          <p:nvPr/>
        </p:nvPicPr>
        <p:blipFill>
          <a:blip r:embed="rId6"/>
          <a:stretch>
            <a:fillRect/>
          </a:stretch>
        </p:blipFill>
        <p:spPr>
          <a:xfrm>
            <a:off x="966908" y="2042020"/>
            <a:ext cx="2626489" cy="1135779"/>
          </a:xfrm>
          <a:prstGeom prst="rect">
            <a:avLst/>
          </a:prstGeom>
        </p:spPr>
      </p:pic>
      <p:pic>
        <p:nvPicPr>
          <p:cNvPr id="24" name="Imagen 23">
            <a:extLst>
              <a:ext uri="{FF2B5EF4-FFF2-40B4-BE49-F238E27FC236}">
                <a16:creationId xmlns:a16="http://schemas.microsoft.com/office/drawing/2014/main" id="{073EA37F-149E-41E2-943B-46E83A42BBD0}"/>
              </a:ext>
            </a:extLst>
          </p:cNvPr>
          <p:cNvPicPr>
            <a:picLocks noChangeAspect="1"/>
          </p:cNvPicPr>
          <p:nvPr/>
        </p:nvPicPr>
        <p:blipFill>
          <a:blip r:embed="rId7"/>
          <a:stretch>
            <a:fillRect/>
          </a:stretch>
        </p:blipFill>
        <p:spPr>
          <a:xfrm>
            <a:off x="4376306" y="2042020"/>
            <a:ext cx="2379002" cy="2127478"/>
          </a:xfrm>
          <a:prstGeom prst="rect">
            <a:avLst/>
          </a:prstGeom>
        </p:spPr>
      </p:pic>
      <p:pic>
        <p:nvPicPr>
          <p:cNvPr id="26" name="Imagen 25">
            <a:extLst>
              <a:ext uri="{FF2B5EF4-FFF2-40B4-BE49-F238E27FC236}">
                <a16:creationId xmlns:a16="http://schemas.microsoft.com/office/drawing/2014/main" id="{F60DC71C-9E4B-4592-B0E7-75BCD478F709}"/>
              </a:ext>
            </a:extLst>
          </p:cNvPr>
          <p:cNvPicPr>
            <a:picLocks noChangeAspect="1"/>
          </p:cNvPicPr>
          <p:nvPr/>
        </p:nvPicPr>
        <p:blipFill>
          <a:blip r:embed="rId8"/>
          <a:stretch>
            <a:fillRect/>
          </a:stretch>
        </p:blipFill>
        <p:spPr>
          <a:xfrm>
            <a:off x="7320493" y="2820725"/>
            <a:ext cx="2540494" cy="714148"/>
          </a:xfrm>
          <a:prstGeom prst="rect">
            <a:avLst/>
          </a:prstGeom>
        </p:spPr>
      </p:pic>
    </p:spTree>
    <p:extLst>
      <p:ext uri="{BB962C8B-B14F-4D97-AF65-F5344CB8AC3E}">
        <p14:creationId xmlns:p14="http://schemas.microsoft.com/office/powerpoint/2010/main" val="2471929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00B3383-CFC6-457A-9C67-01311832846F}"/>
              </a:ext>
            </a:extLst>
          </p:cNvPr>
          <p:cNvSpPr>
            <a:spLocks noGrp="1"/>
          </p:cNvSpPr>
          <p:nvPr>
            <p:ph idx="1"/>
          </p:nvPr>
        </p:nvSpPr>
        <p:spPr>
          <a:xfrm>
            <a:off x="838200" y="704538"/>
            <a:ext cx="10515600" cy="4572093"/>
          </a:xfrm>
        </p:spPr>
        <p:txBody>
          <a:bodyPr>
            <a:normAutofit/>
          </a:bodyPr>
          <a:lstStyle/>
          <a:p>
            <a:pPr marL="0" indent="0">
              <a:buNone/>
            </a:pPr>
            <a:r>
              <a:rPr lang="es-CO" sz="2000" dirty="0"/>
              <a:t>Teniendo en cuenta que el canal de YouTube no guarda los comentarios recibidos durante la transmisión, a continuación, indicamos las preguntas recibidas por este medio, las cuales fueron respondidas durante cada una de las sesiones: </a:t>
            </a:r>
          </a:p>
        </p:txBody>
      </p:sp>
      <p:pic>
        <p:nvPicPr>
          <p:cNvPr id="6" name="Imagen 5">
            <a:extLst>
              <a:ext uri="{FF2B5EF4-FFF2-40B4-BE49-F238E27FC236}">
                <a16:creationId xmlns:a16="http://schemas.microsoft.com/office/drawing/2014/main" id="{7C7D952A-42AB-4F19-8B6A-77AD96E4B060}"/>
              </a:ext>
            </a:extLst>
          </p:cNvPr>
          <p:cNvPicPr>
            <a:picLocks noChangeAspect="1"/>
          </p:cNvPicPr>
          <p:nvPr/>
        </p:nvPicPr>
        <p:blipFill>
          <a:blip r:embed="rId2"/>
          <a:stretch>
            <a:fillRect/>
          </a:stretch>
        </p:blipFill>
        <p:spPr>
          <a:xfrm>
            <a:off x="6429958" y="2139226"/>
            <a:ext cx="4369205" cy="3227769"/>
          </a:xfrm>
          <a:prstGeom prst="rect">
            <a:avLst/>
          </a:prstGeom>
          <a:ln>
            <a:noFill/>
          </a:ln>
          <a:effectLst>
            <a:outerShdw blurRad="190500" algn="tl" rotWithShape="0">
              <a:srgbClr val="000000">
                <a:alpha val="70000"/>
              </a:srgbClr>
            </a:outerShdw>
          </a:effectLst>
        </p:spPr>
      </p:pic>
      <p:sp>
        <p:nvSpPr>
          <p:cNvPr id="7" name="Marcador de contenido 2">
            <a:extLst>
              <a:ext uri="{FF2B5EF4-FFF2-40B4-BE49-F238E27FC236}">
                <a16:creationId xmlns:a16="http://schemas.microsoft.com/office/drawing/2014/main" id="{565E89AA-9C9F-4123-B74A-38CBDDDB3390}"/>
              </a:ext>
            </a:extLst>
          </p:cNvPr>
          <p:cNvSpPr txBox="1">
            <a:spLocks/>
          </p:cNvSpPr>
          <p:nvPr/>
        </p:nvSpPr>
        <p:spPr>
          <a:xfrm>
            <a:off x="838201" y="2139226"/>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i="1" dirty="0"/>
              <a:t>¿Fogafín está listo por si se llega a presentar la liquidación de una entidad inscrita?</a:t>
            </a:r>
          </a:p>
          <a:p>
            <a:r>
              <a:rPr lang="es-MX" sz="1800" i="1" dirty="0"/>
              <a:t>​Respecto a la ejecución del presupuesto ¿qué concluyó la Contraloría sobre el asunto?</a:t>
            </a:r>
          </a:p>
          <a:p>
            <a:r>
              <a:rPr lang="es-MX" sz="1800" i="1" dirty="0"/>
              <a:t>​buenas tardes, ¿cómo implementan la sostenibilidad en Fogafín? y respecto a los ODS, cuáles involucran dentro de sus estrategias. </a:t>
            </a:r>
          </a:p>
          <a:p>
            <a:r>
              <a:rPr lang="es-CO" sz="1800" i="1" dirty="0"/>
              <a:t>Maria del Pilar ¿es posible conocer algunas de las conclusiones que para Fogafín tuvo la participación en el simulacro del FSI? ¿es un ejercicio que será recurrente? </a:t>
            </a:r>
          </a:p>
          <a:p>
            <a:endParaRPr lang="es-CO" sz="1800" i="1" dirty="0"/>
          </a:p>
        </p:txBody>
      </p:sp>
    </p:spTree>
    <p:extLst>
      <p:ext uri="{BB962C8B-B14F-4D97-AF65-F5344CB8AC3E}">
        <p14:creationId xmlns:p14="http://schemas.microsoft.com/office/powerpoint/2010/main" val="3231857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6000" b="1" dirty="0">
                <a:solidFill>
                  <a:schemeClr val="bg1"/>
                </a:solidFill>
                <a:latin typeface="Myriad Pro" charset="0"/>
              </a:rPr>
              <a:t>7. Cifras de la transmisión</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3179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a 16">
            <a:extLst>
              <a:ext uri="{FF2B5EF4-FFF2-40B4-BE49-F238E27FC236}">
                <a16:creationId xmlns:a16="http://schemas.microsoft.com/office/drawing/2014/main" id="{90CF9C63-9E40-46EF-B9DF-032AF04CF658}"/>
              </a:ext>
            </a:extLst>
          </p:cNvPr>
          <p:cNvGraphicFramePr>
            <a:graphicFrameLocks noGrp="1"/>
          </p:cNvGraphicFramePr>
          <p:nvPr>
            <p:ph idx="1"/>
            <p:extLst>
              <p:ext uri="{D42A27DB-BD31-4B8C-83A1-F6EECF244321}">
                <p14:modId xmlns:p14="http://schemas.microsoft.com/office/powerpoint/2010/main" val="1220349722"/>
              </p:ext>
            </p:extLst>
          </p:nvPr>
        </p:nvGraphicFramePr>
        <p:xfrm>
          <a:off x="1143365" y="1436393"/>
          <a:ext cx="8614516" cy="4176256"/>
        </p:xfrm>
        <a:graphic>
          <a:graphicData uri="http://schemas.openxmlformats.org/drawingml/2006/table">
            <a:tbl>
              <a:tblPr firstRow="1" bandRow="1">
                <a:tableStyleId>{5C22544A-7EE6-4342-B048-85BDC9FD1C3A}</a:tableStyleId>
              </a:tblPr>
              <a:tblGrid>
                <a:gridCol w="3113842">
                  <a:extLst>
                    <a:ext uri="{9D8B030D-6E8A-4147-A177-3AD203B41FA5}">
                      <a16:colId xmlns:a16="http://schemas.microsoft.com/office/drawing/2014/main" val="2927293556"/>
                    </a:ext>
                  </a:extLst>
                </a:gridCol>
                <a:gridCol w="1827131">
                  <a:extLst>
                    <a:ext uri="{9D8B030D-6E8A-4147-A177-3AD203B41FA5}">
                      <a16:colId xmlns:a16="http://schemas.microsoft.com/office/drawing/2014/main" val="2788697448"/>
                    </a:ext>
                  </a:extLst>
                </a:gridCol>
                <a:gridCol w="1880950">
                  <a:extLst>
                    <a:ext uri="{9D8B030D-6E8A-4147-A177-3AD203B41FA5}">
                      <a16:colId xmlns:a16="http://schemas.microsoft.com/office/drawing/2014/main" val="1805931092"/>
                    </a:ext>
                  </a:extLst>
                </a:gridCol>
                <a:gridCol w="1792593">
                  <a:extLst>
                    <a:ext uri="{9D8B030D-6E8A-4147-A177-3AD203B41FA5}">
                      <a16:colId xmlns:a16="http://schemas.microsoft.com/office/drawing/2014/main" val="1203678045"/>
                    </a:ext>
                  </a:extLst>
                </a:gridCol>
              </a:tblGrid>
              <a:tr h="539646">
                <a:tc>
                  <a:txBody>
                    <a:bodyPr/>
                    <a:lstStyle/>
                    <a:p>
                      <a:pPr algn="r"/>
                      <a:endParaRPr lang="es-CO"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dirty="0">
                          <a:solidFill>
                            <a:schemeClr val="bg1"/>
                          </a:solidFill>
                          <a:latin typeface="Bebas Neue" panose="020B0606020202050201" pitchFamily="34" charset="0"/>
                        </a:rPr>
                        <a:t>Junio 28</a:t>
                      </a:r>
                      <a:endParaRPr lang="es-CO" sz="2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chemeClr val="bg1"/>
                          </a:solidFill>
                          <a:effectLst/>
                          <a:uLnTx/>
                          <a:uFillTx/>
                          <a:latin typeface="Bebas Neue" panose="020B0606020202050201" pitchFamily="34" charset="0"/>
                          <a:ea typeface="+mn-ea"/>
                          <a:cs typeface="+mn-cs"/>
                        </a:rPr>
                        <a:t>Junio 29</a:t>
                      </a:r>
                      <a:endParaRPr kumimoji="0" lang="es-CO" sz="2400" b="1"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chemeClr val="bg1"/>
                          </a:solidFill>
                          <a:effectLst/>
                          <a:uLnTx/>
                          <a:uFillTx/>
                          <a:latin typeface="Bebas Neue" panose="020B0606020202050201" pitchFamily="34" charset="0"/>
                          <a:ea typeface="+mn-ea"/>
                          <a:cs typeface="+mn-cs"/>
                        </a:rPr>
                        <a:t>Junio 30</a:t>
                      </a:r>
                      <a:endParaRPr kumimoji="0" lang="es-CO" sz="2400" b="1"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extLst>
                  <a:ext uri="{0D108BD9-81ED-4DB2-BD59-A6C34878D82A}">
                    <a16:rowId xmlns:a16="http://schemas.microsoft.com/office/drawing/2014/main" val="2637399688"/>
                  </a:ext>
                </a:extLst>
              </a:tr>
              <a:tr h="734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chemeClr val="bg1">
                              <a:lumMod val="50000"/>
                            </a:schemeClr>
                          </a:solidFill>
                          <a:latin typeface="Myriad Pro"/>
                        </a:rPr>
                        <a:t>Espectadores conectados durante la transmisión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71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267772"/>
                  </a:ext>
                </a:extLst>
              </a:tr>
              <a:tr h="701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chemeClr val="bg1">
                              <a:lumMod val="50000"/>
                            </a:schemeClr>
                          </a:solidFill>
                          <a:latin typeface="Myriad Pro"/>
                        </a:rPr>
                        <a:t>Interacciones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149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109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80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6871788"/>
                  </a:ext>
                </a:extLst>
              </a:tr>
              <a:tr h="55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chemeClr val="bg1">
                              <a:lumMod val="50000"/>
                            </a:schemeClr>
                          </a:solidFill>
                          <a:latin typeface="Myriad Pro"/>
                        </a:rPr>
                        <a:t>Comentarios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a:solidFill>
                            <a:srgbClr val="7F7F7F"/>
                          </a:solidFill>
                          <a:effectLst/>
                          <a:latin typeface="Myriad Pro" panose="020B0503030403020204"/>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322088"/>
                  </a:ext>
                </a:extLst>
              </a:tr>
              <a:tr h="764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chemeClr val="bg1">
                              <a:lumMod val="50000"/>
                            </a:schemeClr>
                          </a:solidFill>
                          <a:latin typeface="Myriad Pro"/>
                        </a:rPr>
                        <a:t>Alcance de la transmisión </a:t>
                      </a:r>
                      <a:r>
                        <a:rPr kumimoji="0" lang="es-CO" sz="1400" b="0" i="0" u="none" strike="noStrike" kern="1200" cap="none" spc="0" normalizeH="0" baseline="0" noProof="0" dirty="0">
                          <a:ln>
                            <a:noFill/>
                          </a:ln>
                          <a:solidFill>
                            <a:prstClr val="white">
                              <a:lumMod val="50000"/>
                            </a:prstClr>
                          </a:solidFill>
                          <a:effectLst/>
                          <a:uLnTx/>
                          <a:uFillTx/>
                          <a:latin typeface="Myriad Pro"/>
                          <a:ea typeface="+mn-ea"/>
                          <a:cs typeface="+mn-cs"/>
                        </a:rPr>
                        <a:t>(personas a las que les llegó la publicación por redes sociales)</a:t>
                      </a:r>
                      <a:endParaRPr lang="es-CO" sz="1800" dirty="0">
                        <a:solidFill>
                          <a:schemeClr val="bg1">
                            <a:lumMod val="50000"/>
                          </a:schemeClr>
                        </a:solidFill>
                        <a:latin typeface="Myriad Pro"/>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826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936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854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317592"/>
                  </a:ext>
                </a:extLst>
              </a:tr>
              <a:tr h="566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chemeClr val="bg1">
                              <a:lumMod val="50000"/>
                            </a:schemeClr>
                          </a:solidFill>
                          <a:latin typeface="Myriad Pro"/>
                        </a:rPr>
                        <a:t>Reproducciones de video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lumMod val="50000"/>
                            </a:prstClr>
                          </a:solidFill>
                          <a:effectLst/>
                          <a:uLnTx/>
                          <a:uFillTx/>
                          <a:latin typeface="Myriad Pro"/>
                          <a:ea typeface="+mn-ea"/>
                          <a:cs typeface="+mn-cs"/>
                        </a:rPr>
                        <a:t>(número de veces que se ha visto la grabación después de la transmisión)</a:t>
                      </a:r>
                      <a:r>
                        <a:rPr lang="es-CO" sz="1800" dirty="0">
                          <a:solidFill>
                            <a:schemeClr val="bg1">
                              <a:lumMod val="50000"/>
                            </a:schemeClr>
                          </a:solidFill>
                          <a:latin typeface="Myriad Pro"/>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1011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402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800" b="1" i="0" u="none" strike="noStrike" dirty="0">
                          <a:solidFill>
                            <a:srgbClr val="7F7F7F"/>
                          </a:solidFill>
                          <a:effectLst/>
                          <a:latin typeface="Myriad Pro" panose="020B0503030403020204"/>
                        </a:rPr>
                        <a:t>291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729118"/>
                  </a:ext>
                </a:extLst>
              </a:tr>
            </a:tbl>
          </a:graphicData>
        </a:graphic>
      </p:graphicFrame>
      <p:sp>
        <p:nvSpPr>
          <p:cNvPr id="25" name="Título 13">
            <a:extLst>
              <a:ext uri="{FF2B5EF4-FFF2-40B4-BE49-F238E27FC236}">
                <a16:creationId xmlns:a16="http://schemas.microsoft.com/office/drawing/2014/main" id="{955BB158-ED44-421F-8C93-1B4D4574646C}"/>
              </a:ext>
            </a:extLst>
          </p:cNvPr>
          <p:cNvSpPr txBox="1">
            <a:spLocks/>
          </p:cNvSpPr>
          <p:nvPr/>
        </p:nvSpPr>
        <p:spPr>
          <a:xfrm>
            <a:off x="804417" y="347599"/>
            <a:ext cx="10515600" cy="894049"/>
          </a:xfrm>
          <a:prstGeom prst="rect">
            <a:avLst/>
          </a:prstGeom>
        </p:spPr>
        <p:txBody>
          <a:bodyPr>
            <a:no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r>
              <a:rPr lang="es-MX" sz="4500" dirty="0"/>
              <a:t>Principales datos de la transmisión </a:t>
            </a:r>
            <a:endParaRPr lang="es-CO" sz="4500" dirty="0"/>
          </a:p>
        </p:txBody>
      </p:sp>
      <p:pic>
        <p:nvPicPr>
          <p:cNvPr id="26" name="Imagen 25">
            <a:extLst>
              <a:ext uri="{FF2B5EF4-FFF2-40B4-BE49-F238E27FC236}">
                <a16:creationId xmlns:a16="http://schemas.microsoft.com/office/drawing/2014/main" id="{D998FEE9-9508-4D84-8567-C97E50C357DF}"/>
              </a:ext>
            </a:extLst>
          </p:cNvPr>
          <p:cNvPicPr>
            <a:picLocks noChangeAspect="1"/>
          </p:cNvPicPr>
          <p:nvPr/>
        </p:nvPicPr>
        <p:blipFill rotWithShape="1">
          <a:blip r:embed="rId2"/>
          <a:srcRect t="5119" r="91541" b="80453"/>
          <a:stretch/>
        </p:blipFill>
        <p:spPr>
          <a:xfrm>
            <a:off x="669503" y="4063434"/>
            <a:ext cx="388016" cy="375298"/>
          </a:xfrm>
          <a:prstGeom prst="rect">
            <a:avLst/>
          </a:prstGeom>
        </p:spPr>
      </p:pic>
      <p:pic>
        <p:nvPicPr>
          <p:cNvPr id="27" name="Imagen 26">
            <a:extLst>
              <a:ext uri="{FF2B5EF4-FFF2-40B4-BE49-F238E27FC236}">
                <a16:creationId xmlns:a16="http://schemas.microsoft.com/office/drawing/2014/main" id="{1C0FACDD-0493-4C7B-AC27-78E278FACB62}"/>
              </a:ext>
            </a:extLst>
          </p:cNvPr>
          <p:cNvPicPr>
            <a:picLocks noChangeAspect="1"/>
          </p:cNvPicPr>
          <p:nvPr/>
        </p:nvPicPr>
        <p:blipFill rotWithShape="1">
          <a:blip r:embed="rId2"/>
          <a:srcRect l="34005" t="29249" r="57164" b="50768"/>
          <a:stretch/>
        </p:blipFill>
        <p:spPr>
          <a:xfrm>
            <a:off x="638215" y="4737134"/>
            <a:ext cx="505150" cy="648261"/>
          </a:xfrm>
          <a:prstGeom prst="rect">
            <a:avLst/>
          </a:prstGeom>
        </p:spPr>
      </p:pic>
      <p:pic>
        <p:nvPicPr>
          <p:cNvPr id="29" name="Imagen 28">
            <a:extLst>
              <a:ext uri="{FF2B5EF4-FFF2-40B4-BE49-F238E27FC236}">
                <a16:creationId xmlns:a16="http://schemas.microsoft.com/office/drawing/2014/main" id="{64AEE803-FFB6-405B-8913-673B5C02B9B5}"/>
              </a:ext>
            </a:extLst>
          </p:cNvPr>
          <p:cNvPicPr>
            <a:picLocks noChangeAspect="1"/>
          </p:cNvPicPr>
          <p:nvPr/>
        </p:nvPicPr>
        <p:blipFill rotWithShape="1">
          <a:blip r:embed="rId2"/>
          <a:srcRect l="70659" t="-3124" r="20510" b="80804"/>
          <a:stretch/>
        </p:blipFill>
        <p:spPr>
          <a:xfrm>
            <a:off x="757172" y="1890828"/>
            <a:ext cx="386193" cy="553560"/>
          </a:xfrm>
          <a:prstGeom prst="rect">
            <a:avLst/>
          </a:prstGeom>
        </p:spPr>
      </p:pic>
      <p:pic>
        <p:nvPicPr>
          <p:cNvPr id="30" name="Imagen 29">
            <a:extLst>
              <a:ext uri="{FF2B5EF4-FFF2-40B4-BE49-F238E27FC236}">
                <a16:creationId xmlns:a16="http://schemas.microsoft.com/office/drawing/2014/main" id="{569CDC84-BF55-4F6E-81DB-97588DA4D091}"/>
              </a:ext>
            </a:extLst>
          </p:cNvPr>
          <p:cNvPicPr>
            <a:picLocks noChangeAspect="1"/>
          </p:cNvPicPr>
          <p:nvPr/>
        </p:nvPicPr>
        <p:blipFill rotWithShape="1">
          <a:blip r:embed="rId2"/>
          <a:srcRect t="28027" r="90103" b="50690"/>
          <a:stretch/>
        </p:blipFill>
        <p:spPr>
          <a:xfrm>
            <a:off x="726967" y="2658615"/>
            <a:ext cx="386193" cy="471005"/>
          </a:xfrm>
          <a:prstGeom prst="rect">
            <a:avLst/>
          </a:prstGeom>
        </p:spPr>
      </p:pic>
      <p:pic>
        <p:nvPicPr>
          <p:cNvPr id="31" name="Imagen 30">
            <a:extLst>
              <a:ext uri="{FF2B5EF4-FFF2-40B4-BE49-F238E27FC236}">
                <a16:creationId xmlns:a16="http://schemas.microsoft.com/office/drawing/2014/main" id="{D644CDB9-B102-43BF-ACE9-D7BD0A17F06A}"/>
              </a:ext>
            </a:extLst>
          </p:cNvPr>
          <p:cNvPicPr>
            <a:picLocks noChangeAspect="1"/>
          </p:cNvPicPr>
          <p:nvPr/>
        </p:nvPicPr>
        <p:blipFill rotWithShape="1">
          <a:blip r:embed="rId2"/>
          <a:srcRect l="68475" t="28303" r="20186" b="51714"/>
          <a:stretch/>
        </p:blipFill>
        <p:spPr>
          <a:xfrm>
            <a:off x="601576" y="3304827"/>
            <a:ext cx="505152" cy="504853"/>
          </a:xfrm>
          <a:prstGeom prst="rect">
            <a:avLst/>
          </a:prstGeom>
        </p:spPr>
      </p:pic>
      <p:pic>
        <p:nvPicPr>
          <p:cNvPr id="32" name="Imagen 31">
            <a:extLst>
              <a:ext uri="{FF2B5EF4-FFF2-40B4-BE49-F238E27FC236}">
                <a16:creationId xmlns:a16="http://schemas.microsoft.com/office/drawing/2014/main" id="{54F11D94-B8F9-4F78-A86F-B9DAD5701832}"/>
              </a:ext>
            </a:extLst>
          </p:cNvPr>
          <p:cNvPicPr>
            <a:picLocks noChangeAspect="1"/>
          </p:cNvPicPr>
          <p:nvPr/>
        </p:nvPicPr>
        <p:blipFill rotWithShape="1">
          <a:blip r:embed="rId2"/>
          <a:srcRect l="69333" t="57133" r="20269" b="26943"/>
          <a:stretch/>
        </p:blipFill>
        <p:spPr>
          <a:xfrm>
            <a:off x="9707828" y="2551891"/>
            <a:ext cx="706176" cy="616875"/>
          </a:xfrm>
          <a:prstGeom prst="rect">
            <a:avLst/>
          </a:prstGeom>
        </p:spPr>
      </p:pic>
      <p:sp>
        <p:nvSpPr>
          <p:cNvPr id="33" name="CuadroTexto 32">
            <a:extLst>
              <a:ext uri="{FF2B5EF4-FFF2-40B4-BE49-F238E27FC236}">
                <a16:creationId xmlns:a16="http://schemas.microsoft.com/office/drawing/2014/main" id="{C0F2834E-A6FD-4F0D-A658-21E281BF4E4B}"/>
              </a:ext>
            </a:extLst>
          </p:cNvPr>
          <p:cNvSpPr txBox="1"/>
          <p:nvPr/>
        </p:nvSpPr>
        <p:spPr>
          <a:xfrm>
            <a:off x="10225522" y="2839094"/>
            <a:ext cx="1672891" cy="584775"/>
          </a:xfrm>
          <a:prstGeom prst="rect">
            <a:avLst/>
          </a:prstGeom>
          <a:noFill/>
        </p:spPr>
        <p:txBody>
          <a:bodyPr wrap="square" rtlCol="0">
            <a:spAutoFit/>
          </a:bodyPr>
          <a:lstStyle/>
          <a:p>
            <a:pPr algn="ctr"/>
            <a:r>
              <a:rPr lang="es-CO" sz="3200" b="1" dirty="0">
                <a:solidFill>
                  <a:srgbClr val="009999"/>
                </a:solidFill>
                <a:latin typeface="Myriad Pro"/>
              </a:rPr>
              <a:t>Bogotá</a:t>
            </a:r>
          </a:p>
        </p:txBody>
      </p:sp>
      <p:sp>
        <p:nvSpPr>
          <p:cNvPr id="34" name="CuadroTexto 33">
            <a:extLst>
              <a:ext uri="{FF2B5EF4-FFF2-40B4-BE49-F238E27FC236}">
                <a16:creationId xmlns:a16="http://schemas.microsoft.com/office/drawing/2014/main" id="{D70B547C-0CD9-49C2-93F8-BCF174B9CBC3}"/>
              </a:ext>
            </a:extLst>
          </p:cNvPr>
          <p:cNvSpPr txBox="1"/>
          <p:nvPr/>
        </p:nvSpPr>
        <p:spPr>
          <a:xfrm>
            <a:off x="10116100" y="2431848"/>
            <a:ext cx="1954245" cy="523220"/>
          </a:xfrm>
          <a:prstGeom prst="rect">
            <a:avLst/>
          </a:prstGeom>
          <a:noFill/>
        </p:spPr>
        <p:txBody>
          <a:bodyPr wrap="square" rtlCol="0">
            <a:spAutoFit/>
          </a:bodyPr>
          <a:lstStyle/>
          <a:p>
            <a:pPr algn="ctr"/>
            <a:r>
              <a:rPr lang="es-CO" sz="1400" dirty="0">
                <a:solidFill>
                  <a:schemeClr val="bg1">
                    <a:lumMod val="50000"/>
                  </a:schemeClr>
                </a:solidFill>
                <a:latin typeface="Myriad Pro"/>
              </a:rPr>
              <a:t>Lugar principal de conexión </a:t>
            </a:r>
          </a:p>
        </p:txBody>
      </p:sp>
      <p:pic>
        <p:nvPicPr>
          <p:cNvPr id="35" name="Imagen 34">
            <a:extLst>
              <a:ext uri="{FF2B5EF4-FFF2-40B4-BE49-F238E27FC236}">
                <a16:creationId xmlns:a16="http://schemas.microsoft.com/office/drawing/2014/main" id="{23FA9FD5-A261-4135-AF26-EA57BE616C5A}"/>
              </a:ext>
            </a:extLst>
          </p:cNvPr>
          <p:cNvPicPr>
            <a:picLocks noChangeAspect="1"/>
          </p:cNvPicPr>
          <p:nvPr/>
        </p:nvPicPr>
        <p:blipFill rotWithShape="1">
          <a:blip r:embed="rId2"/>
          <a:srcRect l="33651" t="55884" r="57518" b="24134"/>
          <a:stretch/>
        </p:blipFill>
        <p:spPr>
          <a:xfrm>
            <a:off x="9892981" y="4214841"/>
            <a:ext cx="527411" cy="676829"/>
          </a:xfrm>
          <a:prstGeom prst="rect">
            <a:avLst/>
          </a:prstGeom>
        </p:spPr>
      </p:pic>
      <p:sp>
        <p:nvSpPr>
          <p:cNvPr id="36" name="CuadroTexto 35">
            <a:extLst>
              <a:ext uri="{FF2B5EF4-FFF2-40B4-BE49-F238E27FC236}">
                <a16:creationId xmlns:a16="http://schemas.microsoft.com/office/drawing/2014/main" id="{ED9E2B92-F400-46E1-9E58-E7F2A81E7B01}"/>
              </a:ext>
            </a:extLst>
          </p:cNvPr>
          <p:cNvSpPr txBox="1"/>
          <p:nvPr/>
        </p:nvSpPr>
        <p:spPr>
          <a:xfrm>
            <a:off x="10378941" y="4504871"/>
            <a:ext cx="1671872" cy="1077218"/>
          </a:xfrm>
          <a:prstGeom prst="rect">
            <a:avLst/>
          </a:prstGeom>
          <a:noFill/>
        </p:spPr>
        <p:txBody>
          <a:bodyPr wrap="square" rtlCol="0">
            <a:spAutoFit/>
          </a:bodyPr>
          <a:lstStyle/>
          <a:p>
            <a:pPr algn="ctr"/>
            <a:r>
              <a:rPr lang="es-CO" sz="3200" b="1" dirty="0">
                <a:solidFill>
                  <a:srgbClr val="009999"/>
                </a:solidFill>
                <a:latin typeface="Myriad Pro"/>
              </a:rPr>
              <a:t>25 y 34 </a:t>
            </a:r>
            <a:r>
              <a:rPr lang="es-CO" sz="2400" b="1" dirty="0">
                <a:solidFill>
                  <a:srgbClr val="009999"/>
                </a:solidFill>
                <a:latin typeface="Myriad Pro"/>
              </a:rPr>
              <a:t>años</a:t>
            </a:r>
            <a:r>
              <a:rPr lang="es-CO" sz="3200" b="1" dirty="0">
                <a:solidFill>
                  <a:srgbClr val="009999"/>
                </a:solidFill>
                <a:latin typeface="Myriad Pro"/>
              </a:rPr>
              <a:t> </a:t>
            </a:r>
          </a:p>
        </p:txBody>
      </p:sp>
      <p:sp>
        <p:nvSpPr>
          <p:cNvPr id="37" name="CuadroTexto 36">
            <a:extLst>
              <a:ext uri="{FF2B5EF4-FFF2-40B4-BE49-F238E27FC236}">
                <a16:creationId xmlns:a16="http://schemas.microsoft.com/office/drawing/2014/main" id="{0107193F-3FEE-480E-9E1D-4F6D4ED28CB2}"/>
              </a:ext>
            </a:extLst>
          </p:cNvPr>
          <p:cNvSpPr txBox="1"/>
          <p:nvPr/>
        </p:nvSpPr>
        <p:spPr>
          <a:xfrm>
            <a:off x="10237755" y="3920096"/>
            <a:ext cx="1954245" cy="584775"/>
          </a:xfrm>
          <a:prstGeom prst="rect">
            <a:avLst/>
          </a:prstGeom>
          <a:noFill/>
        </p:spPr>
        <p:txBody>
          <a:bodyPr wrap="square" rtlCol="0">
            <a:spAutoFit/>
          </a:bodyPr>
          <a:lstStyle/>
          <a:p>
            <a:pPr algn="ctr"/>
            <a:r>
              <a:rPr lang="es-CO" sz="1400" dirty="0">
                <a:solidFill>
                  <a:schemeClr val="bg1">
                    <a:lumMod val="50000"/>
                  </a:schemeClr>
                </a:solidFill>
                <a:latin typeface="Myriad Pro"/>
              </a:rPr>
              <a:t>Público principal </a:t>
            </a:r>
            <a:r>
              <a:rPr lang="es-CO" b="1" dirty="0">
                <a:solidFill>
                  <a:schemeClr val="bg1">
                    <a:lumMod val="50000"/>
                  </a:schemeClr>
                </a:solidFill>
                <a:latin typeface="Myriad Pro"/>
              </a:rPr>
              <a:t>mujeres</a:t>
            </a:r>
            <a:endParaRPr lang="es-CO" sz="1400" dirty="0">
              <a:solidFill>
                <a:schemeClr val="bg1">
                  <a:lumMod val="50000"/>
                </a:schemeClr>
              </a:solidFill>
              <a:latin typeface="Myriad Pro"/>
            </a:endParaRPr>
          </a:p>
        </p:txBody>
      </p:sp>
    </p:spTree>
    <p:extLst>
      <p:ext uri="{BB962C8B-B14F-4D97-AF65-F5344CB8AC3E}">
        <p14:creationId xmlns:p14="http://schemas.microsoft.com/office/powerpoint/2010/main" val="1006013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8F7300-67E4-4E64-A8F4-53CF0F8F73FB}"/>
              </a:ext>
            </a:extLst>
          </p:cNvPr>
          <p:cNvSpPr>
            <a:spLocks noGrp="1"/>
          </p:cNvSpPr>
          <p:nvPr>
            <p:ph idx="1"/>
          </p:nvPr>
        </p:nvSpPr>
        <p:spPr>
          <a:xfrm>
            <a:off x="838200" y="5246557"/>
            <a:ext cx="10515600" cy="930406"/>
          </a:xfrm>
        </p:spPr>
        <p:txBody>
          <a:bodyPr>
            <a:normAutofit/>
          </a:bodyPr>
          <a:lstStyle/>
          <a:p>
            <a:pPr marL="0" indent="0" algn="just">
              <a:buNone/>
            </a:pPr>
            <a:r>
              <a:rPr lang="es-MX" sz="2000" i="1" dirty="0">
                <a:solidFill>
                  <a:schemeClr val="bg1">
                    <a:lumMod val="50000"/>
                  </a:schemeClr>
                </a:solidFill>
                <a:latin typeface="Myriad Pro" panose="020B0503030403020204"/>
              </a:rPr>
              <a:t>Los primeros dos días fueron muy equitativos en términos de vistas y su duración. No obstante, durante el tercer día se tuvo una prolongada permanencia por parte de los espectadores durante la transmisión. </a:t>
            </a:r>
          </a:p>
        </p:txBody>
      </p:sp>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838200" y="681037"/>
            <a:ext cx="6948487"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MX" sz="2000" b="1" dirty="0"/>
              <a:t>Comportamiento de las vistas durante la transmisión </a:t>
            </a:r>
          </a:p>
        </p:txBody>
      </p:sp>
      <p:sp>
        <p:nvSpPr>
          <p:cNvPr id="8" name="Marcador de contenido 5">
            <a:extLst>
              <a:ext uri="{FF2B5EF4-FFF2-40B4-BE49-F238E27FC236}">
                <a16:creationId xmlns:a16="http://schemas.microsoft.com/office/drawing/2014/main" id="{71718BEB-1EBB-4920-A8C9-2460AFCE5C0F}"/>
              </a:ext>
            </a:extLst>
          </p:cNvPr>
          <p:cNvSpPr>
            <a:spLocks noGrp="1"/>
          </p:cNvSpPr>
          <p:nvPr/>
        </p:nvSpPr>
        <p:spPr>
          <a:xfrm>
            <a:off x="705787" y="1406152"/>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28</a:t>
            </a:r>
          </a:p>
        </p:txBody>
      </p:sp>
      <p:sp>
        <p:nvSpPr>
          <p:cNvPr id="15" name="Marcador de contenido 5">
            <a:extLst>
              <a:ext uri="{FF2B5EF4-FFF2-40B4-BE49-F238E27FC236}">
                <a16:creationId xmlns:a16="http://schemas.microsoft.com/office/drawing/2014/main" id="{5DB9E132-D54E-4828-BAD1-DFEABFAC3C78}"/>
              </a:ext>
            </a:extLst>
          </p:cNvPr>
          <p:cNvSpPr>
            <a:spLocks noGrp="1"/>
          </p:cNvSpPr>
          <p:nvPr/>
        </p:nvSpPr>
        <p:spPr>
          <a:xfrm>
            <a:off x="4340354" y="1376664"/>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29</a:t>
            </a:r>
          </a:p>
        </p:txBody>
      </p:sp>
      <p:sp>
        <p:nvSpPr>
          <p:cNvPr id="16" name="Marcador de contenido 5">
            <a:extLst>
              <a:ext uri="{FF2B5EF4-FFF2-40B4-BE49-F238E27FC236}">
                <a16:creationId xmlns:a16="http://schemas.microsoft.com/office/drawing/2014/main" id="{8DF17675-BD2C-4164-8938-3ADFD66747E5}"/>
              </a:ext>
            </a:extLst>
          </p:cNvPr>
          <p:cNvSpPr>
            <a:spLocks noGrp="1"/>
          </p:cNvSpPr>
          <p:nvPr/>
        </p:nvSpPr>
        <p:spPr>
          <a:xfrm>
            <a:off x="8106554" y="1343961"/>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30</a:t>
            </a:r>
          </a:p>
        </p:txBody>
      </p:sp>
      <p:pic>
        <p:nvPicPr>
          <p:cNvPr id="18" name="Imagen 17">
            <a:extLst>
              <a:ext uri="{FF2B5EF4-FFF2-40B4-BE49-F238E27FC236}">
                <a16:creationId xmlns:a16="http://schemas.microsoft.com/office/drawing/2014/main" id="{8C8C5482-149B-4050-BE85-9F3B50F97A6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660816" y="1825866"/>
            <a:ext cx="3622609" cy="2360538"/>
          </a:xfrm>
          <a:prstGeom prst="rect">
            <a:avLst/>
          </a:prstGeom>
          <a:ln>
            <a:noFill/>
          </a:ln>
          <a:effectLst>
            <a:outerShdw blurRad="190500" algn="tl" rotWithShape="0">
              <a:srgbClr val="000000">
                <a:alpha val="70000"/>
              </a:srgbClr>
            </a:outerShdw>
          </a:effectLst>
        </p:spPr>
      </p:pic>
      <p:pic>
        <p:nvPicPr>
          <p:cNvPr id="20" name="Imagen 19">
            <a:extLst>
              <a:ext uri="{FF2B5EF4-FFF2-40B4-BE49-F238E27FC236}">
                <a16:creationId xmlns:a16="http://schemas.microsoft.com/office/drawing/2014/main" id="{132F892B-0525-4DAD-958F-164048A41B3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2743"/>
          <a:stretch/>
        </p:blipFill>
        <p:spPr>
          <a:xfrm>
            <a:off x="4340354" y="1840754"/>
            <a:ext cx="3718712" cy="2360538"/>
          </a:xfrm>
          <a:prstGeom prst="rect">
            <a:avLst/>
          </a:prstGeom>
          <a:ln>
            <a:noFill/>
          </a:ln>
          <a:effectLst>
            <a:outerShdw blurRad="190500" algn="tl" rotWithShape="0">
              <a:srgbClr val="000000">
                <a:alpha val="70000"/>
              </a:srgbClr>
            </a:outerShdw>
          </a:effectLst>
        </p:spPr>
      </p:pic>
      <p:pic>
        <p:nvPicPr>
          <p:cNvPr id="22" name="Imagen 21">
            <a:extLst>
              <a:ext uri="{FF2B5EF4-FFF2-40B4-BE49-F238E27FC236}">
                <a16:creationId xmlns:a16="http://schemas.microsoft.com/office/drawing/2014/main" id="{3A5516F4-83DA-453A-BA77-2B12898A75E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1" r="2369"/>
          <a:stretch/>
        </p:blipFill>
        <p:spPr>
          <a:xfrm>
            <a:off x="8154555" y="1825866"/>
            <a:ext cx="3713042" cy="23754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7960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8F7300-67E4-4E64-A8F4-53CF0F8F73FB}"/>
              </a:ext>
            </a:extLst>
          </p:cNvPr>
          <p:cNvSpPr>
            <a:spLocks noGrp="1"/>
          </p:cNvSpPr>
          <p:nvPr>
            <p:ph idx="1"/>
          </p:nvPr>
        </p:nvSpPr>
        <p:spPr>
          <a:xfrm>
            <a:off x="838200" y="5246557"/>
            <a:ext cx="10515600" cy="930406"/>
          </a:xfrm>
        </p:spPr>
        <p:txBody>
          <a:bodyPr>
            <a:normAutofit/>
          </a:bodyPr>
          <a:lstStyle/>
          <a:p>
            <a:pPr marL="0" indent="0" algn="just">
              <a:buNone/>
            </a:pPr>
            <a:r>
              <a:rPr lang="es-ES" sz="2000" i="1" dirty="0">
                <a:solidFill>
                  <a:schemeClr val="bg1">
                    <a:lumMod val="50000"/>
                  </a:schemeClr>
                </a:solidFill>
                <a:latin typeface="Myriad Pro" panose="020B0503030403020204"/>
              </a:rPr>
              <a:t>Si bien durante los tres días se conectaron públicos entre los 13 y 65 años, la mayor concentración de espectadores estuvo entre el rango de los 25 y 34 años, perteneciente al género femenino.  </a:t>
            </a:r>
            <a:endParaRPr lang="es-CO" sz="2000" i="1" dirty="0">
              <a:solidFill>
                <a:schemeClr val="bg1">
                  <a:lumMod val="50000"/>
                </a:schemeClr>
              </a:solidFill>
              <a:latin typeface="Myriad Pro" panose="020B0503030403020204"/>
            </a:endParaRPr>
          </a:p>
        </p:txBody>
      </p:sp>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838200" y="681037"/>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000" b="1" dirty="0"/>
              <a:t>Segmentación de espectadores </a:t>
            </a:r>
          </a:p>
        </p:txBody>
      </p:sp>
      <p:sp>
        <p:nvSpPr>
          <p:cNvPr id="8" name="Marcador de contenido 5">
            <a:extLst>
              <a:ext uri="{FF2B5EF4-FFF2-40B4-BE49-F238E27FC236}">
                <a16:creationId xmlns:a16="http://schemas.microsoft.com/office/drawing/2014/main" id="{71718BEB-1EBB-4920-A8C9-2460AFCE5C0F}"/>
              </a:ext>
            </a:extLst>
          </p:cNvPr>
          <p:cNvSpPr>
            <a:spLocks noGrp="1"/>
          </p:cNvSpPr>
          <p:nvPr/>
        </p:nvSpPr>
        <p:spPr>
          <a:xfrm>
            <a:off x="705787" y="1406152"/>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28</a:t>
            </a:r>
          </a:p>
        </p:txBody>
      </p:sp>
      <p:pic>
        <p:nvPicPr>
          <p:cNvPr id="10" name="Imagen 9">
            <a:extLst>
              <a:ext uri="{FF2B5EF4-FFF2-40B4-BE49-F238E27FC236}">
                <a16:creationId xmlns:a16="http://schemas.microsoft.com/office/drawing/2014/main" id="{AC68A7E2-9CD4-4613-9AF1-045E16DFE771}"/>
              </a:ext>
            </a:extLst>
          </p:cNvPr>
          <p:cNvPicPr>
            <a:picLocks noChangeAspect="1"/>
          </p:cNvPicPr>
          <p:nvPr/>
        </p:nvPicPr>
        <p:blipFill>
          <a:blip r:embed="rId2"/>
          <a:stretch>
            <a:fillRect/>
          </a:stretch>
        </p:blipFill>
        <p:spPr>
          <a:xfrm>
            <a:off x="705787" y="1825867"/>
            <a:ext cx="3314700" cy="2695575"/>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599A7A65-2736-409A-82C6-54A31F4DA929}"/>
              </a:ext>
            </a:extLst>
          </p:cNvPr>
          <p:cNvPicPr>
            <a:picLocks noChangeAspect="1"/>
          </p:cNvPicPr>
          <p:nvPr/>
        </p:nvPicPr>
        <p:blipFill>
          <a:blip r:embed="rId3"/>
          <a:stretch>
            <a:fillRect/>
          </a:stretch>
        </p:blipFill>
        <p:spPr>
          <a:xfrm>
            <a:off x="4405312" y="1825867"/>
            <a:ext cx="3381375" cy="2695575"/>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0DEA1547-472C-4FF8-B6A8-09D0218DB99B}"/>
              </a:ext>
            </a:extLst>
          </p:cNvPr>
          <p:cNvPicPr>
            <a:picLocks noChangeAspect="1"/>
          </p:cNvPicPr>
          <p:nvPr/>
        </p:nvPicPr>
        <p:blipFill>
          <a:blip r:embed="rId4"/>
          <a:stretch>
            <a:fillRect/>
          </a:stretch>
        </p:blipFill>
        <p:spPr>
          <a:xfrm>
            <a:off x="8106554" y="1825867"/>
            <a:ext cx="3200400" cy="2647950"/>
          </a:xfrm>
          <a:prstGeom prst="rect">
            <a:avLst/>
          </a:prstGeom>
          <a:ln>
            <a:noFill/>
          </a:ln>
          <a:effectLst>
            <a:outerShdw blurRad="190500" algn="tl" rotWithShape="0">
              <a:srgbClr val="000000">
                <a:alpha val="70000"/>
              </a:srgbClr>
            </a:outerShdw>
          </a:effectLst>
        </p:spPr>
      </p:pic>
      <p:sp>
        <p:nvSpPr>
          <p:cNvPr id="15" name="Marcador de contenido 5">
            <a:extLst>
              <a:ext uri="{FF2B5EF4-FFF2-40B4-BE49-F238E27FC236}">
                <a16:creationId xmlns:a16="http://schemas.microsoft.com/office/drawing/2014/main" id="{5DB9E132-D54E-4828-BAD1-DFEABFAC3C78}"/>
              </a:ext>
            </a:extLst>
          </p:cNvPr>
          <p:cNvSpPr>
            <a:spLocks noGrp="1"/>
          </p:cNvSpPr>
          <p:nvPr/>
        </p:nvSpPr>
        <p:spPr>
          <a:xfrm>
            <a:off x="4340354" y="1376664"/>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29</a:t>
            </a:r>
          </a:p>
        </p:txBody>
      </p:sp>
      <p:sp>
        <p:nvSpPr>
          <p:cNvPr id="16" name="Marcador de contenido 5">
            <a:extLst>
              <a:ext uri="{FF2B5EF4-FFF2-40B4-BE49-F238E27FC236}">
                <a16:creationId xmlns:a16="http://schemas.microsoft.com/office/drawing/2014/main" id="{8DF17675-BD2C-4164-8938-3ADFD66747E5}"/>
              </a:ext>
            </a:extLst>
          </p:cNvPr>
          <p:cNvSpPr>
            <a:spLocks noGrp="1"/>
          </p:cNvSpPr>
          <p:nvPr/>
        </p:nvSpPr>
        <p:spPr>
          <a:xfrm>
            <a:off x="8106554" y="1343961"/>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30</a:t>
            </a:r>
          </a:p>
        </p:txBody>
      </p:sp>
    </p:spTree>
    <p:extLst>
      <p:ext uri="{BB962C8B-B14F-4D97-AF65-F5344CB8AC3E}">
        <p14:creationId xmlns:p14="http://schemas.microsoft.com/office/powerpoint/2010/main" val="1070004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8F7300-67E4-4E64-A8F4-53CF0F8F73FB}"/>
              </a:ext>
            </a:extLst>
          </p:cNvPr>
          <p:cNvSpPr>
            <a:spLocks noGrp="1"/>
          </p:cNvSpPr>
          <p:nvPr>
            <p:ph idx="1"/>
          </p:nvPr>
        </p:nvSpPr>
        <p:spPr>
          <a:xfrm>
            <a:off x="838200" y="5246557"/>
            <a:ext cx="10515600" cy="930406"/>
          </a:xfrm>
        </p:spPr>
        <p:txBody>
          <a:bodyPr>
            <a:noAutofit/>
          </a:bodyPr>
          <a:lstStyle/>
          <a:p>
            <a:pPr marL="0" indent="0" algn="just">
              <a:buNone/>
            </a:pPr>
            <a:r>
              <a:rPr lang="es-ES" sz="2000" i="1" dirty="0">
                <a:solidFill>
                  <a:schemeClr val="bg1">
                    <a:lumMod val="50000"/>
                  </a:schemeClr>
                </a:solidFill>
                <a:effectLst/>
                <a:latin typeface="Myriad Pro" panose="020B0503030403020204"/>
                <a:ea typeface="Times New Roman" panose="02020603050405020304" pitchFamily="18" charset="0"/>
              </a:rPr>
              <a:t>Durante las transmisiones de cada uno de los tres días se presentaron permanentes comentarios y reacciones por parte de los espectadores, siendo la última sesión donde se tuvo un pico tanto en las veces que se compartió la publicación como en las reacciones</a:t>
            </a:r>
            <a:endParaRPr lang="es-CO" sz="2000" i="1" dirty="0">
              <a:solidFill>
                <a:schemeClr val="bg1">
                  <a:lumMod val="50000"/>
                </a:schemeClr>
              </a:solidFill>
              <a:effectLst/>
              <a:latin typeface="Myriad Pro" panose="020B0503030403020204"/>
              <a:ea typeface="Calibri" panose="020F0502020204030204" pitchFamily="34" charset="0"/>
            </a:endParaRPr>
          </a:p>
        </p:txBody>
      </p:sp>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838200" y="681037"/>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000" b="1" dirty="0"/>
              <a:t>Interacciones de los espectadores </a:t>
            </a:r>
          </a:p>
        </p:txBody>
      </p:sp>
      <p:sp>
        <p:nvSpPr>
          <p:cNvPr id="8" name="Marcador de contenido 5">
            <a:extLst>
              <a:ext uri="{FF2B5EF4-FFF2-40B4-BE49-F238E27FC236}">
                <a16:creationId xmlns:a16="http://schemas.microsoft.com/office/drawing/2014/main" id="{71718BEB-1EBB-4920-A8C9-2460AFCE5C0F}"/>
              </a:ext>
            </a:extLst>
          </p:cNvPr>
          <p:cNvSpPr>
            <a:spLocks noGrp="1"/>
          </p:cNvSpPr>
          <p:nvPr/>
        </p:nvSpPr>
        <p:spPr>
          <a:xfrm>
            <a:off x="705787" y="1406152"/>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28</a:t>
            </a:r>
          </a:p>
        </p:txBody>
      </p:sp>
      <p:pic>
        <p:nvPicPr>
          <p:cNvPr id="6" name="Imagen 5">
            <a:extLst>
              <a:ext uri="{FF2B5EF4-FFF2-40B4-BE49-F238E27FC236}">
                <a16:creationId xmlns:a16="http://schemas.microsoft.com/office/drawing/2014/main" id="{2641E129-F983-40D1-B83F-D73D01ED6E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174638" y="1866131"/>
            <a:ext cx="3723165" cy="2524771"/>
          </a:xfrm>
          <a:prstGeom prst="rect">
            <a:avLst/>
          </a:prstGeom>
          <a:ln>
            <a:noFill/>
          </a:ln>
          <a:effectLst>
            <a:outerShdw blurRad="190500" algn="tl" rotWithShape="0">
              <a:srgbClr val="000000">
                <a:alpha val="70000"/>
              </a:srgbClr>
            </a:outerShdw>
          </a:effectLst>
        </p:spPr>
      </p:pic>
      <p:sp>
        <p:nvSpPr>
          <p:cNvPr id="10" name="Marcador de contenido 5">
            <a:extLst>
              <a:ext uri="{FF2B5EF4-FFF2-40B4-BE49-F238E27FC236}">
                <a16:creationId xmlns:a16="http://schemas.microsoft.com/office/drawing/2014/main" id="{698DFC0E-DB80-49AE-AD1F-8FF8D7590B62}"/>
              </a:ext>
            </a:extLst>
          </p:cNvPr>
          <p:cNvSpPr>
            <a:spLocks noGrp="1"/>
          </p:cNvSpPr>
          <p:nvPr/>
        </p:nvSpPr>
        <p:spPr>
          <a:xfrm>
            <a:off x="705787" y="1406152"/>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28</a:t>
            </a:r>
          </a:p>
        </p:txBody>
      </p:sp>
      <p:sp>
        <p:nvSpPr>
          <p:cNvPr id="11" name="Marcador de contenido 5">
            <a:extLst>
              <a:ext uri="{FF2B5EF4-FFF2-40B4-BE49-F238E27FC236}">
                <a16:creationId xmlns:a16="http://schemas.microsoft.com/office/drawing/2014/main" id="{7892DBEB-0634-4457-853D-09D6C23A8FC2}"/>
              </a:ext>
            </a:extLst>
          </p:cNvPr>
          <p:cNvSpPr>
            <a:spLocks noGrp="1"/>
          </p:cNvSpPr>
          <p:nvPr/>
        </p:nvSpPr>
        <p:spPr>
          <a:xfrm>
            <a:off x="4340354" y="1376664"/>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29</a:t>
            </a:r>
          </a:p>
        </p:txBody>
      </p:sp>
      <p:sp>
        <p:nvSpPr>
          <p:cNvPr id="12" name="Marcador de contenido 5">
            <a:extLst>
              <a:ext uri="{FF2B5EF4-FFF2-40B4-BE49-F238E27FC236}">
                <a16:creationId xmlns:a16="http://schemas.microsoft.com/office/drawing/2014/main" id="{2EAAFB47-B16A-4C93-8C1B-B6783B0BB942}"/>
              </a:ext>
            </a:extLst>
          </p:cNvPr>
          <p:cNvSpPr>
            <a:spLocks noGrp="1"/>
          </p:cNvSpPr>
          <p:nvPr/>
        </p:nvSpPr>
        <p:spPr>
          <a:xfrm>
            <a:off x="8106554" y="1343961"/>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30</a:t>
            </a:r>
          </a:p>
        </p:txBody>
      </p:sp>
      <p:pic>
        <p:nvPicPr>
          <p:cNvPr id="14" name="Imagen 13">
            <a:extLst>
              <a:ext uri="{FF2B5EF4-FFF2-40B4-BE49-F238E27FC236}">
                <a16:creationId xmlns:a16="http://schemas.microsoft.com/office/drawing/2014/main" id="{35D061DC-01B7-49E2-A80B-2D120C1A171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386466" y="1861929"/>
            <a:ext cx="3723164" cy="2548664"/>
          </a:xfrm>
          <a:prstGeom prst="rect">
            <a:avLst/>
          </a:prstGeom>
          <a:ln>
            <a:noFill/>
          </a:ln>
          <a:effectLst>
            <a:outerShdw blurRad="190500" algn="tl" rotWithShape="0">
              <a:srgbClr val="000000">
                <a:alpha val="70000"/>
              </a:srgbClr>
            </a:outerShdw>
          </a:effectLst>
        </p:spPr>
      </p:pic>
      <p:pic>
        <p:nvPicPr>
          <p:cNvPr id="16" name="Imagen 15">
            <a:extLst>
              <a:ext uri="{FF2B5EF4-FFF2-40B4-BE49-F238E27FC236}">
                <a16:creationId xmlns:a16="http://schemas.microsoft.com/office/drawing/2014/main" id="{04AECE14-1BE5-4DE4-B2A7-02F11EBDBFB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63683" y="1884953"/>
            <a:ext cx="3762885" cy="25486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052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5C83CEB6-949C-4F65-9580-BD71FA855070}"/>
              </a:ext>
            </a:extLst>
          </p:cNvPr>
          <p:cNvSpPr>
            <a:spLocks noGrp="1"/>
          </p:cNvSpPr>
          <p:nvPr/>
        </p:nvSpPr>
        <p:spPr>
          <a:xfrm>
            <a:off x="705787" y="389225"/>
            <a:ext cx="7571282"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2000" b="1" dirty="0"/>
              <a:t>Ubicación espectadores</a:t>
            </a:r>
          </a:p>
        </p:txBody>
      </p:sp>
      <p:sp>
        <p:nvSpPr>
          <p:cNvPr id="10" name="Marcador de contenido 5">
            <a:extLst>
              <a:ext uri="{FF2B5EF4-FFF2-40B4-BE49-F238E27FC236}">
                <a16:creationId xmlns:a16="http://schemas.microsoft.com/office/drawing/2014/main" id="{698DFC0E-DB80-49AE-AD1F-8FF8D7590B62}"/>
              </a:ext>
            </a:extLst>
          </p:cNvPr>
          <p:cNvSpPr>
            <a:spLocks noGrp="1"/>
          </p:cNvSpPr>
          <p:nvPr/>
        </p:nvSpPr>
        <p:spPr>
          <a:xfrm>
            <a:off x="540897" y="878662"/>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28</a:t>
            </a:r>
          </a:p>
        </p:txBody>
      </p:sp>
      <p:sp>
        <p:nvSpPr>
          <p:cNvPr id="11" name="Marcador de contenido 5">
            <a:extLst>
              <a:ext uri="{FF2B5EF4-FFF2-40B4-BE49-F238E27FC236}">
                <a16:creationId xmlns:a16="http://schemas.microsoft.com/office/drawing/2014/main" id="{7892DBEB-0634-4457-853D-09D6C23A8FC2}"/>
              </a:ext>
            </a:extLst>
          </p:cNvPr>
          <p:cNvSpPr>
            <a:spLocks noGrp="1"/>
          </p:cNvSpPr>
          <p:nvPr/>
        </p:nvSpPr>
        <p:spPr>
          <a:xfrm>
            <a:off x="540897" y="3919964"/>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29</a:t>
            </a:r>
          </a:p>
        </p:txBody>
      </p:sp>
      <p:sp>
        <p:nvSpPr>
          <p:cNvPr id="12" name="Marcador de contenido 5">
            <a:extLst>
              <a:ext uri="{FF2B5EF4-FFF2-40B4-BE49-F238E27FC236}">
                <a16:creationId xmlns:a16="http://schemas.microsoft.com/office/drawing/2014/main" id="{2EAAFB47-B16A-4C93-8C1B-B6783B0BB942}"/>
              </a:ext>
            </a:extLst>
          </p:cNvPr>
          <p:cNvSpPr>
            <a:spLocks noGrp="1"/>
          </p:cNvSpPr>
          <p:nvPr/>
        </p:nvSpPr>
        <p:spPr>
          <a:xfrm>
            <a:off x="6392567" y="1807937"/>
            <a:ext cx="4603599"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800" dirty="0"/>
              <a:t>Junio 30</a:t>
            </a:r>
          </a:p>
        </p:txBody>
      </p:sp>
      <p:pic>
        <p:nvPicPr>
          <p:cNvPr id="15" name="Imagen 14">
            <a:extLst>
              <a:ext uri="{FF2B5EF4-FFF2-40B4-BE49-F238E27FC236}">
                <a16:creationId xmlns:a16="http://schemas.microsoft.com/office/drawing/2014/main" id="{A45C4BCE-07D9-47BE-BE4B-ED0903161B5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19143" r="3200" b="2032"/>
          <a:stretch/>
        </p:blipFill>
        <p:spPr>
          <a:xfrm>
            <a:off x="634772" y="1306143"/>
            <a:ext cx="5558990" cy="2335859"/>
          </a:xfrm>
          <a:prstGeom prst="rect">
            <a:avLst/>
          </a:prstGeom>
          <a:ln>
            <a:noFill/>
          </a:ln>
          <a:effectLst>
            <a:outerShdw blurRad="190500" algn="tl" rotWithShape="0">
              <a:srgbClr val="000000">
                <a:alpha val="70000"/>
              </a:srgbClr>
            </a:outerShdw>
          </a:effectLst>
        </p:spPr>
      </p:pic>
      <p:pic>
        <p:nvPicPr>
          <p:cNvPr id="17" name="Imagen 16" descr="Interfaz de usuario gráfica&#10;&#10;Descripción generada automáticamente con confianza media">
            <a:extLst>
              <a:ext uri="{FF2B5EF4-FFF2-40B4-BE49-F238E27FC236}">
                <a16:creationId xmlns:a16="http://schemas.microsoft.com/office/drawing/2014/main" id="{AD1928B0-D2E5-426E-88C4-4105B99B894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t="17037" b="2420"/>
          <a:stretch/>
        </p:blipFill>
        <p:spPr>
          <a:xfrm>
            <a:off x="634772" y="4270989"/>
            <a:ext cx="5573532" cy="2335859"/>
          </a:xfrm>
          <a:prstGeom prst="rect">
            <a:avLst/>
          </a:prstGeom>
          <a:ln>
            <a:noFill/>
          </a:ln>
          <a:effectLst>
            <a:outerShdw blurRad="190500" algn="tl" rotWithShape="0">
              <a:srgbClr val="000000">
                <a:alpha val="70000"/>
              </a:srgbClr>
            </a:outerShdw>
          </a:effectLst>
        </p:spPr>
      </p:pic>
      <p:pic>
        <p:nvPicPr>
          <p:cNvPr id="18" name="Imagen 17">
            <a:extLst>
              <a:ext uri="{FF2B5EF4-FFF2-40B4-BE49-F238E27FC236}">
                <a16:creationId xmlns:a16="http://schemas.microsoft.com/office/drawing/2014/main" id="{6E0F1668-4644-40AB-ADFA-2C852013186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t="20755" r="1841" b="5073"/>
          <a:stretch/>
        </p:blipFill>
        <p:spPr>
          <a:xfrm>
            <a:off x="6377129" y="2210214"/>
            <a:ext cx="5738854" cy="2336400"/>
          </a:xfrm>
          <a:prstGeom prst="rect">
            <a:avLst/>
          </a:prstGeom>
          <a:ln>
            <a:noFill/>
          </a:ln>
          <a:effectLst>
            <a:outerShdw blurRad="190500" algn="tl" rotWithShape="0">
              <a:srgbClr val="000000">
                <a:alpha val="70000"/>
              </a:srgbClr>
            </a:outerShdw>
          </a:effectLst>
        </p:spPr>
      </p:pic>
      <p:sp>
        <p:nvSpPr>
          <p:cNvPr id="19" name="Marcador de contenido 2">
            <a:extLst>
              <a:ext uri="{FF2B5EF4-FFF2-40B4-BE49-F238E27FC236}">
                <a16:creationId xmlns:a16="http://schemas.microsoft.com/office/drawing/2014/main" id="{324CBE1B-B13A-426C-9CBC-5831CC80EBD8}"/>
              </a:ext>
            </a:extLst>
          </p:cNvPr>
          <p:cNvSpPr>
            <a:spLocks noGrp="1"/>
          </p:cNvSpPr>
          <p:nvPr>
            <p:ph idx="1"/>
          </p:nvPr>
        </p:nvSpPr>
        <p:spPr>
          <a:xfrm>
            <a:off x="6392566" y="4915027"/>
            <a:ext cx="5573531" cy="930406"/>
          </a:xfrm>
        </p:spPr>
        <p:txBody>
          <a:bodyPr>
            <a:noAutofit/>
          </a:bodyPr>
          <a:lstStyle/>
          <a:p>
            <a:pPr marL="0" indent="0" algn="just">
              <a:buNone/>
            </a:pPr>
            <a:r>
              <a:rPr lang="es-MX" sz="1600" i="1" dirty="0">
                <a:solidFill>
                  <a:schemeClr val="bg1">
                    <a:lumMod val="50000"/>
                  </a:schemeClr>
                </a:solidFill>
                <a:effectLst/>
                <a:latin typeface="Myriad Pro" panose="020B0503030403020204"/>
                <a:ea typeface="Times New Roman" panose="02020603050405020304" pitchFamily="18" charset="0"/>
              </a:rPr>
              <a:t>La mayor población que se conectó se encontraba ubicada en la ciudad de Bogotá. No obstante, se contó con espectadores de otras regiones y también de fuera del país.</a:t>
            </a:r>
            <a:endParaRPr lang="es-CO" sz="1600" i="1" dirty="0">
              <a:solidFill>
                <a:schemeClr val="bg1">
                  <a:lumMod val="50000"/>
                </a:schemeClr>
              </a:solidFill>
              <a:effectLst/>
              <a:latin typeface="Myriad Pro" panose="020B0503030403020204"/>
              <a:ea typeface="Calibri" panose="020F0502020204030204" pitchFamily="34" charset="0"/>
            </a:endParaRPr>
          </a:p>
        </p:txBody>
      </p:sp>
    </p:spTree>
    <p:extLst>
      <p:ext uri="{BB962C8B-B14F-4D97-AF65-F5344CB8AC3E}">
        <p14:creationId xmlns:p14="http://schemas.microsoft.com/office/powerpoint/2010/main" val="4216442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6000" b="1" dirty="0">
                <a:solidFill>
                  <a:schemeClr val="bg1"/>
                </a:solidFill>
                <a:latin typeface="Myriad Pro" charset="0"/>
              </a:rPr>
              <a:t>8. Evaluación de la actividad</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8014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3BAD293-5CCA-42B5-8C01-38D4DC46CE0E}"/>
              </a:ext>
            </a:extLst>
          </p:cNvPr>
          <p:cNvSpPr txBox="1"/>
          <p:nvPr/>
        </p:nvSpPr>
        <p:spPr>
          <a:xfrm>
            <a:off x="590268" y="1067138"/>
            <a:ext cx="10515600" cy="1631216"/>
          </a:xfrm>
          <a:prstGeom prst="rect">
            <a:avLst/>
          </a:prstGeom>
          <a:noFill/>
        </p:spPr>
        <p:txBody>
          <a:bodyPr wrap="square">
            <a:spAutoFit/>
          </a:bodyPr>
          <a:lstStyle/>
          <a:p>
            <a:r>
              <a:rPr lang="es-MX" sz="2000" dirty="0">
                <a:solidFill>
                  <a:prstClr val="white">
                    <a:lumMod val="50000"/>
                  </a:prstClr>
                </a:solidFill>
                <a:latin typeface="Myriad Pro" charset="0"/>
              </a:rPr>
              <a:t>Con el propósito de generar espacios de participación ciudadana previos al ejercicio de rendición de cuentas, la entidad habilitó una encuesta en sus perfiles de redes sociales (Facebook y Twitter). La cual buscó conocer los temas que la ciudadanía quería conocer en dicho espacio. </a:t>
            </a:r>
          </a:p>
          <a:p>
            <a:endParaRPr lang="es-MX" sz="2000" dirty="0">
              <a:solidFill>
                <a:prstClr val="white">
                  <a:lumMod val="50000"/>
                </a:prstClr>
              </a:solidFill>
              <a:latin typeface="Myriad Pro" charset="0"/>
            </a:endParaRPr>
          </a:p>
        </p:txBody>
      </p:sp>
      <p:sp>
        <p:nvSpPr>
          <p:cNvPr id="9" name="Marcador de contenido 2">
            <a:extLst>
              <a:ext uri="{FF2B5EF4-FFF2-40B4-BE49-F238E27FC236}">
                <a16:creationId xmlns:a16="http://schemas.microsoft.com/office/drawing/2014/main" id="{4E8C06DD-33CA-431C-8560-3F6C6884491F}"/>
              </a:ext>
            </a:extLst>
          </p:cNvPr>
          <p:cNvSpPr txBox="1">
            <a:spLocks/>
          </p:cNvSpPr>
          <p:nvPr/>
        </p:nvSpPr>
        <p:spPr>
          <a:xfrm>
            <a:off x="5782302" y="5912011"/>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Twitter y Facebook </a:t>
            </a:r>
            <a:endParaRPr lang="es-CO" sz="1200" i="1" dirty="0"/>
          </a:p>
        </p:txBody>
      </p:sp>
      <p:sp>
        <p:nvSpPr>
          <p:cNvPr id="20" name="Marcador de contenido 5">
            <a:extLst>
              <a:ext uri="{FF2B5EF4-FFF2-40B4-BE49-F238E27FC236}">
                <a16:creationId xmlns:a16="http://schemas.microsoft.com/office/drawing/2014/main" id="{B527131C-A2F1-4FC6-877F-3D9B395F9541}"/>
              </a:ext>
            </a:extLst>
          </p:cNvPr>
          <p:cNvSpPr>
            <a:spLocks noGrp="1"/>
          </p:cNvSpPr>
          <p:nvPr/>
        </p:nvSpPr>
        <p:spPr>
          <a:xfrm>
            <a:off x="-207422" y="543324"/>
            <a:ext cx="3756199"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t>Encuesta previa </a:t>
            </a:r>
            <a:endParaRPr lang="es-CO" dirty="0"/>
          </a:p>
        </p:txBody>
      </p:sp>
      <p:graphicFrame>
        <p:nvGraphicFramePr>
          <p:cNvPr id="26" name="Gráfico 25">
            <a:extLst>
              <a:ext uri="{FF2B5EF4-FFF2-40B4-BE49-F238E27FC236}">
                <a16:creationId xmlns:a16="http://schemas.microsoft.com/office/drawing/2014/main" id="{3A4D5476-7496-4B1A-AB63-DBCBD88920D9}"/>
              </a:ext>
            </a:extLst>
          </p:cNvPr>
          <p:cNvGraphicFramePr>
            <a:graphicFrameLocks/>
          </p:cNvGraphicFramePr>
          <p:nvPr>
            <p:extLst>
              <p:ext uri="{D42A27DB-BD31-4B8C-83A1-F6EECF244321}">
                <p14:modId xmlns:p14="http://schemas.microsoft.com/office/powerpoint/2010/main" val="542222290"/>
              </p:ext>
            </p:extLst>
          </p:nvPr>
        </p:nvGraphicFramePr>
        <p:xfrm>
          <a:off x="5763411" y="2659422"/>
          <a:ext cx="5132227" cy="3156773"/>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a:extLst>
              <a:ext uri="{FF2B5EF4-FFF2-40B4-BE49-F238E27FC236}">
                <a16:creationId xmlns:a16="http://schemas.microsoft.com/office/drawing/2014/main" id="{02061AAE-B1A4-4715-BD1D-BA03FA96C45A}"/>
              </a:ext>
            </a:extLst>
          </p:cNvPr>
          <p:cNvSpPr txBox="1"/>
          <p:nvPr/>
        </p:nvSpPr>
        <p:spPr>
          <a:xfrm>
            <a:off x="610844" y="3148054"/>
            <a:ext cx="5590086" cy="1200329"/>
          </a:xfrm>
          <a:prstGeom prst="rect">
            <a:avLst/>
          </a:prstGeom>
          <a:noFill/>
        </p:spPr>
        <p:txBody>
          <a:bodyPr wrap="square">
            <a:spAutoFit/>
          </a:bodyPr>
          <a:lstStyle/>
          <a:p>
            <a:r>
              <a:rPr lang="es-MX" sz="1800" dirty="0">
                <a:solidFill>
                  <a:prstClr val="white">
                    <a:lumMod val="50000"/>
                  </a:prstClr>
                </a:solidFill>
                <a:latin typeface="Myriad Pro" charset="0"/>
              </a:rPr>
              <a:t>Los días 28, 29 y 30 de junio @Fogafin realizará la Audiencia Pública virtual de rendición de cuentas, vigencia 2020. ¿En qué tema de nuestra gestión le gustaría que profundizáramos?</a:t>
            </a:r>
          </a:p>
        </p:txBody>
      </p:sp>
    </p:spTree>
    <p:extLst>
      <p:ext uri="{BB962C8B-B14F-4D97-AF65-F5344CB8AC3E}">
        <p14:creationId xmlns:p14="http://schemas.microsoft.com/office/powerpoint/2010/main" val="207300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C1EA46-FE1A-4E8E-864C-E1E47211B2A5}"/>
              </a:ext>
            </a:extLst>
          </p:cNvPr>
          <p:cNvSpPr>
            <a:spLocks noGrp="1"/>
          </p:cNvSpPr>
          <p:nvPr>
            <p:ph idx="1"/>
          </p:nvPr>
        </p:nvSpPr>
        <p:spPr>
          <a:xfrm>
            <a:off x="838200" y="998806"/>
            <a:ext cx="10515600" cy="5178157"/>
          </a:xfrm>
        </p:spPr>
        <p:txBody>
          <a:bodyPr/>
          <a:lstStyle/>
          <a:p>
            <a:pPr marL="0" indent="0" algn="just">
              <a:buNone/>
            </a:pPr>
            <a:r>
              <a:rPr lang="es-CO" dirty="0"/>
              <a:t>Los ejercicios de rendición de cuentas ofrecen espacios de diálogo de doble vía entre las entidades y los grupos de valor, lo cual es importante de cara a la promoción de la democracia participativa y a la generación de mecanismos de participación y expresión de control social.  </a:t>
            </a:r>
          </a:p>
          <a:p>
            <a:pPr marL="0" indent="0" algn="just">
              <a:buNone/>
            </a:pPr>
            <a:r>
              <a:rPr lang="es-CO" dirty="0"/>
              <a:t>El documento base para la realización de la Audiencia Pública virtual de Fogafín fue el </a:t>
            </a:r>
            <a:r>
              <a:rPr lang="es-CO" i="1" dirty="0"/>
              <a:t>Informe de Gestión y Sostenibilidad 2020</a:t>
            </a:r>
            <a:r>
              <a:rPr lang="es-CO" dirty="0"/>
              <a:t>. Este documento se publicó el pasado 25 de febrero de 2021 y contiene los principales resultados de la gestión de la entidad frente a sus objetivos estratégicos y misionales, cuyos avances se encuentran enmarcados en el Plan Estratégico 2016-2020 y su extensión a 2021, así como en las actividades desarrolladas en el marco del cumplimiento de los Objetivos de Desarrollo Sostenible.</a:t>
            </a:r>
          </a:p>
          <a:p>
            <a:endParaRPr lang="es-CO" dirty="0"/>
          </a:p>
        </p:txBody>
      </p:sp>
    </p:spTree>
    <p:extLst>
      <p:ext uri="{BB962C8B-B14F-4D97-AF65-F5344CB8AC3E}">
        <p14:creationId xmlns:p14="http://schemas.microsoft.com/office/powerpoint/2010/main" val="3571291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5">
            <a:extLst>
              <a:ext uri="{FF2B5EF4-FFF2-40B4-BE49-F238E27FC236}">
                <a16:creationId xmlns:a16="http://schemas.microsoft.com/office/drawing/2014/main" id="{A5848A68-769A-476C-AF4F-E7A8BC12E291}"/>
              </a:ext>
            </a:extLst>
          </p:cNvPr>
          <p:cNvSpPr>
            <a:spLocks noGrp="1"/>
          </p:cNvSpPr>
          <p:nvPr/>
        </p:nvSpPr>
        <p:spPr>
          <a:xfrm>
            <a:off x="-492235" y="300411"/>
            <a:ext cx="4779422"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t>Encuesta posterior </a:t>
            </a:r>
            <a:endParaRPr lang="es-CO" dirty="0"/>
          </a:p>
        </p:txBody>
      </p:sp>
      <p:sp>
        <p:nvSpPr>
          <p:cNvPr id="14" name="CuadroTexto 13">
            <a:extLst>
              <a:ext uri="{FF2B5EF4-FFF2-40B4-BE49-F238E27FC236}">
                <a16:creationId xmlns:a16="http://schemas.microsoft.com/office/drawing/2014/main" id="{1A1F3C7D-131A-4FB0-A5BB-79C925A203BB}"/>
              </a:ext>
            </a:extLst>
          </p:cNvPr>
          <p:cNvSpPr txBox="1"/>
          <p:nvPr/>
        </p:nvSpPr>
        <p:spPr>
          <a:xfrm>
            <a:off x="598358" y="4580425"/>
            <a:ext cx="6513634" cy="830997"/>
          </a:xfrm>
          <a:prstGeom prst="rect">
            <a:avLst/>
          </a:prstGeom>
          <a:noFill/>
        </p:spPr>
        <p:txBody>
          <a:bodyPr wrap="square">
            <a:spAutoFit/>
          </a:bodyPr>
          <a:lstStyle/>
          <a:p>
            <a:r>
              <a:rPr lang="es-MX" sz="1600" dirty="0">
                <a:solidFill>
                  <a:prstClr val="white">
                    <a:lumMod val="50000"/>
                  </a:prstClr>
                </a:solidFill>
                <a:latin typeface="Myriad Pro" charset="0"/>
              </a:rPr>
              <a:t>¿Consideras que la transmisión realizada por FacebookLive y YouTube es el medio idóneo para el desarrollo de este espacio de interacción con la ciudadanía? </a:t>
            </a:r>
          </a:p>
        </p:txBody>
      </p:sp>
      <p:graphicFrame>
        <p:nvGraphicFramePr>
          <p:cNvPr id="19" name="Gráfico 18">
            <a:extLst>
              <a:ext uri="{FF2B5EF4-FFF2-40B4-BE49-F238E27FC236}">
                <a16:creationId xmlns:a16="http://schemas.microsoft.com/office/drawing/2014/main" id="{10106416-0E89-49DF-896E-3C3C9C7E301F}"/>
              </a:ext>
            </a:extLst>
          </p:cNvPr>
          <p:cNvGraphicFramePr>
            <a:graphicFrameLocks/>
          </p:cNvGraphicFramePr>
          <p:nvPr>
            <p:extLst>
              <p:ext uri="{D42A27DB-BD31-4B8C-83A1-F6EECF244321}">
                <p14:modId xmlns:p14="http://schemas.microsoft.com/office/powerpoint/2010/main" val="1525069160"/>
              </p:ext>
            </p:extLst>
          </p:nvPr>
        </p:nvGraphicFramePr>
        <p:xfrm>
          <a:off x="7196394" y="1635644"/>
          <a:ext cx="3781381" cy="2501562"/>
        </p:xfrm>
        <a:graphic>
          <a:graphicData uri="http://schemas.openxmlformats.org/drawingml/2006/chart">
            <c:chart xmlns:c="http://schemas.openxmlformats.org/drawingml/2006/chart" xmlns:r="http://schemas.openxmlformats.org/officeDocument/2006/relationships" r:id="rId2"/>
          </a:graphicData>
        </a:graphic>
      </p:graphicFrame>
      <p:sp>
        <p:nvSpPr>
          <p:cNvPr id="20" name="CuadroTexto 19">
            <a:extLst>
              <a:ext uri="{FF2B5EF4-FFF2-40B4-BE49-F238E27FC236}">
                <a16:creationId xmlns:a16="http://schemas.microsoft.com/office/drawing/2014/main" id="{883C6278-CF1F-4498-ADE2-2404AB9611AC}"/>
              </a:ext>
            </a:extLst>
          </p:cNvPr>
          <p:cNvSpPr txBox="1"/>
          <p:nvPr/>
        </p:nvSpPr>
        <p:spPr>
          <a:xfrm>
            <a:off x="598358" y="2183824"/>
            <a:ext cx="6625651" cy="584775"/>
          </a:xfrm>
          <a:prstGeom prst="rect">
            <a:avLst/>
          </a:prstGeom>
          <a:noFill/>
        </p:spPr>
        <p:txBody>
          <a:bodyPr wrap="square">
            <a:spAutoFit/>
          </a:bodyPr>
          <a:lstStyle/>
          <a:p>
            <a:r>
              <a:rPr lang="es-MX" sz="1600" dirty="0">
                <a:solidFill>
                  <a:prstClr val="white">
                    <a:lumMod val="50000"/>
                  </a:prstClr>
                </a:solidFill>
                <a:latin typeface="Myriad Pro" charset="0"/>
              </a:rPr>
              <a:t>¿Consideras que el tiempo destinado para cada intervención ha sido adecuado? </a:t>
            </a:r>
          </a:p>
        </p:txBody>
      </p:sp>
      <p:graphicFrame>
        <p:nvGraphicFramePr>
          <p:cNvPr id="21" name="Gráfico 20">
            <a:extLst>
              <a:ext uri="{FF2B5EF4-FFF2-40B4-BE49-F238E27FC236}">
                <a16:creationId xmlns:a16="http://schemas.microsoft.com/office/drawing/2014/main" id="{B9AE912A-91BE-46A7-BCAE-FD6E5E48557A}"/>
              </a:ext>
            </a:extLst>
          </p:cNvPr>
          <p:cNvGraphicFramePr>
            <a:graphicFrameLocks/>
          </p:cNvGraphicFramePr>
          <p:nvPr>
            <p:extLst>
              <p:ext uri="{D42A27DB-BD31-4B8C-83A1-F6EECF244321}">
                <p14:modId xmlns:p14="http://schemas.microsoft.com/office/powerpoint/2010/main" val="18297391"/>
              </p:ext>
            </p:extLst>
          </p:nvPr>
        </p:nvGraphicFramePr>
        <p:xfrm>
          <a:off x="7246909" y="4146031"/>
          <a:ext cx="4312230" cy="2575446"/>
        </p:xfrm>
        <a:graphic>
          <a:graphicData uri="http://schemas.openxmlformats.org/drawingml/2006/chart">
            <c:chart xmlns:c="http://schemas.openxmlformats.org/drawingml/2006/chart" xmlns:r="http://schemas.openxmlformats.org/officeDocument/2006/relationships" r:id="rId3"/>
          </a:graphicData>
        </a:graphic>
      </p:graphicFrame>
      <p:sp>
        <p:nvSpPr>
          <p:cNvPr id="22" name="Marcador de contenido 2">
            <a:extLst>
              <a:ext uri="{FF2B5EF4-FFF2-40B4-BE49-F238E27FC236}">
                <a16:creationId xmlns:a16="http://schemas.microsoft.com/office/drawing/2014/main" id="{CC3E0033-29CC-4C8E-A9D7-BDE6E3611DA5}"/>
              </a:ext>
            </a:extLst>
          </p:cNvPr>
          <p:cNvSpPr txBox="1">
            <a:spLocks/>
          </p:cNvSpPr>
          <p:nvPr/>
        </p:nvSpPr>
        <p:spPr>
          <a:xfrm>
            <a:off x="5473912" y="3564160"/>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Twitter y Facebook </a:t>
            </a:r>
            <a:endParaRPr lang="es-CO" sz="1200" i="1" dirty="0"/>
          </a:p>
        </p:txBody>
      </p:sp>
      <p:sp>
        <p:nvSpPr>
          <p:cNvPr id="23" name="Marcador de contenido 2">
            <a:extLst>
              <a:ext uri="{FF2B5EF4-FFF2-40B4-BE49-F238E27FC236}">
                <a16:creationId xmlns:a16="http://schemas.microsoft.com/office/drawing/2014/main" id="{3CB2A2D1-BF8E-45BF-A305-C357BA793081}"/>
              </a:ext>
            </a:extLst>
          </p:cNvPr>
          <p:cNvSpPr txBox="1">
            <a:spLocks/>
          </p:cNvSpPr>
          <p:nvPr/>
        </p:nvSpPr>
        <p:spPr>
          <a:xfrm>
            <a:off x="5540958" y="6173883"/>
            <a:ext cx="3276161" cy="518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Twitter y Facebook </a:t>
            </a:r>
            <a:endParaRPr lang="es-CO" sz="1200" i="1" dirty="0"/>
          </a:p>
        </p:txBody>
      </p:sp>
      <p:sp>
        <p:nvSpPr>
          <p:cNvPr id="10" name="Marcador de contenido 5">
            <a:extLst>
              <a:ext uri="{FF2B5EF4-FFF2-40B4-BE49-F238E27FC236}">
                <a16:creationId xmlns:a16="http://schemas.microsoft.com/office/drawing/2014/main" id="{9C93B261-8DA0-4042-A001-265BD57E4506}"/>
              </a:ext>
            </a:extLst>
          </p:cNvPr>
          <p:cNvSpPr>
            <a:spLocks noGrp="1"/>
          </p:cNvSpPr>
          <p:nvPr/>
        </p:nvSpPr>
        <p:spPr>
          <a:xfrm>
            <a:off x="598358" y="680131"/>
            <a:ext cx="11303832" cy="1135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dirty="0"/>
              <a:t>Para evaluar el desarrollo conceptual de la Audiencia Pública 2020, el equipo de comunicaciones preparó unas preguntas respecto a distintas características de la transmisión, así: </a:t>
            </a:r>
          </a:p>
        </p:txBody>
      </p:sp>
    </p:spTree>
    <p:extLst>
      <p:ext uri="{BB962C8B-B14F-4D97-AF65-F5344CB8AC3E}">
        <p14:creationId xmlns:p14="http://schemas.microsoft.com/office/powerpoint/2010/main" val="530146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793D49BC-0AF6-4CE9-B6B8-C5EC5B9BABF0}"/>
              </a:ext>
            </a:extLst>
          </p:cNvPr>
          <p:cNvSpPr txBox="1"/>
          <p:nvPr/>
        </p:nvSpPr>
        <p:spPr>
          <a:xfrm>
            <a:off x="657853" y="1150299"/>
            <a:ext cx="6516670" cy="646331"/>
          </a:xfrm>
          <a:prstGeom prst="rect">
            <a:avLst/>
          </a:prstGeom>
          <a:noFill/>
        </p:spPr>
        <p:txBody>
          <a:bodyPr wrap="square">
            <a:spAutoFit/>
          </a:bodyPr>
          <a:lstStyle/>
          <a:p>
            <a:r>
              <a:rPr lang="es-MX" dirty="0">
                <a:solidFill>
                  <a:prstClr val="white">
                    <a:lumMod val="50000"/>
                  </a:prstClr>
                </a:solidFill>
                <a:latin typeface="Myriad Pro" charset="0"/>
              </a:rPr>
              <a:t>¿Consideras que los temas desarrollados en las sesiones fueron los adecuados?</a:t>
            </a:r>
            <a:endParaRPr lang="es-CO" dirty="0">
              <a:solidFill>
                <a:prstClr val="white">
                  <a:lumMod val="50000"/>
                </a:prstClr>
              </a:solidFill>
              <a:latin typeface="Myriad Pro" charset="0"/>
            </a:endParaRPr>
          </a:p>
        </p:txBody>
      </p:sp>
      <p:sp>
        <p:nvSpPr>
          <p:cNvPr id="20" name="Marcador de contenido 2">
            <a:extLst>
              <a:ext uri="{FF2B5EF4-FFF2-40B4-BE49-F238E27FC236}">
                <a16:creationId xmlns:a16="http://schemas.microsoft.com/office/drawing/2014/main" id="{1BA05D5C-3974-451F-ACF7-3FA1849C2497}"/>
              </a:ext>
            </a:extLst>
          </p:cNvPr>
          <p:cNvSpPr>
            <a:spLocks noGrp="1"/>
          </p:cNvSpPr>
          <p:nvPr>
            <p:ph idx="1"/>
          </p:nvPr>
        </p:nvSpPr>
        <p:spPr>
          <a:xfrm>
            <a:off x="657853" y="4152090"/>
            <a:ext cx="5937550" cy="767673"/>
          </a:xfrm>
        </p:spPr>
        <p:txBody>
          <a:bodyPr>
            <a:noAutofit/>
          </a:bodyPr>
          <a:lstStyle/>
          <a:p>
            <a:pPr marL="0" indent="0">
              <a:buNone/>
            </a:pPr>
            <a:r>
              <a:rPr lang="es-MX" sz="1800" dirty="0"/>
              <a:t>¿Cree que el lenguaje utilizado en nuestra audiencia pública fue claro?</a:t>
            </a:r>
            <a:endParaRPr lang="es-CO" sz="1800" dirty="0"/>
          </a:p>
        </p:txBody>
      </p:sp>
      <p:graphicFrame>
        <p:nvGraphicFramePr>
          <p:cNvPr id="27" name="Gráfico 26">
            <a:extLst>
              <a:ext uri="{FF2B5EF4-FFF2-40B4-BE49-F238E27FC236}">
                <a16:creationId xmlns:a16="http://schemas.microsoft.com/office/drawing/2014/main" id="{90DB87B7-9C41-4D81-A9D5-F2F01003520C}"/>
              </a:ext>
            </a:extLst>
          </p:cNvPr>
          <p:cNvGraphicFramePr>
            <a:graphicFrameLocks/>
          </p:cNvGraphicFramePr>
          <p:nvPr>
            <p:extLst>
              <p:ext uri="{D42A27DB-BD31-4B8C-83A1-F6EECF244321}">
                <p14:modId xmlns:p14="http://schemas.microsoft.com/office/powerpoint/2010/main" val="489745167"/>
              </p:ext>
            </p:extLst>
          </p:nvPr>
        </p:nvGraphicFramePr>
        <p:xfrm>
          <a:off x="6595403" y="411785"/>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9" name="Marcador de contenido 2">
            <a:extLst>
              <a:ext uri="{FF2B5EF4-FFF2-40B4-BE49-F238E27FC236}">
                <a16:creationId xmlns:a16="http://schemas.microsoft.com/office/drawing/2014/main" id="{709E3449-EA31-4015-B3BE-FA7F4ED4BCD6}"/>
              </a:ext>
            </a:extLst>
          </p:cNvPr>
          <p:cNvSpPr txBox="1">
            <a:spLocks/>
          </p:cNvSpPr>
          <p:nvPr/>
        </p:nvSpPr>
        <p:spPr>
          <a:xfrm>
            <a:off x="4859663" y="2574305"/>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Twitter y Facebook </a:t>
            </a:r>
            <a:endParaRPr lang="es-CO" sz="1200" i="1" dirty="0"/>
          </a:p>
        </p:txBody>
      </p:sp>
      <p:sp>
        <p:nvSpPr>
          <p:cNvPr id="30" name="Marcador de contenido 2">
            <a:extLst>
              <a:ext uri="{FF2B5EF4-FFF2-40B4-BE49-F238E27FC236}">
                <a16:creationId xmlns:a16="http://schemas.microsoft.com/office/drawing/2014/main" id="{AD3EF03C-1D1A-4A8C-B1C3-F04AA48E4EE1}"/>
              </a:ext>
            </a:extLst>
          </p:cNvPr>
          <p:cNvSpPr txBox="1">
            <a:spLocks/>
          </p:cNvSpPr>
          <p:nvPr/>
        </p:nvSpPr>
        <p:spPr>
          <a:xfrm>
            <a:off x="5006175" y="6007458"/>
            <a:ext cx="3276161" cy="76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i="1" dirty="0"/>
              <a:t>Fuente: Twitter y Facebook </a:t>
            </a:r>
            <a:endParaRPr lang="es-CO" sz="1200" i="1" dirty="0"/>
          </a:p>
        </p:txBody>
      </p:sp>
      <p:graphicFrame>
        <p:nvGraphicFramePr>
          <p:cNvPr id="8" name="Gráfico 7">
            <a:extLst>
              <a:ext uri="{FF2B5EF4-FFF2-40B4-BE49-F238E27FC236}">
                <a16:creationId xmlns:a16="http://schemas.microsoft.com/office/drawing/2014/main" id="{12E64585-A164-4688-8417-0DF3A28B743F}"/>
              </a:ext>
            </a:extLst>
          </p:cNvPr>
          <p:cNvGraphicFramePr>
            <a:graphicFrameLocks/>
          </p:cNvGraphicFramePr>
          <p:nvPr>
            <p:extLst>
              <p:ext uri="{D42A27DB-BD31-4B8C-83A1-F6EECF244321}">
                <p14:modId xmlns:p14="http://schemas.microsoft.com/office/powerpoint/2010/main" val="4286803280"/>
              </p:ext>
            </p:extLst>
          </p:nvPr>
        </p:nvGraphicFramePr>
        <p:xfrm>
          <a:off x="6644255" y="3848974"/>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1821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407962" y="2528248"/>
            <a:ext cx="117840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5400" b="1" dirty="0">
                <a:solidFill>
                  <a:schemeClr val="bg1"/>
                </a:solidFill>
                <a:latin typeface="Myriad Pro" charset="0"/>
              </a:rPr>
              <a:t>9. Conclusiones y </a:t>
            </a:r>
            <a:r>
              <a:rPr lang="es-CO" sz="5400" dirty="0">
                <a:solidFill>
                  <a:schemeClr val="bg1"/>
                </a:solidFill>
              </a:rPr>
              <a:t>aprendizajes </a:t>
            </a:r>
            <a:endParaRPr kumimoji="0" lang="es-ES_tradnl" sz="54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419952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0DDFC989-D1B0-45C5-B741-6D6E087C0790}"/>
              </a:ext>
            </a:extLst>
          </p:cNvPr>
          <p:cNvSpPr>
            <a:spLocks noGrp="1"/>
          </p:cNvSpPr>
          <p:nvPr/>
        </p:nvSpPr>
        <p:spPr>
          <a:xfrm>
            <a:off x="806116" y="869428"/>
            <a:ext cx="10583779" cy="496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CO" sz="1800" dirty="0"/>
              <a:t>Durante el desarrollo de la actividad se contó con una interacción constante entre los espectadores y los funcionarios que participaron.</a:t>
            </a:r>
          </a:p>
          <a:p>
            <a:pPr lvl="0" algn="just"/>
            <a:r>
              <a:rPr lang="es-CO" sz="1800" dirty="0"/>
              <a:t>Teniendo en cuenta las cifras de la transmisión, se evidencia que la mecánica utilizada tuvo buena aceptación entre los espectadores.</a:t>
            </a:r>
          </a:p>
          <a:p>
            <a:pPr algn="just"/>
            <a:r>
              <a:rPr lang="es-MX" sz="1800" dirty="0"/>
              <a:t>Las inquietudes formuladas a lo largo de los tres días de la Audiencia Pública fueron resueltas en cada una de las sesiones.</a:t>
            </a:r>
          </a:p>
          <a:p>
            <a:pPr lvl="0" algn="just"/>
            <a:r>
              <a:rPr lang="es-MX" sz="1800" dirty="0"/>
              <a:t>Teniendo en cuenta que días antes de la transmisión se recibieron preguntas previas, se logró generar un vehículo de información abriendo un canal de comunicación con la ciudadanía.</a:t>
            </a:r>
            <a:endParaRPr lang="es-CO" sz="1800" dirty="0"/>
          </a:p>
          <a:p>
            <a:pPr lvl="0" algn="just"/>
            <a:r>
              <a:rPr lang="es-CO" sz="1800" dirty="0"/>
              <a:t>Dentro de los grupos de valor, se identifica que hubo buena aceptación con respecto a la realización de este tipo de ejercicios en los que se hace uso de las herramientas que hacen parte de las nuevas tecnologías, lo cual permite poder continuar generando espacios de diálogo en estos escenarios.  </a:t>
            </a:r>
          </a:p>
          <a:p>
            <a:pPr lvl="0" algn="just"/>
            <a:r>
              <a:rPr lang="es-CO" sz="1800" dirty="0"/>
              <a:t>Si bien la mayoría de los espectadores tuvieron como ubicación el Distrito Capital, se evidencia que también se contó con personas de otros departamentos y ciudades fuera del país. </a:t>
            </a:r>
          </a:p>
          <a:p>
            <a:pPr lvl="0" algn="just"/>
            <a:r>
              <a:rPr lang="es-MX" sz="1800" dirty="0"/>
              <a:t>Para los espectadores los temas desarrollados, así como el lenguaje utilizado fueron claros. Adicionalmente, el tiempo destinado para el desarrollo de cada sesión y los medios destinados para la transmisión fueron los idóneos. </a:t>
            </a:r>
          </a:p>
        </p:txBody>
      </p:sp>
      <p:sp>
        <p:nvSpPr>
          <p:cNvPr id="8" name="Marcador de contenido 5">
            <a:extLst>
              <a:ext uri="{FF2B5EF4-FFF2-40B4-BE49-F238E27FC236}">
                <a16:creationId xmlns:a16="http://schemas.microsoft.com/office/drawing/2014/main" id="{09C080E9-EB4E-4033-8E49-D03FC8D8D476}"/>
              </a:ext>
            </a:extLst>
          </p:cNvPr>
          <p:cNvSpPr>
            <a:spLocks noGrp="1"/>
          </p:cNvSpPr>
          <p:nvPr/>
        </p:nvSpPr>
        <p:spPr>
          <a:xfrm>
            <a:off x="-492235" y="300411"/>
            <a:ext cx="4779422"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t>Conclusiones</a:t>
            </a:r>
            <a:endParaRPr lang="es-CO" dirty="0"/>
          </a:p>
        </p:txBody>
      </p:sp>
    </p:spTree>
    <p:extLst>
      <p:ext uri="{BB962C8B-B14F-4D97-AF65-F5344CB8AC3E}">
        <p14:creationId xmlns:p14="http://schemas.microsoft.com/office/powerpoint/2010/main" val="3198527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5">
            <a:extLst>
              <a:ext uri="{FF2B5EF4-FFF2-40B4-BE49-F238E27FC236}">
                <a16:creationId xmlns:a16="http://schemas.microsoft.com/office/drawing/2014/main" id="{0DDFC989-D1B0-45C5-B741-6D6E087C0790}"/>
              </a:ext>
            </a:extLst>
          </p:cNvPr>
          <p:cNvSpPr>
            <a:spLocks noGrp="1"/>
          </p:cNvSpPr>
          <p:nvPr/>
        </p:nvSpPr>
        <p:spPr>
          <a:xfrm>
            <a:off x="806116" y="1169230"/>
            <a:ext cx="10583779" cy="496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MX" sz="1800" dirty="0"/>
              <a:t>Si bien para la convocatoria de los grupos de valor se tuvieron en cuenta las recomendaciones que permanentemente brinda Función Pública, y se contó con la conexión de ciudadanos, es importante contemplar otras acciones que contribuyan a generar una mayor participación.</a:t>
            </a:r>
          </a:p>
          <a:p>
            <a:pPr lvl="0" algn="just"/>
            <a:r>
              <a:rPr lang="es-MX" sz="1800" dirty="0"/>
              <a:t>Para esta oportunidad se implementó como canal de transmisión YouTube, no obstante se identificó que durante la transmisión Facebook fue el canal que más espectadores e interacciones presentó. </a:t>
            </a:r>
          </a:p>
          <a:p>
            <a:pPr lvl="0" algn="just"/>
            <a:r>
              <a:rPr lang="es-MX" sz="1800" dirty="0"/>
              <a:t>Es importante involucrar más a la audiencia durante las transmisiones, ya que esto permite generar dinámicas de participación por parte de estos. </a:t>
            </a:r>
          </a:p>
        </p:txBody>
      </p:sp>
      <p:sp>
        <p:nvSpPr>
          <p:cNvPr id="8" name="Marcador de contenido 5">
            <a:extLst>
              <a:ext uri="{FF2B5EF4-FFF2-40B4-BE49-F238E27FC236}">
                <a16:creationId xmlns:a16="http://schemas.microsoft.com/office/drawing/2014/main" id="{09C080E9-EB4E-4033-8E49-D03FC8D8D476}"/>
              </a:ext>
            </a:extLst>
          </p:cNvPr>
          <p:cNvSpPr>
            <a:spLocks noGrp="1"/>
          </p:cNvSpPr>
          <p:nvPr/>
        </p:nvSpPr>
        <p:spPr>
          <a:xfrm>
            <a:off x="-492235" y="300411"/>
            <a:ext cx="4779422"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b="1" dirty="0"/>
              <a:t>Aprendizajes</a:t>
            </a:r>
            <a:endParaRPr lang="es-CO" dirty="0"/>
          </a:p>
        </p:txBody>
      </p:sp>
    </p:spTree>
    <p:extLst>
      <p:ext uri="{BB962C8B-B14F-4D97-AF65-F5344CB8AC3E}">
        <p14:creationId xmlns:p14="http://schemas.microsoft.com/office/powerpoint/2010/main" val="1214395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AF8210-D811-4A4B-8B96-12CDF7DEE106}"/>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48BAAAC4-26EC-E74A-9D91-DA2B85066161}"/>
              </a:ext>
            </a:extLst>
          </p:cNvPr>
          <p:cNvSpPr>
            <a:spLocks noGrp="1"/>
          </p:cNvSpPr>
          <p:nvPr>
            <p:ph type="subTitle" idx="1"/>
          </p:nvPr>
        </p:nvSpPr>
        <p:spPr/>
        <p:txBody>
          <a:bodyPr/>
          <a:lstStyle/>
          <a:p>
            <a:endParaRPr lang="es-CO"/>
          </a:p>
        </p:txBody>
      </p:sp>
      <p:pic>
        <p:nvPicPr>
          <p:cNvPr id="5" name="Imagen 4" descr="Pantalla negra con letras blancas&#10;&#10;Descripción generada automáticamente con confianza media">
            <a:extLst>
              <a:ext uri="{FF2B5EF4-FFF2-40B4-BE49-F238E27FC236}">
                <a16:creationId xmlns:a16="http://schemas.microsoft.com/office/drawing/2014/main" id="{18EC2229-4076-4C4A-B0BA-464586276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Tree>
    <p:extLst>
      <p:ext uri="{BB962C8B-B14F-4D97-AF65-F5344CB8AC3E}">
        <p14:creationId xmlns:p14="http://schemas.microsoft.com/office/powerpoint/2010/main" val="230671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r>
              <a:rPr lang="es-CO" dirty="0">
                <a:solidFill>
                  <a:schemeClr val="bg1"/>
                </a:solidFill>
              </a:rPr>
              <a:t>2. Finalidad </a:t>
            </a:r>
          </a:p>
        </p:txBody>
      </p:sp>
    </p:spTree>
    <p:extLst>
      <p:ext uri="{BB962C8B-B14F-4D97-AF65-F5344CB8AC3E}">
        <p14:creationId xmlns:p14="http://schemas.microsoft.com/office/powerpoint/2010/main" val="15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C1EA46-FE1A-4E8E-864C-E1E47211B2A5}"/>
              </a:ext>
            </a:extLst>
          </p:cNvPr>
          <p:cNvSpPr>
            <a:spLocks noGrp="1"/>
          </p:cNvSpPr>
          <p:nvPr>
            <p:ph idx="1"/>
          </p:nvPr>
        </p:nvSpPr>
        <p:spPr>
          <a:xfrm>
            <a:off x="838200" y="2067951"/>
            <a:ext cx="10515600" cy="4109012"/>
          </a:xfrm>
        </p:spPr>
        <p:txBody>
          <a:bodyPr/>
          <a:lstStyle/>
          <a:p>
            <a:pPr marL="0" indent="0" algn="just">
              <a:buNone/>
            </a:pPr>
            <a:r>
              <a:rPr lang="es-CO" dirty="0"/>
              <a:t>Teniendo en cuenta la situación generada por el Covid-19, y con el propósito de conservar las medidas de aislamiento y distanciamiento decretadas por el Gobierno Nacional, la entidad acudió al uso de herramientas tecnológicas para la realización de la audiencia de manera virtual. Con ello se buscó asegurar la comunicación de doble vía entre la entidad y sus respectivos grupos de valor, por medio de la recepción de preguntas, inquietudes, comentarios o sugerencias acerca de la gestión realizada por el Fondo durante la vigencia 2020.</a:t>
            </a:r>
          </a:p>
          <a:p>
            <a:endParaRPr lang="es-CO" dirty="0"/>
          </a:p>
        </p:txBody>
      </p:sp>
    </p:spTree>
    <p:extLst>
      <p:ext uri="{BB962C8B-B14F-4D97-AF65-F5344CB8AC3E}">
        <p14:creationId xmlns:p14="http://schemas.microsoft.com/office/powerpoint/2010/main" val="133371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6000" b="1" dirty="0">
                <a:solidFill>
                  <a:schemeClr val="bg1"/>
                </a:solidFill>
                <a:latin typeface="Myriad Pro" charset="0"/>
              </a:rPr>
              <a:t>3. Dinámica</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36901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6">
            <a:extLst>
              <a:ext uri="{FF2B5EF4-FFF2-40B4-BE49-F238E27FC236}">
                <a16:creationId xmlns:a16="http://schemas.microsoft.com/office/drawing/2014/main" id="{6113B264-238F-40A4-9827-E4CAB859DE2F}"/>
              </a:ext>
            </a:extLst>
          </p:cNvPr>
          <p:cNvSpPr/>
          <p:nvPr/>
        </p:nvSpPr>
        <p:spPr>
          <a:xfrm>
            <a:off x="7788532" y="1310460"/>
            <a:ext cx="748800" cy="748800"/>
          </a:xfrm>
          <a:prstGeom prst="ellipse">
            <a:avLst/>
          </a:prstGeom>
          <a:solidFill>
            <a:srgbClr val="009D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1" name="TextBox 7">
            <a:extLst>
              <a:ext uri="{FF2B5EF4-FFF2-40B4-BE49-F238E27FC236}">
                <a16:creationId xmlns:a16="http://schemas.microsoft.com/office/drawing/2014/main" id="{93BBC0F9-3B88-4410-A9C8-49E7332192EA}"/>
              </a:ext>
            </a:extLst>
          </p:cNvPr>
          <p:cNvSpPr txBox="1"/>
          <p:nvPr/>
        </p:nvSpPr>
        <p:spPr>
          <a:xfrm>
            <a:off x="8616741" y="1399605"/>
            <a:ext cx="2476499" cy="369332"/>
          </a:xfrm>
          <a:prstGeom prst="rect">
            <a:avLst/>
          </a:prstGeom>
          <a:noFill/>
        </p:spPr>
        <p:txBody>
          <a:bodyPr wrap="square" rtlCol="0">
            <a:spAutoFit/>
          </a:bodyPr>
          <a:lstStyle/>
          <a:p>
            <a:pPr lvl="0"/>
            <a:r>
              <a:rPr lang="id-ID" b="1" kern="0" dirty="0">
                <a:solidFill>
                  <a:prstClr val="black">
                    <a:lumMod val="50000"/>
                    <a:lumOff val="50000"/>
                  </a:prstClr>
                </a:solidFill>
              </a:rPr>
              <a:t>Canales de transmisión</a:t>
            </a:r>
            <a:endParaRPr kumimoji="0" lang="id-ID" sz="1800" b="1" i="0" u="none" strike="noStrike" kern="0" cap="none" spc="0" normalizeH="0" baseline="0" noProof="0" dirty="0">
              <a:ln>
                <a:noFill/>
              </a:ln>
              <a:solidFill>
                <a:prstClr val="black">
                  <a:lumMod val="50000"/>
                  <a:lumOff val="50000"/>
                </a:prstClr>
              </a:solidFill>
              <a:effectLst/>
              <a:uLnTx/>
              <a:uFillTx/>
            </a:endParaRPr>
          </a:p>
        </p:txBody>
      </p:sp>
      <p:sp>
        <p:nvSpPr>
          <p:cNvPr id="42" name="TextBox 8">
            <a:extLst>
              <a:ext uri="{FF2B5EF4-FFF2-40B4-BE49-F238E27FC236}">
                <a16:creationId xmlns:a16="http://schemas.microsoft.com/office/drawing/2014/main" id="{F66BEC22-03AC-40DD-83AA-36BCCE761C0E}"/>
              </a:ext>
            </a:extLst>
          </p:cNvPr>
          <p:cNvSpPr txBox="1"/>
          <p:nvPr/>
        </p:nvSpPr>
        <p:spPr>
          <a:xfrm>
            <a:off x="8616742" y="1681298"/>
            <a:ext cx="2549525" cy="307777"/>
          </a:xfrm>
          <a:prstGeom prst="rect">
            <a:avLst/>
          </a:prstGeom>
          <a:noFill/>
        </p:spPr>
        <p:txBody>
          <a:bodyPr wrap="square" rtlCol="0">
            <a:spAutoFit/>
          </a:bodyPr>
          <a:lstStyle/>
          <a:p>
            <a:pPr lvl="0"/>
            <a:r>
              <a:rPr lang="en-US" sz="1400" kern="0" dirty="0">
                <a:solidFill>
                  <a:prstClr val="white">
                    <a:lumMod val="65000"/>
                  </a:prstClr>
                </a:solidFill>
              </a:rPr>
              <a:t>Facebook Live y YouTube Live</a:t>
            </a:r>
            <a:endParaRPr kumimoji="0" lang="id-ID" sz="1400" b="0" i="0" u="none" strike="noStrike" kern="0" cap="none" spc="0" normalizeH="0" baseline="0" noProof="0" dirty="0">
              <a:ln>
                <a:noFill/>
              </a:ln>
              <a:solidFill>
                <a:prstClr val="white">
                  <a:lumMod val="65000"/>
                </a:prstClr>
              </a:solidFill>
              <a:effectLst/>
              <a:uLnTx/>
              <a:uFillTx/>
            </a:endParaRPr>
          </a:p>
        </p:txBody>
      </p:sp>
      <p:sp>
        <p:nvSpPr>
          <p:cNvPr id="43" name="Oval 9">
            <a:extLst>
              <a:ext uri="{FF2B5EF4-FFF2-40B4-BE49-F238E27FC236}">
                <a16:creationId xmlns:a16="http://schemas.microsoft.com/office/drawing/2014/main" id="{3361A9D8-F10C-4B8A-B49C-1F77AA4C9836}"/>
              </a:ext>
            </a:extLst>
          </p:cNvPr>
          <p:cNvSpPr/>
          <p:nvPr/>
        </p:nvSpPr>
        <p:spPr>
          <a:xfrm>
            <a:off x="4240247" y="2485302"/>
            <a:ext cx="748800" cy="74880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Oval 12">
            <a:extLst>
              <a:ext uri="{FF2B5EF4-FFF2-40B4-BE49-F238E27FC236}">
                <a16:creationId xmlns:a16="http://schemas.microsoft.com/office/drawing/2014/main" id="{A3A595D3-246E-46E5-9E37-633E11099944}"/>
              </a:ext>
            </a:extLst>
          </p:cNvPr>
          <p:cNvSpPr/>
          <p:nvPr/>
        </p:nvSpPr>
        <p:spPr>
          <a:xfrm>
            <a:off x="756392" y="2407981"/>
            <a:ext cx="748800" cy="748800"/>
          </a:xfrm>
          <a:prstGeom prst="ellipse">
            <a:avLst/>
          </a:prstGeom>
          <a:solidFill>
            <a:srgbClr val="10CF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TextBox 13">
            <a:extLst>
              <a:ext uri="{FF2B5EF4-FFF2-40B4-BE49-F238E27FC236}">
                <a16:creationId xmlns:a16="http://schemas.microsoft.com/office/drawing/2014/main" id="{DD85990B-FF90-469A-9CC1-7BA7CB79C368}"/>
              </a:ext>
            </a:extLst>
          </p:cNvPr>
          <p:cNvSpPr txBox="1"/>
          <p:nvPr/>
        </p:nvSpPr>
        <p:spPr>
          <a:xfrm>
            <a:off x="1575784" y="2497544"/>
            <a:ext cx="2273300" cy="369332"/>
          </a:xfrm>
          <a:prstGeom prst="rect">
            <a:avLst/>
          </a:prstGeom>
          <a:noFill/>
        </p:spPr>
        <p:txBody>
          <a:bodyPr wrap="square" rtlCol="0">
            <a:spAutoFit/>
          </a:bodyPr>
          <a:lstStyle/>
          <a:p>
            <a:pPr lvl="0"/>
            <a:r>
              <a:rPr lang="id-ID" b="1" kern="0" dirty="0">
                <a:solidFill>
                  <a:prstClr val="black">
                    <a:lumMod val="50000"/>
                    <a:lumOff val="50000"/>
                  </a:prstClr>
                </a:solidFill>
              </a:rPr>
              <a:t>Horario</a:t>
            </a:r>
            <a:endParaRPr kumimoji="0" lang="id-ID" sz="1800" b="1" i="0" u="none" strike="noStrike" kern="0" cap="none" spc="0" normalizeH="0" baseline="0" noProof="0" dirty="0">
              <a:ln>
                <a:noFill/>
              </a:ln>
              <a:solidFill>
                <a:prstClr val="black">
                  <a:lumMod val="50000"/>
                  <a:lumOff val="50000"/>
                </a:prstClr>
              </a:solidFill>
              <a:effectLst/>
              <a:uLnTx/>
              <a:uFillTx/>
            </a:endParaRPr>
          </a:p>
        </p:txBody>
      </p:sp>
      <p:sp>
        <p:nvSpPr>
          <p:cNvPr id="47" name="TextBox 14">
            <a:extLst>
              <a:ext uri="{FF2B5EF4-FFF2-40B4-BE49-F238E27FC236}">
                <a16:creationId xmlns:a16="http://schemas.microsoft.com/office/drawing/2014/main" id="{48904FEA-FB1E-4ECF-BDEC-A448C305A848}"/>
              </a:ext>
            </a:extLst>
          </p:cNvPr>
          <p:cNvSpPr txBox="1"/>
          <p:nvPr/>
        </p:nvSpPr>
        <p:spPr>
          <a:xfrm>
            <a:off x="1575784" y="2779237"/>
            <a:ext cx="2549525" cy="307777"/>
          </a:xfrm>
          <a:prstGeom prst="rect">
            <a:avLst/>
          </a:prstGeom>
          <a:noFill/>
        </p:spPr>
        <p:txBody>
          <a:bodyPr wrap="square" rtlCol="0">
            <a:spAutoFit/>
          </a:bodyPr>
          <a:lstStyle/>
          <a:p>
            <a:pPr lvl="0"/>
            <a:r>
              <a:rPr lang="es-MX" sz="1400" kern="0" dirty="0">
                <a:solidFill>
                  <a:prstClr val="white">
                    <a:lumMod val="65000"/>
                  </a:prstClr>
                </a:solidFill>
              </a:rPr>
              <a:t>4:00 – 5:00 p.m.</a:t>
            </a:r>
            <a:endParaRPr kumimoji="0" lang="id-ID" sz="1400" b="0" i="0" u="none" strike="noStrike" kern="0" cap="none" spc="0" normalizeH="0" baseline="0" noProof="0" dirty="0">
              <a:ln>
                <a:noFill/>
              </a:ln>
              <a:solidFill>
                <a:prstClr val="white">
                  <a:lumMod val="65000"/>
                </a:prstClr>
              </a:solidFill>
              <a:effectLst/>
              <a:uLnTx/>
              <a:uFillTx/>
            </a:endParaRPr>
          </a:p>
        </p:txBody>
      </p:sp>
      <p:sp>
        <p:nvSpPr>
          <p:cNvPr id="49" name="TextBox 16">
            <a:extLst>
              <a:ext uri="{FF2B5EF4-FFF2-40B4-BE49-F238E27FC236}">
                <a16:creationId xmlns:a16="http://schemas.microsoft.com/office/drawing/2014/main" id="{13C1A2A1-DC94-4AAC-9043-B42F1F7C029E}"/>
              </a:ext>
            </a:extLst>
          </p:cNvPr>
          <p:cNvSpPr txBox="1"/>
          <p:nvPr/>
        </p:nvSpPr>
        <p:spPr>
          <a:xfrm>
            <a:off x="5089667" y="2490370"/>
            <a:ext cx="2273300" cy="369332"/>
          </a:xfrm>
          <a:prstGeom prst="rect">
            <a:avLst/>
          </a:prstGeom>
          <a:noFill/>
        </p:spPr>
        <p:txBody>
          <a:bodyPr wrap="square" rtlCol="0">
            <a:spAutoFit/>
          </a:bodyPr>
          <a:lstStyle/>
          <a:p>
            <a:pPr lvl="0"/>
            <a:r>
              <a:rPr lang="id-ID" b="1" kern="0" dirty="0">
                <a:solidFill>
                  <a:prstClr val="black">
                    <a:lumMod val="50000"/>
                    <a:lumOff val="50000"/>
                  </a:prstClr>
                </a:solidFill>
              </a:rPr>
              <a:t>Documento base</a:t>
            </a:r>
          </a:p>
        </p:txBody>
      </p:sp>
      <p:sp>
        <p:nvSpPr>
          <p:cNvPr id="50" name="TextBox 17">
            <a:extLst>
              <a:ext uri="{FF2B5EF4-FFF2-40B4-BE49-F238E27FC236}">
                <a16:creationId xmlns:a16="http://schemas.microsoft.com/office/drawing/2014/main" id="{49997014-E783-4E29-805D-E1545781C341}"/>
              </a:ext>
            </a:extLst>
          </p:cNvPr>
          <p:cNvSpPr txBox="1"/>
          <p:nvPr/>
        </p:nvSpPr>
        <p:spPr>
          <a:xfrm>
            <a:off x="5089667" y="2772063"/>
            <a:ext cx="2549525" cy="523220"/>
          </a:xfrm>
          <a:prstGeom prst="rect">
            <a:avLst/>
          </a:prstGeom>
          <a:noFill/>
        </p:spPr>
        <p:txBody>
          <a:bodyPr wrap="square" rtlCol="0">
            <a:spAutoFit/>
          </a:bodyPr>
          <a:lstStyle/>
          <a:p>
            <a:pPr lvl="0"/>
            <a:r>
              <a:rPr lang="es-MX" sz="1400" kern="0" dirty="0">
                <a:solidFill>
                  <a:prstClr val="white">
                    <a:lumMod val="65000"/>
                  </a:prstClr>
                </a:solidFill>
              </a:rPr>
              <a:t>Informe de Gestión y Sostenibilidad 2020</a:t>
            </a:r>
            <a:endParaRPr lang="id-ID" sz="1400" kern="0" dirty="0">
              <a:solidFill>
                <a:prstClr val="white">
                  <a:lumMod val="65000"/>
                </a:prstClr>
              </a:solidFill>
            </a:endParaRPr>
          </a:p>
        </p:txBody>
      </p:sp>
      <p:sp>
        <p:nvSpPr>
          <p:cNvPr id="51" name="Oval 18">
            <a:extLst>
              <a:ext uri="{FF2B5EF4-FFF2-40B4-BE49-F238E27FC236}">
                <a16:creationId xmlns:a16="http://schemas.microsoft.com/office/drawing/2014/main" id="{AA9CB980-DC51-40FB-A2BE-AD1056A8CD61}"/>
              </a:ext>
            </a:extLst>
          </p:cNvPr>
          <p:cNvSpPr/>
          <p:nvPr/>
        </p:nvSpPr>
        <p:spPr>
          <a:xfrm>
            <a:off x="736287" y="3613140"/>
            <a:ext cx="742278" cy="748800"/>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TextBox 19">
            <a:extLst>
              <a:ext uri="{FF2B5EF4-FFF2-40B4-BE49-F238E27FC236}">
                <a16:creationId xmlns:a16="http://schemas.microsoft.com/office/drawing/2014/main" id="{81BEE974-C5D4-4AA7-8DB1-8414ADA3B2C4}"/>
              </a:ext>
            </a:extLst>
          </p:cNvPr>
          <p:cNvSpPr txBox="1"/>
          <p:nvPr/>
        </p:nvSpPr>
        <p:spPr>
          <a:xfrm>
            <a:off x="1477999" y="3664953"/>
            <a:ext cx="2253500" cy="369332"/>
          </a:xfrm>
          <a:prstGeom prst="rect">
            <a:avLst/>
          </a:prstGeom>
          <a:noFill/>
        </p:spPr>
        <p:txBody>
          <a:bodyPr wrap="square" rtlCol="0">
            <a:spAutoFit/>
          </a:bodyPr>
          <a:lstStyle/>
          <a:p>
            <a:pPr lvl="0"/>
            <a:r>
              <a:rPr lang="id-ID" b="1" kern="0" dirty="0">
                <a:solidFill>
                  <a:prstClr val="black">
                    <a:lumMod val="50000"/>
                    <a:lumOff val="50000"/>
                  </a:prstClr>
                </a:solidFill>
              </a:rPr>
              <a:t>Temas presentados</a:t>
            </a:r>
            <a:endParaRPr kumimoji="0" lang="id-ID" sz="1800" b="1" i="0" u="none" strike="noStrike" kern="0" cap="none" spc="0" normalizeH="0" baseline="0" noProof="0" dirty="0">
              <a:ln>
                <a:noFill/>
              </a:ln>
              <a:solidFill>
                <a:prstClr val="black">
                  <a:lumMod val="50000"/>
                  <a:lumOff val="50000"/>
                </a:prstClr>
              </a:solidFill>
              <a:effectLst/>
              <a:uLnTx/>
              <a:uFillTx/>
            </a:endParaRPr>
          </a:p>
        </p:txBody>
      </p:sp>
      <p:sp>
        <p:nvSpPr>
          <p:cNvPr id="53" name="Freeform 145">
            <a:extLst>
              <a:ext uri="{FF2B5EF4-FFF2-40B4-BE49-F238E27FC236}">
                <a16:creationId xmlns:a16="http://schemas.microsoft.com/office/drawing/2014/main" id="{57AB00B5-539F-42E4-902F-57D66D5B8809}"/>
              </a:ext>
            </a:extLst>
          </p:cNvPr>
          <p:cNvSpPr>
            <a:spLocks noEditPoints="1"/>
          </p:cNvSpPr>
          <p:nvPr/>
        </p:nvSpPr>
        <p:spPr bwMode="auto">
          <a:xfrm>
            <a:off x="4364709" y="2683780"/>
            <a:ext cx="504000" cy="324000"/>
          </a:xfrm>
          <a:custGeom>
            <a:avLst/>
            <a:gdLst>
              <a:gd name="T0" fmla="*/ 15368 w 16128"/>
              <a:gd name="T1" fmla="*/ 2511 h 13104"/>
              <a:gd name="T2" fmla="*/ 13501 w 16128"/>
              <a:gd name="T3" fmla="*/ 2365 h 13104"/>
              <a:gd name="T4" fmla="*/ 10916 w 16128"/>
              <a:gd name="T5" fmla="*/ 2364 h 13104"/>
              <a:gd name="T6" fmla="*/ 8094 w 16128"/>
              <a:gd name="T7" fmla="*/ 2495 h 13104"/>
              <a:gd name="T8" fmla="*/ 5521 w 16128"/>
              <a:gd name="T9" fmla="*/ 2746 h 13104"/>
              <a:gd name="T10" fmla="*/ 3678 w 16128"/>
              <a:gd name="T11" fmla="*/ 3103 h 13104"/>
              <a:gd name="T12" fmla="*/ 2928 w 16128"/>
              <a:gd name="T13" fmla="*/ 3628 h 13104"/>
              <a:gd name="T14" fmla="*/ 2474 w 16128"/>
              <a:gd name="T15" fmla="*/ 4890 h 13104"/>
              <a:gd name="T16" fmla="*/ 2087 w 16128"/>
              <a:gd name="T17" fmla="*/ 6728 h 13104"/>
              <a:gd name="T18" fmla="*/ 1790 w 16128"/>
              <a:gd name="T19" fmla="*/ 8796 h 13104"/>
              <a:gd name="T20" fmla="*/ 1606 w 16128"/>
              <a:gd name="T21" fmla="*/ 10745 h 13104"/>
              <a:gd name="T22" fmla="*/ 1554 w 16128"/>
              <a:gd name="T23" fmla="*/ 12228 h 13104"/>
              <a:gd name="T24" fmla="*/ 1658 w 16128"/>
              <a:gd name="T25" fmla="*/ 12898 h 13104"/>
              <a:gd name="T26" fmla="*/ 2630 w 16128"/>
              <a:gd name="T27" fmla="*/ 13021 h 13104"/>
              <a:gd name="T28" fmla="*/ 4807 w 16128"/>
              <a:gd name="T29" fmla="*/ 13091 h 13104"/>
              <a:gd name="T30" fmla="*/ 7641 w 16128"/>
              <a:gd name="T31" fmla="*/ 13100 h 13104"/>
              <a:gd name="T32" fmla="*/ 10584 w 16128"/>
              <a:gd name="T33" fmla="*/ 13042 h 13104"/>
              <a:gd name="T34" fmla="*/ 13089 w 16128"/>
              <a:gd name="T35" fmla="*/ 12909 h 13104"/>
              <a:gd name="T36" fmla="*/ 14609 w 16128"/>
              <a:gd name="T37" fmla="*/ 12695 h 13104"/>
              <a:gd name="T38" fmla="*/ 14952 w 16128"/>
              <a:gd name="T39" fmla="*/ 12216 h 13104"/>
              <a:gd name="T40" fmla="*/ 15243 w 16128"/>
              <a:gd name="T41" fmla="*/ 10892 h 13104"/>
              <a:gd name="T42" fmla="*/ 15568 w 16128"/>
              <a:gd name="T43" fmla="*/ 8987 h 13104"/>
              <a:gd name="T44" fmla="*/ 15863 w 16128"/>
              <a:gd name="T45" fmla="*/ 6860 h 13104"/>
              <a:gd name="T46" fmla="*/ 16069 w 16128"/>
              <a:gd name="T47" fmla="*/ 4864 h 13104"/>
              <a:gd name="T48" fmla="*/ 16124 w 16128"/>
              <a:gd name="T49" fmla="*/ 3357 h 13104"/>
              <a:gd name="T50" fmla="*/ 9178 w 16128"/>
              <a:gd name="T51" fmla="*/ 1868 h 13104"/>
              <a:gd name="T52" fmla="*/ 9029 w 16128"/>
              <a:gd name="T53" fmla="*/ 1530 h 13104"/>
              <a:gd name="T54" fmla="*/ 8862 w 16128"/>
              <a:gd name="T55" fmla="*/ 1198 h 13104"/>
              <a:gd name="T56" fmla="*/ 8682 w 16128"/>
              <a:gd name="T57" fmla="*/ 885 h 13104"/>
              <a:gd name="T58" fmla="*/ 8487 w 16128"/>
              <a:gd name="T59" fmla="*/ 606 h 13104"/>
              <a:gd name="T60" fmla="*/ 8280 w 16128"/>
              <a:gd name="T61" fmla="*/ 375 h 13104"/>
              <a:gd name="T62" fmla="*/ 8062 w 16128"/>
              <a:gd name="T63" fmla="*/ 204 h 13104"/>
              <a:gd name="T64" fmla="*/ 7571 w 16128"/>
              <a:gd name="T65" fmla="*/ 58 h 13104"/>
              <a:gd name="T66" fmla="*/ 6449 w 16128"/>
              <a:gd name="T67" fmla="*/ 0 h 13104"/>
              <a:gd name="T68" fmla="*/ 4964 w 16128"/>
              <a:gd name="T69" fmla="*/ 61 h 13104"/>
              <a:gd name="T70" fmla="*/ 3354 w 16128"/>
              <a:gd name="T71" fmla="*/ 218 h 13104"/>
              <a:gd name="T72" fmla="*/ 1854 w 16128"/>
              <a:gd name="T73" fmla="*/ 453 h 13104"/>
              <a:gd name="T74" fmla="*/ 702 w 16128"/>
              <a:gd name="T75" fmla="*/ 744 h 13104"/>
              <a:gd name="T76" fmla="*/ 137 w 16128"/>
              <a:gd name="T77" fmla="*/ 1078 h 13104"/>
              <a:gd name="T78" fmla="*/ 3 w 16128"/>
              <a:gd name="T79" fmla="*/ 1923 h 13104"/>
              <a:gd name="T80" fmla="*/ 55 w 16128"/>
              <a:gd name="T81" fmla="*/ 3385 h 13104"/>
              <a:gd name="T82" fmla="*/ 238 w 16128"/>
              <a:gd name="T83" fmla="*/ 5216 h 13104"/>
              <a:gd name="T84" fmla="*/ 495 w 16128"/>
              <a:gd name="T85" fmla="*/ 7169 h 13104"/>
              <a:gd name="T86" fmla="*/ 770 w 16128"/>
              <a:gd name="T87" fmla="*/ 8995 h 13104"/>
              <a:gd name="T88" fmla="*/ 1058 w 16128"/>
              <a:gd name="T89" fmla="*/ 10426 h 13104"/>
              <a:gd name="T90" fmla="*/ 1169 w 16128"/>
              <a:gd name="T91" fmla="*/ 9062 h 13104"/>
              <a:gd name="T92" fmla="*/ 1345 w 16128"/>
              <a:gd name="T93" fmla="*/ 7562 h 13104"/>
              <a:gd name="T94" fmla="*/ 1576 w 16128"/>
              <a:gd name="T95" fmla="*/ 6062 h 13104"/>
              <a:gd name="T96" fmla="*/ 1854 w 16128"/>
              <a:gd name="T97" fmla="*/ 4696 h 13104"/>
              <a:gd name="T98" fmla="*/ 2171 w 16128"/>
              <a:gd name="T99" fmla="*/ 3599 h 13104"/>
              <a:gd name="T100" fmla="*/ 2519 w 16128"/>
              <a:gd name="T101" fmla="*/ 2906 h 13104"/>
              <a:gd name="T102" fmla="*/ 2903 w 16128"/>
              <a:gd name="T103" fmla="*/ 2653 h 13104"/>
              <a:gd name="T104" fmla="*/ 3579 w 16128"/>
              <a:gd name="T105" fmla="*/ 2454 h 13104"/>
              <a:gd name="T106" fmla="*/ 4520 w 16128"/>
              <a:gd name="T107" fmla="*/ 2279 h 13104"/>
              <a:gd name="T108" fmla="*/ 5665 w 16128"/>
              <a:gd name="T109" fmla="*/ 2128 h 13104"/>
              <a:gd name="T110" fmla="*/ 6955 w 16128"/>
              <a:gd name="T111" fmla="*/ 2005 h 13104"/>
              <a:gd name="T112" fmla="*/ 8333 w 16128"/>
              <a:gd name="T113" fmla="*/ 1910 h 13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28" h="13104">
                <a:moveTo>
                  <a:pt x="16018" y="2741"/>
                </a:moveTo>
                <a:lnTo>
                  <a:pt x="15942" y="2674"/>
                </a:lnTo>
                <a:lnTo>
                  <a:pt x="15805" y="2613"/>
                </a:lnTo>
                <a:lnTo>
                  <a:pt x="15612" y="2559"/>
                </a:lnTo>
                <a:lnTo>
                  <a:pt x="15368" y="2511"/>
                </a:lnTo>
                <a:lnTo>
                  <a:pt x="15076" y="2469"/>
                </a:lnTo>
                <a:lnTo>
                  <a:pt x="14739" y="2433"/>
                </a:lnTo>
                <a:lnTo>
                  <a:pt x="14361" y="2405"/>
                </a:lnTo>
                <a:lnTo>
                  <a:pt x="13948" y="2382"/>
                </a:lnTo>
                <a:lnTo>
                  <a:pt x="13501" y="2365"/>
                </a:lnTo>
                <a:lnTo>
                  <a:pt x="13026" y="2353"/>
                </a:lnTo>
                <a:lnTo>
                  <a:pt x="12526" y="2347"/>
                </a:lnTo>
                <a:lnTo>
                  <a:pt x="12005" y="2347"/>
                </a:lnTo>
                <a:lnTo>
                  <a:pt x="11467" y="2353"/>
                </a:lnTo>
                <a:lnTo>
                  <a:pt x="10916" y="2364"/>
                </a:lnTo>
                <a:lnTo>
                  <a:pt x="10355" y="2380"/>
                </a:lnTo>
                <a:lnTo>
                  <a:pt x="9789" y="2401"/>
                </a:lnTo>
                <a:lnTo>
                  <a:pt x="9220" y="2427"/>
                </a:lnTo>
                <a:lnTo>
                  <a:pt x="8655" y="2459"/>
                </a:lnTo>
                <a:lnTo>
                  <a:pt x="8094" y="2495"/>
                </a:lnTo>
                <a:lnTo>
                  <a:pt x="7545" y="2536"/>
                </a:lnTo>
                <a:lnTo>
                  <a:pt x="7009" y="2582"/>
                </a:lnTo>
                <a:lnTo>
                  <a:pt x="6490" y="2632"/>
                </a:lnTo>
                <a:lnTo>
                  <a:pt x="5993" y="2687"/>
                </a:lnTo>
                <a:lnTo>
                  <a:pt x="5521" y="2746"/>
                </a:lnTo>
                <a:lnTo>
                  <a:pt x="5078" y="2809"/>
                </a:lnTo>
                <a:lnTo>
                  <a:pt x="4669" y="2877"/>
                </a:lnTo>
                <a:lnTo>
                  <a:pt x="4297" y="2948"/>
                </a:lnTo>
                <a:lnTo>
                  <a:pt x="3965" y="3024"/>
                </a:lnTo>
                <a:lnTo>
                  <a:pt x="3678" y="3103"/>
                </a:lnTo>
                <a:lnTo>
                  <a:pt x="3440" y="3186"/>
                </a:lnTo>
                <a:lnTo>
                  <a:pt x="3255" y="3273"/>
                </a:lnTo>
                <a:lnTo>
                  <a:pt x="3125" y="3363"/>
                </a:lnTo>
                <a:lnTo>
                  <a:pt x="3026" y="3476"/>
                </a:lnTo>
                <a:lnTo>
                  <a:pt x="2928" y="3628"/>
                </a:lnTo>
                <a:lnTo>
                  <a:pt x="2832" y="3817"/>
                </a:lnTo>
                <a:lnTo>
                  <a:pt x="2740" y="4041"/>
                </a:lnTo>
                <a:lnTo>
                  <a:pt x="2648" y="4296"/>
                </a:lnTo>
                <a:lnTo>
                  <a:pt x="2559" y="4580"/>
                </a:lnTo>
                <a:lnTo>
                  <a:pt x="2474" y="4890"/>
                </a:lnTo>
                <a:lnTo>
                  <a:pt x="2390" y="5222"/>
                </a:lnTo>
                <a:lnTo>
                  <a:pt x="2309" y="5575"/>
                </a:lnTo>
                <a:lnTo>
                  <a:pt x="2232" y="5945"/>
                </a:lnTo>
                <a:lnTo>
                  <a:pt x="2157" y="6330"/>
                </a:lnTo>
                <a:lnTo>
                  <a:pt x="2087" y="6728"/>
                </a:lnTo>
                <a:lnTo>
                  <a:pt x="2020" y="7134"/>
                </a:lnTo>
                <a:lnTo>
                  <a:pt x="1957" y="7547"/>
                </a:lnTo>
                <a:lnTo>
                  <a:pt x="1897" y="7964"/>
                </a:lnTo>
                <a:lnTo>
                  <a:pt x="1842" y="8381"/>
                </a:lnTo>
                <a:lnTo>
                  <a:pt x="1790" y="8796"/>
                </a:lnTo>
                <a:lnTo>
                  <a:pt x="1744" y="9206"/>
                </a:lnTo>
                <a:lnTo>
                  <a:pt x="1703" y="9609"/>
                </a:lnTo>
                <a:lnTo>
                  <a:pt x="1665" y="10002"/>
                </a:lnTo>
                <a:lnTo>
                  <a:pt x="1633" y="10382"/>
                </a:lnTo>
                <a:lnTo>
                  <a:pt x="1606" y="10745"/>
                </a:lnTo>
                <a:lnTo>
                  <a:pt x="1585" y="11091"/>
                </a:lnTo>
                <a:lnTo>
                  <a:pt x="1568" y="11414"/>
                </a:lnTo>
                <a:lnTo>
                  <a:pt x="1558" y="11713"/>
                </a:lnTo>
                <a:lnTo>
                  <a:pt x="1553" y="11986"/>
                </a:lnTo>
                <a:lnTo>
                  <a:pt x="1554" y="12228"/>
                </a:lnTo>
                <a:lnTo>
                  <a:pt x="1562" y="12439"/>
                </a:lnTo>
                <a:lnTo>
                  <a:pt x="1577" y="12614"/>
                </a:lnTo>
                <a:lnTo>
                  <a:pt x="1597" y="12750"/>
                </a:lnTo>
                <a:lnTo>
                  <a:pt x="1624" y="12846"/>
                </a:lnTo>
                <a:lnTo>
                  <a:pt x="1658" y="12898"/>
                </a:lnTo>
                <a:lnTo>
                  <a:pt x="1730" y="12926"/>
                </a:lnTo>
                <a:lnTo>
                  <a:pt x="1868" y="12953"/>
                </a:lnTo>
                <a:lnTo>
                  <a:pt x="2066" y="12978"/>
                </a:lnTo>
                <a:lnTo>
                  <a:pt x="2322" y="13000"/>
                </a:lnTo>
                <a:lnTo>
                  <a:pt x="2630" y="13021"/>
                </a:lnTo>
                <a:lnTo>
                  <a:pt x="2987" y="13039"/>
                </a:lnTo>
                <a:lnTo>
                  <a:pt x="3387" y="13056"/>
                </a:lnTo>
                <a:lnTo>
                  <a:pt x="3826" y="13070"/>
                </a:lnTo>
                <a:lnTo>
                  <a:pt x="4302" y="13081"/>
                </a:lnTo>
                <a:lnTo>
                  <a:pt x="4807" y="13091"/>
                </a:lnTo>
                <a:lnTo>
                  <a:pt x="5338" y="13097"/>
                </a:lnTo>
                <a:lnTo>
                  <a:pt x="5893" y="13102"/>
                </a:lnTo>
                <a:lnTo>
                  <a:pt x="6463" y="13104"/>
                </a:lnTo>
                <a:lnTo>
                  <a:pt x="7048" y="13103"/>
                </a:lnTo>
                <a:lnTo>
                  <a:pt x="7641" y="13100"/>
                </a:lnTo>
                <a:lnTo>
                  <a:pt x="8238" y="13094"/>
                </a:lnTo>
                <a:lnTo>
                  <a:pt x="8835" y="13085"/>
                </a:lnTo>
                <a:lnTo>
                  <a:pt x="9429" y="13074"/>
                </a:lnTo>
                <a:lnTo>
                  <a:pt x="10012" y="13060"/>
                </a:lnTo>
                <a:lnTo>
                  <a:pt x="10584" y="13042"/>
                </a:lnTo>
                <a:lnTo>
                  <a:pt x="11137" y="13022"/>
                </a:lnTo>
                <a:lnTo>
                  <a:pt x="11670" y="12998"/>
                </a:lnTo>
                <a:lnTo>
                  <a:pt x="12175" y="12972"/>
                </a:lnTo>
                <a:lnTo>
                  <a:pt x="12649" y="12942"/>
                </a:lnTo>
                <a:lnTo>
                  <a:pt x="13089" y="12909"/>
                </a:lnTo>
                <a:lnTo>
                  <a:pt x="13489" y="12874"/>
                </a:lnTo>
                <a:lnTo>
                  <a:pt x="13846" y="12834"/>
                </a:lnTo>
                <a:lnTo>
                  <a:pt x="14154" y="12791"/>
                </a:lnTo>
                <a:lnTo>
                  <a:pt x="14410" y="12745"/>
                </a:lnTo>
                <a:lnTo>
                  <a:pt x="14609" y="12695"/>
                </a:lnTo>
                <a:lnTo>
                  <a:pt x="14746" y="12642"/>
                </a:lnTo>
                <a:lnTo>
                  <a:pt x="14818" y="12585"/>
                </a:lnTo>
                <a:lnTo>
                  <a:pt x="14858" y="12504"/>
                </a:lnTo>
                <a:lnTo>
                  <a:pt x="14903" y="12381"/>
                </a:lnTo>
                <a:lnTo>
                  <a:pt x="14952" y="12216"/>
                </a:lnTo>
                <a:lnTo>
                  <a:pt x="15005" y="12015"/>
                </a:lnTo>
                <a:lnTo>
                  <a:pt x="15061" y="11779"/>
                </a:lnTo>
                <a:lnTo>
                  <a:pt x="15119" y="11511"/>
                </a:lnTo>
                <a:lnTo>
                  <a:pt x="15180" y="11214"/>
                </a:lnTo>
                <a:lnTo>
                  <a:pt x="15243" y="10892"/>
                </a:lnTo>
                <a:lnTo>
                  <a:pt x="15307" y="10545"/>
                </a:lnTo>
                <a:lnTo>
                  <a:pt x="15372" y="10179"/>
                </a:lnTo>
                <a:lnTo>
                  <a:pt x="15438" y="9796"/>
                </a:lnTo>
                <a:lnTo>
                  <a:pt x="15503" y="9397"/>
                </a:lnTo>
                <a:lnTo>
                  <a:pt x="15568" y="8987"/>
                </a:lnTo>
                <a:lnTo>
                  <a:pt x="15631" y="8568"/>
                </a:lnTo>
                <a:lnTo>
                  <a:pt x="15693" y="8142"/>
                </a:lnTo>
                <a:lnTo>
                  <a:pt x="15752" y="7714"/>
                </a:lnTo>
                <a:lnTo>
                  <a:pt x="15808" y="7286"/>
                </a:lnTo>
                <a:lnTo>
                  <a:pt x="15863" y="6860"/>
                </a:lnTo>
                <a:lnTo>
                  <a:pt x="15913" y="6438"/>
                </a:lnTo>
                <a:lnTo>
                  <a:pt x="15960" y="6025"/>
                </a:lnTo>
                <a:lnTo>
                  <a:pt x="16001" y="5623"/>
                </a:lnTo>
                <a:lnTo>
                  <a:pt x="16037" y="5235"/>
                </a:lnTo>
                <a:lnTo>
                  <a:pt x="16069" y="4864"/>
                </a:lnTo>
                <a:lnTo>
                  <a:pt x="16094" y="4512"/>
                </a:lnTo>
                <a:lnTo>
                  <a:pt x="16112" y="4183"/>
                </a:lnTo>
                <a:lnTo>
                  <a:pt x="16124" y="3878"/>
                </a:lnTo>
                <a:lnTo>
                  <a:pt x="16128" y="3602"/>
                </a:lnTo>
                <a:lnTo>
                  <a:pt x="16124" y="3357"/>
                </a:lnTo>
                <a:lnTo>
                  <a:pt x="16112" y="3145"/>
                </a:lnTo>
                <a:lnTo>
                  <a:pt x="16090" y="2970"/>
                </a:lnTo>
                <a:lnTo>
                  <a:pt x="16059" y="2834"/>
                </a:lnTo>
                <a:lnTo>
                  <a:pt x="16018" y="2741"/>
                </a:lnTo>
                <a:close/>
                <a:moveTo>
                  <a:pt x="9178" y="1868"/>
                </a:moveTo>
                <a:lnTo>
                  <a:pt x="9149" y="1800"/>
                </a:lnTo>
                <a:lnTo>
                  <a:pt x="9119" y="1732"/>
                </a:lnTo>
                <a:lnTo>
                  <a:pt x="9090" y="1665"/>
                </a:lnTo>
                <a:lnTo>
                  <a:pt x="9059" y="1597"/>
                </a:lnTo>
                <a:lnTo>
                  <a:pt x="9029" y="1530"/>
                </a:lnTo>
                <a:lnTo>
                  <a:pt x="8996" y="1463"/>
                </a:lnTo>
                <a:lnTo>
                  <a:pt x="8964" y="1396"/>
                </a:lnTo>
                <a:lnTo>
                  <a:pt x="8931" y="1329"/>
                </a:lnTo>
                <a:lnTo>
                  <a:pt x="8897" y="1263"/>
                </a:lnTo>
                <a:lnTo>
                  <a:pt x="8862" y="1198"/>
                </a:lnTo>
                <a:lnTo>
                  <a:pt x="8828" y="1133"/>
                </a:lnTo>
                <a:lnTo>
                  <a:pt x="8792" y="1070"/>
                </a:lnTo>
                <a:lnTo>
                  <a:pt x="8756" y="1007"/>
                </a:lnTo>
                <a:lnTo>
                  <a:pt x="8719" y="945"/>
                </a:lnTo>
                <a:lnTo>
                  <a:pt x="8682" y="885"/>
                </a:lnTo>
                <a:lnTo>
                  <a:pt x="8645" y="826"/>
                </a:lnTo>
                <a:lnTo>
                  <a:pt x="8605" y="769"/>
                </a:lnTo>
                <a:lnTo>
                  <a:pt x="8567" y="713"/>
                </a:lnTo>
                <a:lnTo>
                  <a:pt x="8528" y="659"/>
                </a:lnTo>
                <a:lnTo>
                  <a:pt x="8487" y="606"/>
                </a:lnTo>
                <a:lnTo>
                  <a:pt x="8447" y="556"/>
                </a:lnTo>
                <a:lnTo>
                  <a:pt x="8406" y="507"/>
                </a:lnTo>
                <a:lnTo>
                  <a:pt x="8364" y="461"/>
                </a:lnTo>
                <a:lnTo>
                  <a:pt x="8323" y="416"/>
                </a:lnTo>
                <a:lnTo>
                  <a:pt x="8280" y="375"/>
                </a:lnTo>
                <a:lnTo>
                  <a:pt x="8237" y="335"/>
                </a:lnTo>
                <a:lnTo>
                  <a:pt x="8194" y="298"/>
                </a:lnTo>
                <a:lnTo>
                  <a:pt x="8151" y="264"/>
                </a:lnTo>
                <a:lnTo>
                  <a:pt x="8106" y="232"/>
                </a:lnTo>
                <a:lnTo>
                  <a:pt x="8062" y="204"/>
                </a:lnTo>
                <a:lnTo>
                  <a:pt x="8017" y="179"/>
                </a:lnTo>
                <a:lnTo>
                  <a:pt x="7971" y="156"/>
                </a:lnTo>
                <a:lnTo>
                  <a:pt x="7865" y="117"/>
                </a:lnTo>
                <a:lnTo>
                  <a:pt x="7731" y="85"/>
                </a:lnTo>
                <a:lnTo>
                  <a:pt x="7571" y="58"/>
                </a:lnTo>
                <a:lnTo>
                  <a:pt x="7387" y="35"/>
                </a:lnTo>
                <a:lnTo>
                  <a:pt x="7181" y="19"/>
                </a:lnTo>
                <a:lnTo>
                  <a:pt x="6955" y="8"/>
                </a:lnTo>
                <a:lnTo>
                  <a:pt x="6710" y="2"/>
                </a:lnTo>
                <a:lnTo>
                  <a:pt x="6449" y="0"/>
                </a:lnTo>
                <a:lnTo>
                  <a:pt x="6174" y="3"/>
                </a:lnTo>
                <a:lnTo>
                  <a:pt x="5886" y="11"/>
                </a:lnTo>
                <a:lnTo>
                  <a:pt x="5586" y="23"/>
                </a:lnTo>
                <a:lnTo>
                  <a:pt x="5279" y="40"/>
                </a:lnTo>
                <a:lnTo>
                  <a:pt x="4964" y="61"/>
                </a:lnTo>
                <a:lnTo>
                  <a:pt x="4645" y="85"/>
                </a:lnTo>
                <a:lnTo>
                  <a:pt x="4322" y="113"/>
                </a:lnTo>
                <a:lnTo>
                  <a:pt x="3998" y="144"/>
                </a:lnTo>
                <a:lnTo>
                  <a:pt x="3674" y="180"/>
                </a:lnTo>
                <a:lnTo>
                  <a:pt x="3354" y="218"/>
                </a:lnTo>
                <a:lnTo>
                  <a:pt x="3037" y="260"/>
                </a:lnTo>
                <a:lnTo>
                  <a:pt x="2727" y="304"/>
                </a:lnTo>
                <a:lnTo>
                  <a:pt x="2425" y="351"/>
                </a:lnTo>
                <a:lnTo>
                  <a:pt x="2133" y="400"/>
                </a:lnTo>
                <a:lnTo>
                  <a:pt x="1854" y="453"/>
                </a:lnTo>
                <a:lnTo>
                  <a:pt x="1588" y="507"/>
                </a:lnTo>
                <a:lnTo>
                  <a:pt x="1338" y="564"/>
                </a:lnTo>
                <a:lnTo>
                  <a:pt x="1106" y="622"/>
                </a:lnTo>
                <a:lnTo>
                  <a:pt x="893" y="682"/>
                </a:lnTo>
                <a:lnTo>
                  <a:pt x="702" y="744"/>
                </a:lnTo>
                <a:lnTo>
                  <a:pt x="534" y="807"/>
                </a:lnTo>
                <a:lnTo>
                  <a:pt x="392" y="872"/>
                </a:lnTo>
                <a:lnTo>
                  <a:pt x="277" y="937"/>
                </a:lnTo>
                <a:lnTo>
                  <a:pt x="191" y="1005"/>
                </a:lnTo>
                <a:lnTo>
                  <a:pt x="137" y="1078"/>
                </a:lnTo>
                <a:lnTo>
                  <a:pt x="93" y="1186"/>
                </a:lnTo>
                <a:lnTo>
                  <a:pt x="57" y="1326"/>
                </a:lnTo>
                <a:lnTo>
                  <a:pt x="31" y="1497"/>
                </a:lnTo>
                <a:lnTo>
                  <a:pt x="13" y="1697"/>
                </a:lnTo>
                <a:lnTo>
                  <a:pt x="3" y="1923"/>
                </a:lnTo>
                <a:lnTo>
                  <a:pt x="0" y="2175"/>
                </a:lnTo>
                <a:lnTo>
                  <a:pt x="4" y="2447"/>
                </a:lnTo>
                <a:lnTo>
                  <a:pt x="15" y="2742"/>
                </a:lnTo>
                <a:lnTo>
                  <a:pt x="32" y="3056"/>
                </a:lnTo>
                <a:lnTo>
                  <a:pt x="55" y="3385"/>
                </a:lnTo>
                <a:lnTo>
                  <a:pt x="83" y="3730"/>
                </a:lnTo>
                <a:lnTo>
                  <a:pt x="116" y="4088"/>
                </a:lnTo>
                <a:lnTo>
                  <a:pt x="152" y="4456"/>
                </a:lnTo>
                <a:lnTo>
                  <a:pt x="194" y="4832"/>
                </a:lnTo>
                <a:lnTo>
                  <a:pt x="238" y="5216"/>
                </a:lnTo>
                <a:lnTo>
                  <a:pt x="285" y="5605"/>
                </a:lnTo>
                <a:lnTo>
                  <a:pt x="335" y="5997"/>
                </a:lnTo>
                <a:lnTo>
                  <a:pt x="386" y="6389"/>
                </a:lnTo>
                <a:lnTo>
                  <a:pt x="439" y="6781"/>
                </a:lnTo>
                <a:lnTo>
                  <a:pt x="495" y="7169"/>
                </a:lnTo>
                <a:lnTo>
                  <a:pt x="550" y="7553"/>
                </a:lnTo>
                <a:lnTo>
                  <a:pt x="606" y="7928"/>
                </a:lnTo>
                <a:lnTo>
                  <a:pt x="661" y="8296"/>
                </a:lnTo>
                <a:lnTo>
                  <a:pt x="716" y="8651"/>
                </a:lnTo>
                <a:lnTo>
                  <a:pt x="770" y="8995"/>
                </a:lnTo>
                <a:lnTo>
                  <a:pt x="822" y="9323"/>
                </a:lnTo>
                <a:lnTo>
                  <a:pt x="872" y="9634"/>
                </a:lnTo>
                <a:lnTo>
                  <a:pt x="965" y="10199"/>
                </a:lnTo>
                <a:lnTo>
                  <a:pt x="1044" y="10671"/>
                </a:lnTo>
                <a:lnTo>
                  <a:pt x="1058" y="10426"/>
                </a:lnTo>
                <a:lnTo>
                  <a:pt x="1076" y="10171"/>
                </a:lnTo>
                <a:lnTo>
                  <a:pt x="1095" y="9905"/>
                </a:lnTo>
                <a:lnTo>
                  <a:pt x="1117" y="9631"/>
                </a:lnTo>
                <a:lnTo>
                  <a:pt x="1142" y="9349"/>
                </a:lnTo>
                <a:lnTo>
                  <a:pt x="1169" y="9062"/>
                </a:lnTo>
                <a:lnTo>
                  <a:pt x="1200" y="8768"/>
                </a:lnTo>
                <a:lnTo>
                  <a:pt x="1233" y="8471"/>
                </a:lnTo>
                <a:lnTo>
                  <a:pt x="1268" y="8170"/>
                </a:lnTo>
                <a:lnTo>
                  <a:pt x="1305" y="7867"/>
                </a:lnTo>
                <a:lnTo>
                  <a:pt x="1345" y="7562"/>
                </a:lnTo>
                <a:lnTo>
                  <a:pt x="1387" y="7258"/>
                </a:lnTo>
                <a:lnTo>
                  <a:pt x="1430" y="6955"/>
                </a:lnTo>
                <a:lnTo>
                  <a:pt x="1477" y="6654"/>
                </a:lnTo>
                <a:lnTo>
                  <a:pt x="1525" y="6356"/>
                </a:lnTo>
                <a:lnTo>
                  <a:pt x="1576" y="6062"/>
                </a:lnTo>
                <a:lnTo>
                  <a:pt x="1628" y="5774"/>
                </a:lnTo>
                <a:lnTo>
                  <a:pt x="1681" y="5492"/>
                </a:lnTo>
                <a:lnTo>
                  <a:pt x="1737" y="5218"/>
                </a:lnTo>
                <a:lnTo>
                  <a:pt x="1794" y="4951"/>
                </a:lnTo>
                <a:lnTo>
                  <a:pt x="1854" y="4696"/>
                </a:lnTo>
                <a:lnTo>
                  <a:pt x="1914" y="4450"/>
                </a:lnTo>
                <a:lnTo>
                  <a:pt x="1977" y="4217"/>
                </a:lnTo>
                <a:lnTo>
                  <a:pt x="2040" y="3997"/>
                </a:lnTo>
                <a:lnTo>
                  <a:pt x="2105" y="3791"/>
                </a:lnTo>
                <a:lnTo>
                  <a:pt x="2171" y="3599"/>
                </a:lnTo>
                <a:lnTo>
                  <a:pt x="2239" y="3424"/>
                </a:lnTo>
                <a:lnTo>
                  <a:pt x="2307" y="3266"/>
                </a:lnTo>
                <a:lnTo>
                  <a:pt x="2377" y="3126"/>
                </a:lnTo>
                <a:lnTo>
                  <a:pt x="2447" y="3006"/>
                </a:lnTo>
                <a:lnTo>
                  <a:pt x="2519" y="2906"/>
                </a:lnTo>
                <a:lnTo>
                  <a:pt x="2592" y="2827"/>
                </a:lnTo>
                <a:lnTo>
                  <a:pt x="2648" y="2783"/>
                </a:lnTo>
                <a:lnTo>
                  <a:pt x="2720" y="2738"/>
                </a:lnTo>
                <a:lnTo>
                  <a:pt x="2805" y="2695"/>
                </a:lnTo>
                <a:lnTo>
                  <a:pt x="2903" y="2653"/>
                </a:lnTo>
                <a:lnTo>
                  <a:pt x="3015" y="2611"/>
                </a:lnTo>
                <a:lnTo>
                  <a:pt x="3138" y="2571"/>
                </a:lnTo>
                <a:lnTo>
                  <a:pt x="3274" y="2530"/>
                </a:lnTo>
                <a:lnTo>
                  <a:pt x="3421" y="2492"/>
                </a:lnTo>
                <a:lnTo>
                  <a:pt x="3579" y="2454"/>
                </a:lnTo>
                <a:lnTo>
                  <a:pt x="3749" y="2417"/>
                </a:lnTo>
                <a:lnTo>
                  <a:pt x="3927" y="2381"/>
                </a:lnTo>
                <a:lnTo>
                  <a:pt x="4116" y="2345"/>
                </a:lnTo>
                <a:lnTo>
                  <a:pt x="4313" y="2311"/>
                </a:lnTo>
                <a:lnTo>
                  <a:pt x="4520" y="2279"/>
                </a:lnTo>
                <a:lnTo>
                  <a:pt x="4735" y="2246"/>
                </a:lnTo>
                <a:lnTo>
                  <a:pt x="4956" y="2215"/>
                </a:lnTo>
                <a:lnTo>
                  <a:pt x="5186" y="2185"/>
                </a:lnTo>
                <a:lnTo>
                  <a:pt x="5422" y="2157"/>
                </a:lnTo>
                <a:lnTo>
                  <a:pt x="5665" y="2128"/>
                </a:lnTo>
                <a:lnTo>
                  <a:pt x="5913" y="2101"/>
                </a:lnTo>
                <a:lnTo>
                  <a:pt x="6167" y="2076"/>
                </a:lnTo>
                <a:lnTo>
                  <a:pt x="6425" y="2052"/>
                </a:lnTo>
                <a:lnTo>
                  <a:pt x="6688" y="2027"/>
                </a:lnTo>
                <a:lnTo>
                  <a:pt x="6955" y="2005"/>
                </a:lnTo>
                <a:lnTo>
                  <a:pt x="7226" y="1984"/>
                </a:lnTo>
                <a:lnTo>
                  <a:pt x="7500" y="1964"/>
                </a:lnTo>
                <a:lnTo>
                  <a:pt x="7776" y="1944"/>
                </a:lnTo>
                <a:lnTo>
                  <a:pt x="8054" y="1927"/>
                </a:lnTo>
                <a:lnTo>
                  <a:pt x="8333" y="1910"/>
                </a:lnTo>
                <a:lnTo>
                  <a:pt x="8614" y="1895"/>
                </a:lnTo>
                <a:lnTo>
                  <a:pt x="8896" y="1881"/>
                </a:lnTo>
                <a:lnTo>
                  <a:pt x="9178" y="1868"/>
                </a:lnTo>
                <a:close/>
              </a:path>
            </a:pathLst>
          </a:custGeom>
          <a:noFill/>
          <a:ln w="19050">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endParaRPr>
          </a:p>
        </p:txBody>
      </p:sp>
      <p:sp>
        <p:nvSpPr>
          <p:cNvPr id="55" name="Freeform 449">
            <a:extLst>
              <a:ext uri="{FF2B5EF4-FFF2-40B4-BE49-F238E27FC236}">
                <a16:creationId xmlns:a16="http://schemas.microsoft.com/office/drawing/2014/main" id="{27719541-9CD5-461E-ADA9-A5F2C67C1A15}"/>
              </a:ext>
            </a:extLst>
          </p:cNvPr>
          <p:cNvSpPr>
            <a:spLocks noEditPoints="1"/>
          </p:cNvSpPr>
          <p:nvPr/>
        </p:nvSpPr>
        <p:spPr bwMode="auto">
          <a:xfrm>
            <a:off x="8017497" y="1493655"/>
            <a:ext cx="290647" cy="414285"/>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endParaRPr>
          </a:p>
        </p:txBody>
      </p:sp>
      <p:sp>
        <p:nvSpPr>
          <p:cNvPr id="60" name="TextBox 29">
            <a:extLst>
              <a:ext uri="{FF2B5EF4-FFF2-40B4-BE49-F238E27FC236}">
                <a16:creationId xmlns:a16="http://schemas.microsoft.com/office/drawing/2014/main" id="{16EAE32E-4EA4-4D0A-83D7-9F0595FC79A5}"/>
              </a:ext>
            </a:extLst>
          </p:cNvPr>
          <p:cNvSpPr txBox="1"/>
          <p:nvPr/>
        </p:nvSpPr>
        <p:spPr>
          <a:xfrm>
            <a:off x="1554926" y="1455456"/>
            <a:ext cx="2273300" cy="369332"/>
          </a:xfrm>
          <a:prstGeom prst="rect">
            <a:avLst/>
          </a:prstGeom>
          <a:noFill/>
        </p:spPr>
        <p:txBody>
          <a:bodyPr wrap="square" rtlCol="0">
            <a:spAutoFit/>
          </a:bodyPr>
          <a:lstStyle/>
          <a:p>
            <a:pPr lvl="0"/>
            <a:r>
              <a:rPr lang="id-ID" b="1" kern="0" dirty="0">
                <a:solidFill>
                  <a:prstClr val="black">
                    <a:lumMod val="50000"/>
                    <a:lumOff val="50000"/>
                  </a:prstClr>
                </a:solidFill>
              </a:rPr>
              <a:t>Fecha</a:t>
            </a:r>
            <a:r>
              <a:rPr lang="es-CO" b="1" kern="0" dirty="0">
                <a:solidFill>
                  <a:prstClr val="black">
                    <a:lumMod val="50000"/>
                    <a:lumOff val="50000"/>
                  </a:prstClr>
                </a:solidFill>
              </a:rPr>
              <a:t> de realización</a:t>
            </a:r>
            <a:endParaRPr kumimoji="0" lang="id-ID" sz="1800" b="1" i="0" u="none" strike="noStrike" kern="0" cap="none" spc="0" normalizeH="0" baseline="0" noProof="0" dirty="0">
              <a:ln>
                <a:noFill/>
              </a:ln>
              <a:solidFill>
                <a:prstClr val="black">
                  <a:lumMod val="50000"/>
                  <a:lumOff val="50000"/>
                </a:prstClr>
              </a:solidFill>
              <a:effectLst/>
              <a:uLnTx/>
              <a:uFillTx/>
            </a:endParaRPr>
          </a:p>
        </p:txBody>
      </p:sp>
      <p:sp>
        <p:nvSpPr>
          <p:cNvPr id="61" name="TextBox 30">
            <a:extLst>
              <a:ext uri="{FF2B5EF4-FFF2-40B4-BE49-F238E27FC236}">
                <a16:creationId xmlns:a16="http://schemas.microsoft.com/office/drawing/2014/main" id="{E4C6371F-FDCA-497D-9B72-F71375D86D6E}"/>
              </a:ext>
            </a:extLst>
          </p:cNvPr>
          <p:cNvSpPr txBox="1"/>
          <p:nvPr/>
        </p:nvSpPr>
        <p:spPr>
          <a:xfrm>
            <a:off x="1584906" y="1737149"/>
            <a:ext cx="2549525" cy="307777"/>
          </a:xfrm>
          <a:prstGeom prst="rect">
            <a:avLst/>
          </a:prstGeom>
          <a:noFill/>
        </p:spPr>
        <p:txBody>
          <a:bodyPr wrap="square" rtlCol="0">
            <a:spAutoFit/>
          </a:bodyPr>
          <a:lstStyle/>
          <a:p>
            <a:pPr lvl="0"/>
            <a:r>
              <a:rPr lang="es-MX" sz="1400" kern="0" dirty="0">
                <a:solidFill>
                  <a:prstClr val="white">
                    <a:lumMod val="65000"/>
                  </a:prstClr>
                </a:solidFill>
              </a:rPr>
              <a:t>28, 29 y 30 de junio </a:t>
            </a:r>
            <a:endParaRPr kumimoji="0" lang="id-ID" sz="1400" b="0" i="0" u="none" strike="noStrike" kern="0" cap="none" spc="0" normalizeH="0" baseline="0" noProof="0" dirty="0">
              <a:ln>
                <a:noFill/>
              </a:ln>
              <a:solidFill>
                <a:prstClr val="white">
                  <a:lumMod val="65000"/>
                </a:prstClr>
              </a:solidFill>
              <a:effectLst/>
              <a:uLnTx/>
              <a:uFillTx/>
            </a:endParaRPr>
          </a:p>
        </p:txBody>
      </p:sp>
      <p:sp>
        <p:nvSpPr>
          <p:cNvPr id="62" name="Oval 31">
            <a:extLst>
              <a:ext uri="{FF2B5EF4-FFF2-40B4-BE49-F238E27FC236}">
                <a16:creationId xmlns:a16="http://schemas.microsoft.com/office/drawing/2014/main" id="{C928FA46-C56C-4983-9F0E-AEBAEED41C0F}"/>
              </a:ext>
            </a:extLst>
          </p:cNvPr>
          <p:cNvSpPr/>
          <p:nvPr/>
        </p:nvSpPr>
        <p:spPr>
          <a:xfrm>
            <a:off x="4234112" y="1346341"/>
            <a:ext cx="748800" cy="748800"/>
          </a:xfrm>
          <a:prstGeom prst="ellipse">
            <a:avLst/>
          </a:prstGeom>
          <a:solidFill>
            <a:srgbClr val="1F4E7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TextBox 32">
            <a:extLst>
              <a:ext uri="{FF2B5EF4-FFF2-40B4-BE49-F238E27FC236}">
                <a16:creationId xmlns:a16="http://schemas.microsoft.com/office/drawing/2014/main" id="{937F7A5C-C7C0-4000-97DA-F3D499AFB3E1}"/>
              </a:ext>
            </a:extLst>
          </p:cNvPr>
          <p:cNvSpPr txBox="1"/>
          <p:nvPr/>
        </p:nvSpPr>
        <p:spPr>
          <a:xfrm>
            <a:off x="5031903" y="1386484"/>
            <a:ext cx="2273300" cy="369332"/>
          </a:xfrm>
          <a:prstGeom prst="rect">
            <a:avLst/>
          </a:prstGeom>
          <a:noFill/>
        </p:spPr>
        <p:txBody>
          <a:bodyPr wrap="square" rtlCol="0">
            <a:spAutoFit/>
          </a:bodyPr>
          <a:lstStyle/>
          <a:p>
            <a:pPr lvl="0"/>
            <a:r>
              <a:rPr lang="id-ID" b="1" kern="0" dirty="0">
                <a:solidFill>
                  <a:prstClr val="black">
                    <a:lumMod val="50000"/>
                    <a:lumOff val="50000"/>
                  </a:prstClr>
                </a:solidFill>
              </a:rPr>
              <a:t>Expositores</a:t>
            </a:r>
            <a:endParaRPr kumimoji="0" lang="id-ID" sz="1800" b="1" i="0" u="none" strike="noStrike" kern="0" cap="none" spc="0" normalizeH="0" baseline="0" noProof="0" dirty="0">
              <a:ln>
                <a:noFill/>
              </a:ln>
              <a:solidFill>
                <a:prstClr val="black">
                  <a:lumMod val="50000"/>
                  <a:lumOff val="50000"/>
                </a:prstClr>
              </a:solidFill>
              <a:effectLst/>
              <a:uLnTx/>
              <a:uFillTx/>
            </a:endParaRPr>
          </a:p>
        </p:txBody>
      </p:sp>
      <p:sp>
        <p:nvSpPr>
          <p:cNvPr id="64" name="TextBox 33">
            <a:extLst>
              <a:ext uri="{FF2B5EF4-FFF2-40B4-BE49-F238E27FC236}">
                <a16:creationId xmlns:a16="http://schemas.microsoft.com/office/drawing/2014/main" id="{94564B17-5BF4-4730-AA79-A272EFDC1403}"/>
              </a:ext>
            </a:extLst>
          </p:cNvPr>
          <p:cNvSpPr txBox="1"/>
          <p:nvPr/>
        </p:nvSpPr>
        <p:spPr>
          <a:xfrm>
            <a:off x="5043878" y="1701585"/>
            <a:ext cx="2261326" cy="523220"/>
          </a:xfrm>
          <a:prstGeom prst="rect">
            <a:avLst/>
          </a:prstGeom>
          <a:noFill/>
        </p:spPr>
        <p:txBody>
          <a:bodyPr wrap="square" rtlCol="0">
            <a:spAutoFit/>
          </a:bodyPr>
          <a:lstStyle/>
          <a:p>
            <a:pPr lvl="0"/>
            <a:r>
              <a:rPr lang="es-MX" sz="1400" kern="0" dirty="0">
                <a:solidFill>
                  <a:prstClr val="white">
                    <a:lumMod val="65000"/>
                  </a:prstClr>
                </a:solidFill>
              </a:rPr>
              <a:t>Director, Subdirectores y Jefes de Fogafín</a:t>
            </a:r>
            <a:endParaRPr kumimoji="0" lang="id-ID" sz="1400" b="0" i="0" u="none" strike="noStrike" kern="0" cap="none" spc="0" normalizeH="0" baseline="0" noProof="0" dirty="0">
              <a:ln>
                <a:noFill/>
              </a:ln>
              <a:solidFill>
                <a:prstClr val="white">
                  <a:lumMod val="65000"/>
                </a:prstClr>
              </a:solidFill>
              <a:effectLst/>
              <a:uLnTx/>
              <a:uFillTx/>
            </a:endParaRPr>
          </a:p>
        </p:txBody>
      </p:sp>
      <p:sp>
        <p:nvSpPr>
          <p:cNvPr id="65" name="Oval 34">
            <a:extLst>
              <a:ext uri="{FF2B5EF4-FFF2-40B4-BE49-F238E27FC236}">
                <a16:creationId xmlns:a16="http://schemas.microsoft.com/office/drawing/2014/main" id="{4F9EB514-1024-4121-84CF-4C274BDA2BB8}"/>
              </a:ext>
            </a:extLst>
          </p:cNvPr>
          <p:cNvSpPr/>
          <p:nvPr/>
        </p:nvSpPr>
        <p:spPr>
          <a:xfrm>
            <a:off x="745368" y="1307233"/>
            <a:ext cx="748800" cy="748800"/>
          </a:xfrm>
          <a:prstGeom prst="ellipse">
            <a:avLst/>
          </a:prstGeom>
          <a:solidFill>
            <a:srgbClr val="009DD9">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Freeform 189">
            <a:extLst>
              <a:ext uri="{FF2B5EF4-FFF2-40B4-BE49-F238E27FC236}">
                <a16:creationId xmlns:a16="http://schemas.microsoft.com/office/drawing/2014/main" id="{4CB75517-11EA-4245-A45D-23F0A4A73D6A}"/>
              </a:ext>
            </a:extLst>
          </p:cNvPr>
          <p:cNvSpPr>
            <a:spLocks noEditPoints="1"/>
          </p:cNvSpPr>
          <p:nvPr/>
        </p:nvSpPr>
        <p:spPr bwMode="auto">
          <a:xfrm>
            <a:off x="882407" y="3781060"/>
            <a:ext cx="448817" cy="395487"/>
          </a:xfrm>
          <a:custGeom>
            <a:avLst/>
            <a:gdLst>
              <a:gd name="T0" fmla="*/ 13889 w 16128"/>
              <a:gd name="T1" fmla="*/ 6822 h 12598"/>
              <a:gd name="T2" fmla="*/ 8843 w 16128"/>
              <a:gd name="T3" fmla="*/ 9927 h 12598"/>
              <a:gd name="T4" fmla="*/ 7067 w 16128"/>
              <a:gd name="T5" fmla="*/ 6408 h 12598"/>
              <a:gd name="T6" fmla="*/ 6946 w 16128"/>
              <a:gd name="T7" fmla="*/ 6738 h 12598"/>
              <a:gd name="T8" fmla="*/ 6792 w 16128"/>
              <a:gd name="T9" fmla="*/ 7043 h 12598"/>
              <a:gd name="T10" fmla="*/ 6609 w 16128"/>
              <a:gd name="T11" fmla="*/ 7319 h 12598"/>
              <a:gd name="T12" fmla="*/ 6401 w 16128"/>
              <a:gd name="T13" fmla="*/ 7563 h 12598"/>
              <a:gd name="T14" fmla="*/ 6171 w 16128"/>
              <a:gd name="T15" fmla="*/ 7772 h 12598"/>
              <a:gd name="T16" fmla="*/ 6573 w 16128"/>
              <a:gd name="T17" fmla="*/ 8354 h 12598"/>
              <a:gd name="T18" fmla="*/ 6761 w 16128"/>
              <a:gd name="T19" fmla="*/ 9072 h 12598"/>
              <a:gd name="T20" fmla="*/ 6802 w 16128"/>
              <a:gd name="T21" fmla="*/ 9793 h 12598"/>
              <a:gd name="T22" fmla="*/ 6767 w 16128"/>
              <a:gd name="T23" fmla="*/ 10382 h 12598"/>
              <a:gd name="T24" fmla="*/ 6719 w 16128"/>
              <a:gd name="T25" fmla="*/ 10726 h 12598"/>
              <a:gd name="T26" fmla="*/ 2691 w 16128"/>
              <a:gd name="T27" fmla="*/ 10474 h 12598"/>
              <a:gd name="T28" fmla="*/ 2817 w 16128"/>
              <a:gd name="T29" fmla="*/ 9955 h 12598"/>
              <a:gd name="T30" fmla="*/ 3048 w 16128"/>
              <a:gd name="T31" fmla="*/ 9281 h 12598"/>
              <a:gd name="T32" fmla="*/ 3407 w 16128"/>
              <a:gd name="T33" fmla="*/ 8574 h 12598"/>
              <a:gd name="T34" fmla="*/ 3917 w 16128"/>
              <a:gd name="T35" fmla="*/ 7954 h 12598"/>
              <a:gd name="T36" fmla="*/ 3740 w 16128"/>
              <a:gd name="T37" fmla="*/ 7594 h 12598"/>
              <a:gd name="T38" fmla="*/ 3479 w 16128"/>
              <a:gd name="T39" fmla="*/ 7184 h 12598"/>
              <a:gd name="T40" fmla="*/ 3307 w 16128"/>
              <a:gd name="T41" fmla="*/ 6703 h 12598"/>
              <a:gd name="T42" fmla="*/ 3235 w 16128"/>
              <a:gd name="T43" fmla="*/ 6170 h 12598"/>
              <a:gd name="T44" fmla="*/ 3268 w 16128"/>
              <a:gd name="T45" fmla="*/ 5603 h 12598"/>
              <a:gd name="T46" fmla="*/ 3442 w 16128"/>
              <a:gd name="T47" fmla="*/ 4959 h 12598"/>
              <a:gd name="T48" fmla="*/ 3778 w 16128"/>
              <a:gd name="T49" fmla="*/ 4338 h 12598"/>
              <a:gd name="T50" fmla="*/ 4228 w 16128"/>
              <a:gd name="T51" fmla="*/ 3853 h 12598"/>
              <a:gd name="T52" fmla="*/ 4757 w 16128"/>
              <a:gd name="T53" fmla="*/ 3530 h 12598"/>
              <a:gd name="T54" fmla="*/ 5332 w 16128"/>
              <a:gd name="T55" fmla="*/ 3393 h 12598"/>
              <a:gd name="T56" fmla="*/ 5919 w 16128"/>
              <a:gd name="T57" fmla="*/ 3469 h 12598"/>
              <a:gd name="T58" fmla="*/ 6434 w 16128"/>
              <a:gd name="T59" fmla="*/ 3752 h 12598"/>
              <a:gd name="T60" fmla="*/ 6830 w 16128"/>
              <a:gd name="T61" fmla="*/ 4203 h 12598"/>
              <a:gd name="T62" fmla="*/ 7089 w 16128"/>
              <a:gd name="T63" fmla="*/ 4781 h 12598"/>
              <a:gd name="T64" fmla="*/ 7195 w 16128"/>
              <a:gd name="T65" fmla="*/ 5450 h 12598"/>
              <a:gd name="T66" fmla="*/ 7129 w 16128"/>
              <a:gd name="T67" fmla="*/ 6170 h 12598"/>
              <a:gd name="T68" fmla="*/ 14629 w 16128"/>
              <a:gd name="T69" fmla="*/ 0 h 12598"/>
              <a:gd name="T70" fmla="*/ 11650 w 16128"/>
              <a:gd name="T71" fmla="*/ 236 h 12598"/>
              <a:gd name="T72" fmla="*/ 7615 w 16128"/>
              <a:gd name="T73" fmla="*/ 759 h 12598"/>
              <a:gd name="T74" fmla="*/ 3627 w 16128"/>
              <a:gd name="T75" fmla="*/ 1403 h 12598"/>
              <a:gd name="T76" fmla="*/ 788 w 16128"/>
              <a:gd name="T77" fmla="*/ 2003 h 12598"/>
              <a:gd name="T78" fmla="*/ 38 w 16128"/>
              <a:gd name="T79" fmla="*/ 2508 h 12598"/>
              <a:gd name="T80" fmla="*/ 3 w 16128"/>
              <a:gd name="T81" fmla="*/ 4050 h 12598"/>
              <a:gd name="T82" fmla="*/ 86 w 16128"/>
              <a:gd name="T83" fmla="*/ 6455 h 12598"/>
              <a:gd name="T84" fmla="*/ 260 w 16128"/>
              <a:gd name="T85" fmla="*/ 9059 h 12598"/>
              <a:gd name="T86" fmla="*/ 502 w 16128"/>
              <a:gd name="T87" fmla="*/ 11203 h 12598"/>
              <a:gd name="T88" fmla="*/ 788 w 16128"/>
              <a:gd name="T89" fmla="*/ 12229 h 12598"/>
              <a:gd name="T90" fmla="*/ 2352 w 16128"/>
              <a:gd name="T91" fmla="*/ 12440 h 12598"/>
              <a:gd name="T92" fmla="*/ 5717 w 16128"/>
              <a:gd name="T93" fmla="*/ 12567 h 12598"/>
              <a:gd name="T94" fmla="*/ 9793 w 16128"/>
              <a:gd name="T95" fmla="*/ 12596 h 12598"/>
              <a:gd name="T96" fmla="*/ 13486 w 16128"/>
              <a:gd name="T97" fmla="*/ 12518 h 12598"/>
              <a:gd name="T98" fmla="*/ 15703 w 16128"/>
              <a:gd name="T99" fmla="*/ 12323 h 12598"/>
              <a:gd name="T100" fmla="*/ 16037 w 16128"/>
              <a:gd name="T101" fmla="*/ 11577 h 12598"/>
              <a:gd name="T102" fmla="*/ 16123 w 16128"/>
              <a:gd name="T103" fmla="*/ 9284 h 12598"/>
              <a:gd name="T104" fmla="*/ 16103 w 16128"/>
              <a:gd name="T105" fmla="*/ 6156 h 12598"/>
              <a:gd name="T106" fmla="*/ 15971 w 16128"/>
              <a:gd name="T107" fmla="*/ 3027 h 12598"/>
              <a:gd name="T108" fmla="*/ 15720 w 16128"/>
              <a:gd name="T109" fmla="*/ 734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28" h="12598">
                <a:moveTo>
                  <a:pt x="13889" y="4338"/>
                </a:moveTo>
                <a:lnTo>
                  <a:pt x="8843" y="4782"/>
                </a:lnTo>
                <a:lnTo>
                  <a:pt x="8843" y="3924"/>
                </a:lnTo>
                <a:lnTo>
                  <a:pt x="13889" y="2828"/>
                </a:lnTo>
                <a:lnTo>
                  <a:pt x="13889" y="4338"/>
                </a:lnTo>
                <a:close/>
                <a:moveTo>
                  <a:pt x="13889" y="6822"/>
                </a:moveTo>
                <a:lnTo>
                  <a:pt x="8843" y="7266"/>
                </a:lnTo>
                <a:lnTo>
                  <a:pt x="8843" y="6403"/>
                </a:lnTo>
                <a:lnTo>
                  <a:pt x="13889" y="5312"/>
                </a:lnTo>
                <a:lnTo>
                  <a:pt x="13889" y="6822"/>
                </a:lnTo>
                <a:close/>
                <a:moveTo>
                  <a:pt x="13889" y="9483"/>
                </a:moveTo>
                <a:lnTo>
                  <a:pt x="8843" y="9927"/>
                </a:lnTo>
                <a:lnTo>
                  <a:pt x="8843" y="9064"/>
                </a:lnTo>
                <a:lnTo>
                  <a:pt x="13889" y="7973"/>
                </a:lnTo>
                <a:lnTo>
                  <a:pt x="13889" y="9483"/>
                </a:lnTo>
                <a:close/>
                <a:moveTo>
                  <a:pt x="7100" y="6292"/>
                </a:moveTo>
                <a:lnTo>
                  <a:pt x="7084" y="6351"/>
                </a:lnTo>
                <a:lnTo>
                  <a:pt x="7067" y="6408"/>
                </a:lnTo>
                <a:lnTo>
                  <a:pt x="7050" y="6465"/>
                </a:lnTo>
                <a:lnTo>
                  <a:pt x="7031" y="6520"/>
                </a:lnTo>
                <a:lnTo>
                  <a:pt x="7012" y="6576"/>
                </a:lnTo>
                <a:lnTo>
                  <a:pt x="6990" y="6630"/>
                </a:lnTo>
                <a:lnTo>
                  <a:pt x="6969" y="6685"/>
                </a:lnTo>
                <a:lnTo>
                  <a:pt x="6946" y="6738"/>
                </a:lnTo>
                <a:lnTo>
                  <a:pt x="6923" y="6791"/>
                </a:lnTo>
                <a:lnTo>
                  <a:pt x="6899" y="6842"/>
                </a:lnTo>
                <a:lnTo>
                  <a:pt x="6874" y="6894"/>
                </a:lnTo>
                <a:lnTo>
                  <a:pt x="6847" y="6944"/>
                </a:lnTo>
                <a:lnTo>
                  <a:pt x="6820" y="6994"/>
                </a:lnTo>
                <a:lnTo>
                  <a:pt x="6792" y="7043"/>
                </a:lnTo>
                <a:lnTo>
                  <a:pt x="6764" y="7091"/>
                </a:lnTo>
                <a:lnTo>
                  <a:pt x="6734" y="7138"/>
                </a:lnTo>
                <a:lnTo>
                  <a:pt x="6704" y="7185"/>
                </a:lnTo>
                <a:lnTo>
                  <a:pt x="6673" y="7230"/>
                </a:lnTo>
                <a:lnTo>
                  <a:pt x="6642" y="7274"/>
                </a:lnTo>
                <a:lnTo>
                  <a:pt x="6609" y="7319"/>
                </a:lnTo>
                <a:lnTo>
                  <a:pt x="6576" y="7361"/>
                </a:lnTo>
                <a:lnTo>
                  <a:pt x="6542" y="7404"/>
                </a:lnTo>
                <a:lnTo>
                  <a:pt x="6508" y="7445"/>
                </a:lnTo>
                <a:lnTo>
                  <a:pt x="6472" y="7485"/>
                </a:lnTo>
                <a:lnTo>
                  <a:pt x="6437" y="7525"/>
                </a:lnTo>
                <a:lnTo>
                  <a:pt x="6401" y="7563"/>
                </a:lnTo>
                <a:lnTo>
                  <a:pt x="6364" y="7601"/>
                </a:lnTo>
                <a:lnTo>
                  <a:pt x="6326" y="7637"/>
                </a:lnTo>
                <a:lnTo>
                  <a:pt x="6288" y="7672"/>
                </a:lnTo>
                <a:lnTo>
                  <a:pt x="6250" y="7707"/>
                </a:lnTo>
                <a:lnTo>
                  <a:pt x="6210" y="7740"/>
                </a:lnTo>
                <a:lnTo>
                  <a:pt x="6171" y="7772"/>
                </a:lnTo>
                <a:lnTo>
                  <a:pt x="6256" y="7853"/>
                </a:lnTo>
                <a:lnTo>
                  <a:pt x="6333" y="7942"/>
                </a:lnTo>
                <a:lnTo>
                  <a:pt x="6404" y="8037"/>
                </a:lnTo>
                <a:lnTo>
                  <a:pt x="6466" y="8138"/>
                </a:lnTo>
                <a:lnTo>
                  <a:pt x="6523" y="8244"/>
                </a:lnTo>
                <a:lnTo>
                  <a:pt x="6573" y="8354"/>
                </a:lnTo>
                <a:lnTo>
                  <a:pt x="6618" y="8468"/>
                </a:lnTo>
                <a:lnTo>
                  <a:pt x="6657" y="8585"/>
                </a:lnTo>
                <a:lnTo>
                  <a:pt x="6690" y="8704"/>
                </a:lnTo>
                <a:lnTo>
                  <a:pt x="6718" y="8825"/>
                </a:lnTo>
                <a:lnTo>
                  <a:pt x="6742" y="8949"/>
                </a:lnTo>
                <a:lnTo>
                  <a:pt x="6761" y="9072"/>
                </a:lnTo>
                <a:lnTo>
                  <a:pt x="6776" y="9196"/>
                </a:lnTo>
                <a:lnTo>
                  <a:pt x="6788" y="9319"/>
                </a:lnTo>
                <a:lnTo>
                  <a:pt x="6796" y="9440"/>
                </a:lnTo>
                <a:lnTo>
                  <a:pt x="6800" y="9561"/>
                </a:lnTo>
                <a:lnTo>
                  <a:pt x="6803" y="9679"/>
                </a:lnTo>
                <a:lnTo>
                  <a:pt x="6802" y="9793"/>
                </a:lnTo>
                <a:lnTo>
                  <a:pt x="6800" y="9904"/>
                </a:lnTo>
                <a:lnTo>
                  <a:pt x="6796" y="10011"/>
                </a:lnTo>
                <a:lnTo>
                  <a:pt x="6790" y="10112"/>
                </a:lnTo>
                <a:lnTo>
                  <a:pt x="6783" y="10208"/>
                </a:lnTo>
                <a:lnTo>
                  <a:pt x="6775" y="10298"/>
                </a:lnTo>
                <a:lnTo>
                  <a:pt x="6767" y="10382"/>
                </a:lnTo>
                <a:lnTo>
                  <a:pt x="6759" y="10456"/>
                </a:lnTo>
                <a:lnTo>
                  <a:pt x="6750" y="10524"/>
                </a:lnTo>
                <a:lnTo>
                  <a:pt x="6742" y="10583"/>
                </a:lnTo>
                <a:lnTo>
                  <a:pt x="6734" y="10633"/>
                </a:lnTo>
                <a:lnTo>
                  <a:pt x="6723" y="10702"/>
                </a:lnTo>
                <a:lnTo>
                  <a:pt x="6719" y="10726"/>
                </a:lnTo>
                <a:lnTo>
                  <a:pt x="2647" y="10725"/>
                </a:lnTo>
                <a:lnTo>
                  <a:pt x="2650" y="10703"/>
                </a:lnTo>
                <a:lnTo>
                  <a:pt x="2660" y="10639"/>
                </a:lnTo>
                <a:lnTo>
                  <a:pt x="2669" y="10593"/>
                </a:lnTo>
                <a:lnTo>
                  <a:pt x="2679" y="10538"/>
                </a:lnTo>
                <a:lnTo>
                  <a:pt x="2691" y="10474"/>
                </a:lnTo>
                <a:lnTo>
                  <a:pt x="2705" y="10404"/>
                </a:lnTo>
                <a:lnTo>
                  <a:pt x="2723" y="10326"/>
                </a:lnTo>
                <a:lnTo>
                  <a:pt x="2743" y="10241"/>
                </a:lnTo>
                <a:lnTo>
                  <a:pt x="2765" y="10151"/>
                </a:lnTo>
                <a:lnTo>
                  <a:pt x="2789" y="10055"/>
                </a:lnTo>
                <a:lnTo>
                  <a:pt x="2817" y="9955"/>
                </a:lnTo>
                <a:lnTo>
                  <a:pt x="2848" y="9850"/>
                </a:lnTo>
                <a:lnTo>
                  <a:pt x="2881" y="9741"/>
                </a:lnTo>
                <a:lnTo>
                  <a:pt x="2918" y="9629"/>
                </a:lnTo>
                <a:lnTo>
                  <a:pt x="2958" y="9515"/>
                </a:lnTo>
                <a:lnTo>
                  <a:pt x="3002" y="9399"/>
                </a:lnTo>
                <a:lnTo>
                  <a:pt x="3048" y="9281"/>
                </a:lnTo>
                <a:lnTo>
                  <a:pt x="3099" y="9163"/>
                </a:lnTo>
                <a:lnTo>
                  <a:pt x="3153" y="9044"/>
                </a:lnTo>
                <a:lnTo>
                  <a:pt x="3210" y="8924"/>
                </a:lnTo>
                <a:lnTo>
                  <a:pt x="3272" y="8806"/>
                </a:lnTo>
                <a:lnTo>
                  <a:pt x="3337" y="8689"/>
                </a:lnTo>
                <a:lnTo>
                  <a:pt x="3407" y="8574"/>
                </a:lnTo>
                <a:lnTo>
                  <a:pt x="3482" y="8461"/>
                </a:lnTo>
                <a:lnTo>
                  <a:pt x="3559" y="8352"/>
                </a:lnTo>
                <a:lnTo>
                  <a:pt x="3642" y="8246"/>
                </a:lnTo>
                <a:lnTo>
                  <a:pt x="3730" y="8144"/>
                </a:lnTo>
                <a:lnTo>
                  <a:pt x="3821" y="8046"/>
                </a:lnTo>
                <a:lnTo>
                  <a:pt x="3917" y="7954"/>
                </a:lnTo>
                <a:lnTo>
                  <a:pt x="4019" y="7868"/>
                </a:lnTo>
                <a:lnTo>
                  <a:pt x="3958" y="7819"/>
                </a:lnTo>
                <a:lnTo>
                  <a:pt x="3901" y="7766"/>
                </a:lnTo>
                <a:lnTo>
                  <a:pt x="3845" y="7712"/>
                </a:lnTo>
                <a:lnTo>
                  <a:pt x="3791" y="7654"/>
                </a:lnTo>
                <a:lnTo>
                  <a:pt x="3740" y="7594"/>
                </a:lnTo>
                <a:lnTo>
                  <a:pt x="3690" y="7531"/>
                </a:lnTo>
                <a:lnTo>
                  <a:pt x="3643" y="7466"/>
                </a:lnTo>
                <a:lnTo>
                  <a:pt x="3599" y="7399"/>
                </a:lnTo>
                <a:lnTo>
                  <a:pt x="3556" y="7329"/>
                </a:lnTo>
                <a:lnTo>
                  <a:pt x="3516" y="7257"/>
                </a:lnTo>
                <a:lnTo>
                  <a:pt x="3479" y="7184"/>
                </a:lnTo>
                <a:lnTo>
                  <a:pt x="3443" y="7108"/>
                </a:lnTo>
                <a:lnTo>
                  <a:pt x="3411" y="7030"/>
                </a:lnTo>
                <a:lnTo>
                  <a:pt x="3381" y="6951"/>
                </a:lnTo>
                <a:lnTo>
                  <a:pt x="3354" y="6870"/>
                </a:lnTo>
                <a:lnTo>
                  <a:pt x="3329" y="6787"/>
                </a:lnTo>
                <a:lnTo>
                  <a:pt x="3307" y="6703"/>
                </a:lnTo>
                <a:lnTo>
                  <a:pt x="3288" y="6617"/>
                </a:lnTo>
                <a:lnTo>
                  <a:pt x="3271" y="6530"/>
                </a:lnTo>
                <a:lnTo>
                  <a:pt x="3258" y="6441"/>
                </a:lnTo>
                <a:lnTo>
                  <a:pt x="3247" y="6353"/>
                </a:lnTo>
                <a:lnTo>
                  <a:pt x="3239" y="6262"/>
                </a:lnTo>
                <a:lnTo>
                  <a:pt x="3235" y="6170"/>
                </a:lnTo>
                <a:lnTo>
                  <a:pt x="3233" y="6077"/>
                </a:lnTo>
                <a:lnTo>
                  <a:pt x="3234" y="5984"/>
                </a:lnTo>
                <a:lnTo>
                  <a:pt x="3238" y="5889"/>
                </a:lnTo>
                <a:lnTo>
                  <a:pt x="3245" y="5794"/>
                </a:lnTo>
                <a:lnTo>
                  <a:pt x="3255" y="5699"/>
                </a:lnTo>
                <a:lnTo>
                  <a:pt x="3268" y="5603"/>
                </a:lnTo>
                <a:lnTo>
                  <a:pt x="3285" y="5506"/>
                </a:lnTo>
                <a:lnTo>
                  <a:pt x="3305" y="5409"/>
                </a:lnTo>
                <a:lnTo>
                  <a:pt x="3328" y="5312"/>
                </a:lnTo>
                <a:lnTo>
                  <a:pt x="3363" y="5192"/>
                </a:lnTo>
                <a:lnTo>
                  <a:pt x="3400" y="5074"/>
                </a:lnTo>
                <a:lnTo>
                  <a:pt x="3442" y="4959"/>
                </a:lnTo>
                <a:lnTo>
                  <a:pt x="3490" y="4847"/>
                </a:lnTo>
                <a:lnTo>
                  <a:pt x="3540" y="4739"/>
                </a:lnTo>
                <a:lnTo>
                  <a:pt x="3595" y="4634"/>
                </a:lnTo>
                <a:lnTo>
                  <a:pt x="3652" y="4531"/>
                </a:lnTo>
                <a:lnTo>
                  <a:pt x="3713" y="4433"/>
                </a:lnTo>
                <a:lnTo>
                  <a:pt x="3778" y="4338"/>
                </a:lnTo>
                <a:lnTo>
                  <a:pt x="3847" y="4247"/>
                </a:lnTo>
                <a:lnTo>
                  <a:pt x="3917" y="4160"/>
                </a:lnTo>
                <a:lnTo>
                  <a:pt x="3991" y="4077"/>
                </a:lnTo>
                <a:lnTo>
                  <a:pt x="4067" y="3999"/>
                </a:lnTo>
                <a:lnTo>
                  <a:pt x="4146" y="3924"/>
                </a:lnTo>
                <a:lnTo>
                  <a:pt x="4228" y="3853"/>
                </a:lnTo>
                <a:lnTo>
                  <a:pt x="4311" y="3788"/>
                </a:lnTo>
                <a:lnTo>
                  <a:pt x="4397" y="3726"/>
                </a:lnTo>
                <a:lnTo>
                  <a:pt x="4485" y="3670"/>
                </a:lnTo>
                <a:lnTo>
                  <a:pt x="4573" y="3618"/>
                </a:lnTo>
                <a:lnTo>
                  <a:pt x="4665" y="3572"/>
                </a:lnTo>
                <a:lnTo>
                  <a:pt x="4757" y="3530"/>
                </a:lnTo>
                <a:lnTo>
                  <a:pt x="4850" y="3493"/>
                </a:lnTo>
                <a:lnTo>
                  <a:pt x="4945" y="3463"/>
                </a:lnTo>
                <a:lnTo>
                  <a:pt x="5041" y="3436"/>
                </a:lnTo>
                <a:lnTo>
                  <a:pt x="5138" y="3416"/>
                </a:lnTo>
                <a:lnTo>
                  <a:pt x="5235" y="3402"/>
                </a:lnTo>
                <a:lnTo>
                  <a:pt x="5332" y="3393"/>
                </a:lnTo>
                <a:lnTo>
                  <a:pt x="5430" y="3390"/>
                </a:lnTo>
                <a:lnTo>
                  <a:pt x="5529" y="3393"/>
                </a:lnTo>
                <a:lnTo>
                  <a:pt x="5627" y="3402"/>
                </a:lnTo>
                <a:lnTo>
                  <a:pt x="5724" y="3418"/>
                </a:lnTo>
                <a:lnTo>
                  <a:pt x="5822" y="3439"/>
                </a:lnTo>
                <a:lnTo>
                  <a:pt x="5919" y="3469"/>
                </a:lnTo>
                <a:lnTo>
                  <a:pt x="6013" y="3503"/>
                </a:lnTo>
                <a:lnTo>
                  <a:pt x="6103" y="3542"/>
                </a:lnTo>
                <a:lnTo>
                  <a:pt x="6190" y="3587"/>
                </a:lnTo>
                <a:lnTo>
                  <a:pt x="6275" y="3637"/>
                </a:lnTo>
                <a:lnTo>
                  <a:pt x="6356" y="3693"/>
                </a:lnTo>
                <a:lnTo>
                  <a:pt x="6434" y="3752"/>
                </a:lnTo>
                <a:lnTo>
                  <a:pt x="6509" y="3817"/>
                </a:lnTo>
                <a:lnTo>
                  <a:pt x="6580" y="3886"/>
                </a:lnTo>
                <a:lnTo>
                  <a:pt x="6649" y="3959"/>
                </a:lnTo>
                <a:lnTo>
                  <a:pt x="6712" y="4036"/>
                </a:lnTo>
                <a:lnTo>
                  <a:pt x="6774" y="4118"/>
                </a:lnTo>
                <a:lnTo>
                  <a:pt x="6830" y="4203"/>
                </a:lnTo>
                <a:lnTo>
                  <a:pt x="6884" y="4292"/>
                </a:lnTo>
                <a:lnTo>
                  <a:pt x="6933" y="4382"/>
                </a:lnTo>
                <a:lnTo>
                  <a:pt x="6978" y="4478"/>
                </a:lnTo>
                <a:lnTo>
                  <a:pt x="7020" y="4576"/>
                </a:lnTo>
                <a:lnTo>
                  <a:pt x="7057" y="4677"/>
                </a:lnTo>
                <a:lnTo>
                  <a:pt x="7089" y="4781"/>
                </a:lnTo>
                <a:lnTo>
                  <a:pt x="7118" y="4887"/>
                </a:lnTo>
                <a:lnTo>
                  <a:pt x="7143" y="4995"/>
                </a:lnTo>
                <a:lnTo>
                  <a:pt x="7163" y="5106"/>
                </a:lnTo>
                <a:lnTo>
                  <a:pt x="7178" y="5219"/>
                </a:lnTo>
                <a:lnTo>
                  <a:pt x="7189" y="5334"/>
                </a:lnTo>
                <a:lnTo>
                  <a:pt x="7195" y="5450"/>
                </a:lnTo>
                <a:lnTo>
                  <a:pt x="7196" y="5567"/>
                </a:lnTo>
                <a:lnTo>
                  <a:pt x="7193" y="5686"/>
                </a:lnTo>
                <a:lnTo>
                  <a:pt x="7184" y="5805"/>
                </a:lnTo>
                <a:lnTo>
                  <a:pt x="7171" y="5926"/>
                </a:lnTo>
                <a:lnTo>
                  <a:pt x="7153" y="6048"/>
                </a:lnTo>
                <a:lnTo>
                  <a:pt x="7129" y="6170"/>
                </a:lnTo>
                <a:lnTo>
                  <a:pt x="7100" y="6292"/>
                </a:lnTo>
                <a:close/>
                <a:moveTo>
                  <a:pt x="15483" y="82"/>
                </a:moveTo>
                <a:lnTo>
                  <a:pt x="15377" y="40"/>
                </a:lnTo>
                <a:lnTo>
                  <a:pt x="15197" y="13"/>
                </a:lnTo>
                <a:lnTo>
                  <a:pt x="14945" y="0"/>
                </a:lnTo>
                <a:lnTo>
                  <a:pt x="14629" y="0"/>
                </a:lnTo>
                <a:lnTo>
                  <a:pt x="14252" y="12"/>
                </a:lnTo>
                <a:lnTo>
                  <a:pt x="13821" y="36"/>
                </a:lnTo>
                <a:lnTo>
                  <a:pt x="13340" y="72"/>
                </a:lnTo>
                <a:lnTo>
                  <a:pt x="12815" y="117"/>
                </a:lnTo>
                <a:lnTo>
                  <a:pt x="12249" y="173"/>
                </a:lnTo>
                <a:lnTo>
                  <a:pt x="11650" y="236"/>
                </a:lnTo>
                <a:lnTo>
                  <a:pt x="11021" y="308"/>
                </a:lnTo>
                <a:lnTo>
                  <a:pt x="10368" y="387"/>
                </a:lnTo>
                <a:lnTo>
                  <a:pt x="9696" y="473"/>
                </a:lnTo>
                <a:lnTo>
                  <a:pt x="9010" y="563"/>
                </a:lnTo>
                <a:lnTo>
                  <a:pt x="8314" y="659"/>
                </a:lnTo>
                <a:lnTo>
                  <a:pt x="7615" y="759"/>
                </a:lnTo>
                <a:lnTo>
                  <a:pt x="6918" y="862"/>
                </a:lnTo>
                <a:lnTo>
                  <a:pt x="6226" y="968"/>
                </a:lnTo>
                <a:lnTo>
                  <a:pt x="5546" y="1076"/>
                </a:lnTo>
                <a:lnTo>
                  <a:pt x="4883" y="1184"/>
                </a:lnTo>
                <a:lnTo>
                  <a:pt x="4242" y="1295"/>
                </a:lnTo>
                <a:lnTo>
                  <a:pt x="3627" y="1403"/>
                </a:lnTo>
                <a:lnTo>
                  <a:pt x="3044" y="1511"/>
                </a:lnTo>
                <a:lnTo>
                  <a:pt x="2499" y="1616"/>
                </a:lnTo>
                <a:lnTo>
                  <a:pt x="1995" y="1719"/>
                </a:lnTo>
                <a:lnTo>
                  <a:pt x="1539" y="1819"/>
                </a:lnTo>
                <a:lnTo>
                  <a:pt x="1135" y="1914"/>
                </a:lnTo>
                <a:lnTo>
                  <a:pt x="788" y="2003"/>
                </a:lnTo>
                <a:lnTo>
                  <a:pt x="505" y="2088"/>
                </a:lnTo>
                <a:lnTo>
                  <a:pt x="288" y="2166"/>
                </a:lnTo>
                <a:lnTo>
                  <a:pt x="145" y="2237"/>
                </a:lnTo>
                <a:lnTo>
                  <a:pt x="80" y="2299"/>
                </a:lnTo>
                <a:lnTo>
                  <a:pt x="56" y="2381"/>
                </a:lnTo>
                <a:lnTo>
                  <a:pt x="38" y="2508"/>
                </a:lnTo>
                <a:lnTo>
                  <a:pt x="23" y="2677"/>
                </a:lnTo>
                <a:lnTo>
                  <a:pt x="12" y="2886"/>
                </a:lnTo>
                <a:lnTo>
                  <a:pt x="4" y="3130"/>
                </a:lnTo>
                <a:lnTo>
                  <a:pt x="1" y="3408"/>
                </a:lnTo>
                <a:lnTo>
                  <a:pt x="0" y="3716"/>
                </a:lnTo>
                <a:lnTo>
                  <a:pt x="3" y="4050"/>
                </a:lnTo>
                <a:lnTo>
                  <a:pt x="9" y="4410"/>
                </a:lnTo>
                <a:lnTo>
                  <a:pt x="19" y="4788"/>
                </a:lnTo>
                <a:lnTo>
                  <a:pt x="31" y="5186"/>
                </a:lnTo>
                <a:lnTo>
                  <a:pt x="46" y="5598"/>
                </a:lnTo>
                <a:lnTo>
                  <a:pt x="65" y="6021"/>
                </a:lnTo>
                <a:lnTo>
                  <a:pt x="86" y="6455"/>
                </a:lnTo>
                <a:lnTo>
                  <a:pt x="109" y="6892"/>
                </a:lnTo>
                <a:lnTo>
                  <a:pt x="135" y="7332"/>
                </a:lnTo>
                <a:lnTo>
                  <a:pt x="163" y="7772"/>
                </a:lnTo>
                <a:lnTo>
                  <a:pt x="194" y="8208"/>
                </a:lnTo>
                <a:lnTo>
                  <a:pt x="226" y="8639"/>
                </a:lnTo>
                <a:lnTo>
                  <a:pt x="260" y="9059"/>
                </a:lnTo>
                <a:lnTo>
                  <a:pt x="296" y="9466"/>
                </a:lnTo>
                <a:lnTo>
                  <a:pt x="335" y="9857"/>
                </a:lnTo>
                <a:lnTo>
                  <a:pt x="374" y="10229"/>
                </a:lnTo>
                <a:lnTo>
                  <a:pt x="415" y="10580"/>
                </a:lnTo>
                <a:lnTo>
                  <a:pt x="459" y="10906"/>
                </a:lnTo>
                <a:lnTo>
                  <a:pt x="502" y="11203"/>
                </a:lnTo>
                <a:lnTo>
                  <a:pt x="547" y="11470"/>
                </a:lnTo>
                <a:lnTo>
                  <a:pt x="594" y="11702"/>
                </a:lnTo>
                <a:lnTo>
                  <a:pt x="641" y="11898"/>
                </a:lnTo>
                <a:lnTo>
                  <a:pt x="689" y="12053"/>
                </a:lnTo>
                <a:lnTo>
                  <a:pt x="738" y="12165"/>
                </a:lnTo>
                <a:lnTo>
                  <a:pt x="788" y="12229"/>
                </a:lnTo>
                <a:lnTo>
                  <a:pt x="877" y="12271"/>
                </a:lnTo>
                <a:lnTo>
                  <a:pt x="1041" y="12309"/>
                </a:lnTo>
                <a:lnTo>
                  <a:pt x="1276" y="12346"/>
                </a:lnTo>
                <a:lnTo>
                  <a:pt x="1577" y="12380"/>
                </a:lnTo>
                <a:lnTo>
                  <a:pt x="1936" y="12411"/>
                </a:lnTo>
                <a:lnTo>
                  <a:pt x="2352" y="12440"/>
                </a:lnTo>
                <a:lnTo>
                  <a:pt x="2817" y="12468"/>
                </a:lnTo>
                <a:lnTo>
                  <a:pt x="3327" y="12493"/>
                </a:lnTo>
                <a:lnTo>
                  <a:pt x="3878" y="12515"/>
                </a:lnTo>
                <a:lnTo>
                  <a:pt x="4462" y="12534"/>
                </a:lnTo>
                <a:lnTo>
                  <a:pt x="5078" y="12552"/>
                </a:lnTo>
                <a:lnTo>
                  <a:pt x="5717" y="12567"/>
                </a:lnTo>
                <a:lnTo>
                  <a:pt x="6377" y="12578"/>
                </a:lnTo>
                <a:lnTo>
                  <a:pt x="7051" y="12587"/>
                </a:lnTo>
                <a:lnTo>
                  <a:pt x="7735" y="12594"/>
                </a:lnTo>
                <a:lnTo>
                  <a:pt x="8423" y="12597"/>
                </a:lnTo>
                <a:lnTo>
                  <a:pt x="9111" y="12598"/>
                </a:lnTo>
                <a:lnTo>
                  <a:pt x="9793" y="12596"/>
                </a:lnTo>
                <a:lnTo>
                  <a:pt x="10464" y="12590"/>
                </a:lnTo>
                <a:lnTo>
                  <a:pt x="11120" y="12582"/>
                </a:lnTo>
                <a:lnTo>
                  <a:pt x="11755" y="12571"/>
                </a:lnTo>
                <a:lnTo>
                  <a:pt x="12364" y="12557"/>
                </a:lnTo>
                <a:lnTo>
                  <a:pt x="12943" y="12538"/>
                </a:lnTo>
                <a:lnTo>
                  <a:pt x="13486" y="12518"/>
                </a:lnTo>
                <a:lnTo>
                  <a:pt x="13987" y="12494"/>
                </a:lnTo>
                <a:lnTo>
                  <a:pt x="14443" y="12467"/>
                </a:lnTo>
                <a:lnTo>
                  <a:pt x="14847" y="12436"/>
                </a:lnTo>
                <a:lnTo>
                  <a:pt x="15195" y="12402"/>
                </a:lnTo>
                <a:lnTo>
                  <a:pt x="15482" y="12364"/>
                </a:lnTo>
                <a:lnTo>
                  <a:pt x="15703" y="12323"/>
                </a:lnTo>
                <a:lnTo>
                  <a:pt x="15852" y="12278"/>
                </a:lnTo>
                <a:lnTo>
                  <a:pt x="15925" y="12229"/>
                </a:lnTo>
                <a:lnTo>
                  <a:pt x="15958" y="12150"/>
                </a:lnTo>
                <a:lnTo>
                  <a:pt x="15987" y="12012"/>
                </a:lnTo>
                <a:lnTo>
                  <a:pt x="16013" y="11819"/>
                </a:lnTo>
                <a:lnTo>
                  <a:pt x="16037" y="11577"/>
                </a:lnTo>
                <a:lnTo>
                  <a:pt x="16058" y="11288"/>
                </a:lnTo>
                <a:lnTo>
                  <a:pt x="16077" y="10957"/>
                </a:lnTo>
                <a:lnTo>
                  <a:pt x="16093" y="10588"/>
                </a:lnTo>
                <a:lnTo>
                  <a:pt x="16106" y="10183"/>
                </a:lnTo>
                <a:lnTo>
                  <a:pt x="16116" y="9747"/>
                </a:lnTo>
                <a:lnTo>
                  <a:pt x="16123" y="9284"/>
                </a:lnTo>
                <a:lnTo>
                  <a:pt x="16127" y="8798"/>
                </a:lnTo>
                <a:lnTo>
                  <a:pt x="16128" y="8293"/>
                </a:lnTo>
                <a:lnTo>
                  <a:pt x="16126" y="7772"/>
                </a:lnTo>
                <a:lnTo>
                  <a:pt x="16121" y="7240"/>
                </a:lnTo>
                <a:lnTo>
                  <a:pt x="16114" y="6700"/>
                </a:lnTo>
                <a:lnTo>
                  <a:pt x="16103" y="6156"/>
                </a:lnTo>
                <a:lnTo>
                  <a:pt x="16089" y="5612"/>
                </a:lnTo>
                <a:lnTo>
                  <a:pt x="16072" y="5072"/>
                </a:lnTo>
                <a:lnTo>
                  <a:pt x="16051" y="4540"/>
                </a:lnTo>
                <a:lnTo>
                  <a:pt x="16028" y="4019"/>
                </a:lnTo>
                <a:lnTo>
                  <a:pt x="16001" y="3514"/>
                </a:lnTo>
                <a:lnTo>
                  <a:pt x="15971" y="3027"/>
                </a:lnTo>
                <a:lnTo>
                  <a:pt x="15937" y="2565"/>
                </a:lnTo>
                <a:lnTo>
                  <a:pt x="15901" y="2130"/>
                </a:lnTo>
                <a:lnTo>
                  <a:pt x="15861" y="1725"/>
                </a:lnTo>
                <a:lnTo>
                  <a:pt x="15818" y="1355"/>
                </a:lnTo>
                <a:lnTo>
                  <a:pt x="15770" y="1024"/>
                </a:lnTo>
                <a:lnTo>
                  <a:pt x="15720" y="734"/>
                </a:lnTo>
                <a:lnTo>
                  <a:pt x="15666" y="493"/>
                </a:lnTo>
                <a:lnTo>
                  <a:pt x="15609" y="300"/>
                </a:lnTo>
                <a:lnTo>
                  <a:pt x="15547" y="163"/>
                </a:lnTo>
                <a:lnTo>
                  <a:pt x="15483" y="82"/>
                </a:lnTo>
                <a:close/>
              </a:path>
            </a:pathLst>
          </a:custGeom>
          <a:noFill/>
          <a:ln w="19050">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endParaRPr>
          </a:p>
        </p:txBody>
      </p:sp>
      <p:sp>
        <p:nvSpPr>
          <p:cNvPr id="69" name="Freeform 61">
            <a:extLst>
              <a:ext uri="{FF2B5EF4-FFF2-40B4-BE49-F238E27FC236}">
                <a16:creationId xmlns:a16="http://schemas.microsoft.com/office/drawing/2014/main" id="{DF3A1119-A0E4-44B2-93E7-5DEFC69D8DE0}"/>
              </a:ext>
            </a:extLst>
          </p:cNvPr>
          <p:cNvSpPr>
            <a:spLocks noEditPoints="1"/>
          </p:cNvSpPr>
          <p:nvPr/>
        </p:nvSpPr>
        <p:spPr bwMode="auto">
          <a:xfrm rot="1771258">
            <a:off x="998664" y="2529290"/>
            <a:ext cx="313105" cy="517818"/>
          </a:xfrm>
          <a:custGeom>
            <a:avLst/>
            <a:gdLst>
              <a:gd name="T0" fmla="*/ 7458 w 13481"/>
              <a:gd name="T1" fmla="*/ 5717 h 16128"/>
              <a:gd name="T2" fmla="*/ 6677 w 13481"/>
              <a:gd name="T3" fmla="*/ 6089 h 16128"/>
              <a:gd name="T4" fmla="*/ 5884 w 13481"/>
              <a:gd name="T5" fmla="*/ 5855 h 16128"/>
              <a:gd name="T6" fmla="*/ 5440 w 13481"/>
              <a:gd name="T7" fmla="*/ 5123 h 16128"/>
              <a:gd name="T8" fmla="*/ 5489 w 13481"/>
              <a:gd name="T9" fmla="*/ 4152 h 16128"/>
              <a:gd name="T10" fmla="*/ 6025 w 13481"/>
              <a:gd name="T11" fmla="*/ 3337 h 16128"/>
              <a:gd name="T12" fmla="*/ 6818 w 13481"/>
              <a:gd name="T13" fmla="*/ 3007 h 16128"/>
              <a:gd name="T14" fmla="*/ 7596 w 13481"/>
              <a:gd name="T15" fmla="*/ 3287 h 16128"/>
              <a:gd name="T16" fmla="*/ 8005 w 13481"/>
              <a:gd name="T17" fmla="*/ 4049 h 16128"/>
              <a:gd name="T18" fmla="*/ 7814 w 13481"/>
              <a:gd name="T19" fmla="*/ 9534 h 16128"/>
              <a:gd name="T20" fmla="*/ 7184 w 13481"/>
              <a:gd name="T21" fmla="*/ 10502 h 16128"/>
              <a:gd name="T22" fmla="*/ 6263 w 13481"/>
              <a:gd name="T23" fmla="*/ 10903 h 16128"/>
              <a:gd name="T24" fmla="*/ 5365 w 13481"/>
              <a:gd name="T25" fmla="*/ 10579 h 16128"/>
              <a:gd name="T26" fmla="*/ 4900 w 13481"/>
              <a:gd name="T27" fmla="*/ 9682 h 16128"/>
              <a:gd name="T28" fmla="*/ 5016 w 13481"/>
              <a:gd name="T29" fmla="*/ 8521 h 16128"/>
              <a:gd name="T30" fmla="*/ 5678 w 13481"/>
              <a:gd name="T31" fmla="*/ 7586 h 16128"/>
              <a:gd name="T32" fmla="*/ 6611 w 13481"/>
              <a:gd name="T33" fmla="*/ 7236 h 16128"/>
              <a:gd name="T34" fmla="*/ 7487 w 13481"/>
              <a:gd name="T35" fmla="*/ 7614 h 16128"/>
              <a:gd name="T36" fmla="*/ 7912 w 13481"/>
              <a:gd name="T37" fmla="*/ 8545 h 16128"/>
              <a:gd name="T38" fmla="*/ 7133 w 13481"/>
              <a:gd name="T39" fmla="*/ 13577 h 16128"/>
              <a:gd name="T40" fmla="*/ 6660 w 13481"/>
              <a:gd name="T41" fmla="*/ 14210 h 16128"/>
              <a:gd name="T42" fmla="*/ 5977 w 13481"/>
              <a:gd name="T43" fmla="*/ 14435 h 16128"/>
              <a:gd name="T44" fmla="*/ 5319 w 13481"/>
              <a:gd name="T45" fmla="*/ 14156 h 16128"/>
              <a:gd name="T46" fmla="*/ 4987 w 13481"/>
              <a:gd name="T47" fmla="*/ 13508 h 16128"/>
              <a:gd name="T48" fmla="*/ 5087 w 13481"/>
              <a:gd name="T49" fmla="*/ 12707 h 16128"/>
              <a:gd name="T50" fmla="*/ 5583 w 13481"/>
              <a:gd name="T51" fmla="*/ 12101 h 16128"/>
              <a:gd name="T52" fmla="*/ 6275 w 13481"/>
              <a:gd name="T53" fmla="*/ 11913 h 16128"/>
              <a:gd name="T54" fmla="*/ 6915 w 13481"/>
              <a:gd name="T55" fmla="*/ 12227 h 16128"/>
              <a:gd name="T56" fmla="*/ 7217 w 13481"/>
              <a:gd name="T57" fmla="*/ 12895 h 16128"/>
              <a:gd name="T58" fmla="*/ 10677 w 13481"/>
              <a:gd name="T59" fmla="*/ 8424 h 16128"/>
              <a:gd name="T60" fmla="*/ 10759 w 13481"/>
              <a:gd name="T61" fmla="*/ 7474 h 16128"/>
              <a:gd name="T62" fmla="*/ 10075 w 13481"/>
              <a:gd name="T63" fmla="*/ 3513 h 16128"/>
              <a:gd name="T64" fmla="*/ 8247 w 13481"/>
              <a:gd name="T65" fmla="*/ 513 h 16128"/>
              <a:gd name="T66" fmla="*/ 5844 w 13481"/>
              <a:gd name="T67" fmla="*/ 408 h 16128"/>
              <a:gd name="T68" fmla="*/ 3622 w 13481"/>
              <a:gd name="T69" fmla="*/ 3372 h 16128"/>
              <a:gd name="T70" fmla="*/ 2677 w 13481"/>
              <a:gd name="T71" fmla="*/ 7524 h 16128"/>
              <a:gd name="T72" fmla="*/ 2724 w 13481"/>
              <a:gd name="T73" fmla="*/ 8852 h 16128"/>
              <a:gd name="T74" fmla="*/ 253 w 13481"/>
              <a:gd name="T75" fmla="*/ 11570 h 16128"/>
              <a:gd name="T76" fmla="*/ 312 w 13481"/>
              <a:gd name="T77" fmla="*/ 14903 h 16128"/>
              <a:gd name="T78" fmla="*/ 931 w 13481"/>
              <a:gd name="T79" fmla="*/ 15942 h 16128"/>
              <a:gd name="T80" fmla="*/ 1802 w 13481"/>
              <a:gd name="T81" fmla="*/ 15953 h 16128"/>
              <a:gd name="T82" fmla="*/ 2524 w 13481"/>
              <a:gd name="T83" fmla="*/ 15825 h 16128"/>
              <a:gd name="T84" fmla="*/ 2313 w 13481"/>
              <a:gd name="T85" fmla="*/ 14796 h 16128"/>
              <a:gd name="T86" fmla="*/ 2531 w 13481"/>
              <a:gd name="T87" fmla="*/ 12936 h 16128"/>
              <a:gd name="T88" fmla="*/ 3679 w 13481"/>
              <a:gd name="T89" fmla="*/ 13497 h 16128"/>
              <a:gd name="T90" fmla="*/ 4480 w 13481"/>
              <a:gd name="T91" fmla="*/ 15281 h 16128"/>
              <a:gd name="T92" fmla="*/ 4986 w 13481"/>
              <a:gd name="T93" fmla="*/ 15958 h 16128"/>
              <a:gd name="T94" fmla="*/ 5816 w 13481"/>
              <a:gd name="T95" fmla="*/ 16088 h 16128"/>
              <a:gd name="T96" fmla="*/ 6801 w 13481"/>
              <a:gd name="T97" fmla="*/ 15971 h 16128"/>
              <a:gd name="T98" fmla="*/ 7380 w 13481"/>
              <a:gd name="T99" fmla="*/ 15472 h 16128"/>
              <a:gd name="T100" fmla="*/ 8410 w 13481"/>
              <a:gd name="T101" fmla="*/ 13964 h 16128"/>
              <a:gd name="T102" fmla="*/ 9604 w 13481"/>
              <a:gd name="T103" fmla="*/ 12337 h 16128"/>
              <a:gd name="T104" fmla="*/ 9805 w 13481"/>
              <a:gd name="T105" fmla="*/ 14217 h 16128"/>
              <a:gd name="T106" fmla="*/ 9488 w 13481"/>
              <a:gd name="T107" fmla="*/ 15736 h 16128"/>
              <a:gd name="T108" fmla="*/ 10026 w 13481"/>
              <a:gd name="T109" fmla="*/ 16013 h 16128"/>
              <a:gd name="T110" fmla="*/ 10968 w 13481"/>
              <a:gd name="T111" fmla="*/ 16128 h 16128"/>
              <a:gd name="T112" fmla="*/ 11800 w 13481"/>
              <a:gd name="T113" fmla="*/ 15643 h 16128"/>
              <a:gd name="T114" fmla="*/ 13428 w 13481"/>
              <a:gd name="T115" fmla="*/ 12169 h 16128"/>
              <a:gd name="T116" fmla="*/ 11159 w 13481"/>
              <a:gd name="T117" fmla="*/ 8714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1" h="16128">
                <a:moveTo>
                  <a:pt x="7941" y="4953"/>
                </a:moveTo>
                <a:lnTo>
                  <a:pt x="7914" y="5030"/>
                </a:lnTo>
                <a:lnTo>
                  <a:pt x="7885" y="5104"/>
                </a:lnTo>
                <a:lnTo>
                  <a:pt x="7852" y="5175"/>
                </a:lnTo>
                <a:lnTo>
                  <a:pt x="7818" y="5246"/>
                </a:lnTo>
                <a:lnTo>
                  <a:pt x="7780" y="5313"/>
                </a:lnTo>
                <a:lnTo>
                  <a:pt x="7740" y="5378"/>
                </a:lnTo>
                <a:lnTo>
                  <a:pt x="7699" y="5441"/>
                </a:lnTo>
                <a:lnTo>
                  <a:pt x="7654" y="5502"/>
                </a:lnTo>
                <a:lnTo>
                  <a:pt x="7608" y="5559"/>
                </a:lnTo>
                <a:lnTo>
                  <a:pt x="7560" y="5615"/>
                </a:lnTo>
                <a:lnTo>
                  <a:pt x="7509" y="5667"/>
                </a:lnTo>
                <a:lnTo>
                  <a:pt x="7458" y="5717"/>
                </a:lnTo>
                <a:lnTo>
                  <a:pt x="7404" y="5765"/>
                </a:lnTo>
                <a:lnTo>
                  <a:pt x="7350" y="5809"/>
                </a:lnTo>
                <a:lnTo>
                  <a:pt x="7293" y="5850"/>
                </a:lnTo>
                <a:lnTo>
                  <a:pt x="7235" y="5889"/>
                </a:lnTo>
                <a:lnTo>
                  <a:pt x="7177" y="5924"/>
                </a:lnTo>
                <a:lnTo>
                  <a:pt x="7117" y="5956"/>
                </a:lnTo>
                <a:lnTo>
                  <a:pt x="7056" y="5986"/>
                </a:lnTo>
                <a:lnTo>
                  <a:pt x="6995" y="6012"/>
                </a:lnTo>
                <a:lnTo>
                  <a:pt x="6932" y="6034"/>
                </a:lnTo>
                <a:lnTo>
                  <a:pt x="6869" y="6053"/>
                </a:lnTo>
                <a:lnTo>
                  <a:pt x="6806" y="6069"/>
                </a:lnTo>
                <a:lnTo>
                  <a:pt x="6741" y="6081"/>
                </a:lnTo>
                <a:lnTo>
                  <a:pt x="6677" y="6089"/>
                </a:lnTo>
                <a:lnTo>
                  <a:pt x="6613" y="6094"/>
                </a:lnTo>
                <a:lnTo>
                  <a:pt x="6548" y="6095"/>
                </a:lnTo>
                <a:lnTo>
                  <a:pt x="6482" y="6092"/>
                </a:lnTo>
                <a:lnTo>
                  <a:pt x="6418" y="6086"/>
                </a:lnTo>
                <a:lnTo>
                  <a:pt x="6354" y="6075"/>
                </a:lnTo>
                <a:lnTo>
                  <a:pt x="6289" y="6061"/>
                </a:lnTo>
                <a:lnTo>
                  <a:pt x="6225" y="6042"/>
                </a:lnTo>
                <a:lnTo>
                  <a:pt x="6164" y="6020"/>
                </a:lnTo>
                <a:lnTo>
                  <a:pt x="6103" y="5994"/>
                </a:lnTo>
                <a:lnTo>
                  <a:pt x="6044" y="5963"/>
                </a:lnTo>
                <a:lnTo>
                  <a:pt x="5989" y="5931"/>
                </a:lnTo>
                <a:lnTo>
                  <a:pt x="5935" y="5895"/>
                </a:lnTo>
                <a:lnTo>
                  <a:pt x="5884" y="5855"/>
                </a:lnTo>
                <a:lnTo>
                  <a:pt x="5834" y="5814"/>
                </a:lnTo>
                <a:lnTo>
                  <a:pt x="5787" y="5769"/>
                </a:lnTo>
                <a:lnTo>
                  <a:pt x="5742" y="5721"/>
                </a:lnTo>
                <a:lnTo>
                  <a:pt x="5701" y="5671"/>
                </a:lnTo>
                <a:lnTo>
                  <a:pt x="5661" y="5619"/>
                </a:lnTo>
                <a:lnTo>
                  <a:pt x="5624" y="5563"/>
                </a:lnTo>
                <a:lnTo>
                  <a:pt x="5589" y="5506"/>
                </a:lnTo>
                <a:lnTo>
                  <a:pt x="5557" y="5447"/>
                </a:lnTo>
                <a:lnTo>
                  <a:pt x="5529" y="5386"/>
                </a:lnTo>
                <a:lnTo>
                  <a:pt x="5502" y="5322"/>
                </a:lnTo>
                <a:lnTo>
                  <a:pt x="5478" y="5257"/>
                </a:lnTo>
                <a:lnTo>
                  <a:pt x="5458" y="5190"/>
                </a:lnTo>
                <a:lnTo>
                  <a:pt x="5440" y="5123"/>
                </a:lnTo>
                <a:lnTo>
                  <a:pt x="5425" y="5053"/>
                </a:lnTo>
                <a:lnTo>
                  <a:pt x="5412" y="4982"/>
                </a:lnTo>
                <a:lnTo>
                  <a:pt x="5403" y="4910"/>
                </a:lnTo>
                <a:lnTo>
                  <a:pt x="5397" y="4837"/>
                </a:lnTo>
                <a:lnTo>
                  <a:pt x="5394" y="4763"/>
                </a:lnTo>
                <a:lnTo>
                  <a:pt x="5395" y="4688"/>
                </a:lnTo>
                <a:lnTo>
                  <a:pt x="5398" y="4613"/>
                </a:lnTo>
                <a:lnTo>
                  <a:pt x="5405" y="4537"/>
                </a:lnTo>
                <a:lnTo>
                  <a:pt x="5415" y="4460"/>
                </a:lnTo>
                <a:lnTo>
                  <a:pt x="5429" y="4384"/>
                </a:lnTo>
                <a:lnTo>
                  <a:pt x="5445" y="4306"/>
                </a:lnTo>
                <a:lnTo>
                  <a:pt x="5465" y="4230"/>
                </a:lnTo>
                <a:lnTo>
                  <a:pt x="5489" y="4152"/>
                </a:lnTo>
                <a:lnTo>
                  <a:pt x="5516" y="4075"/>
                </a:lnTo>
                <a:lnTo>
                  <a:pt x="5545" y="4002"/>
                </a:lnTo>
                <a:lnTo>
                  <a:pt x="5577" y="3929"/>
                </a:lnTo>
                <a:lnTo>
                  <a:pt x="5613" y="3859"/>
                </a:lnTo>
                <a:lnTo>
                  <a:pt x="5650" y="3791"/>
                </a:lnTo>
                <a:lnTo>
                  <a:pt x="5689" y="3726"/>
                </a:lnTo>
                <a:lnTo>
                  <a:pt x="5732" y="3662"/>
                </a:lnTo>
                <a:lnTo>
                  <a:pt x="5775" y="3602"/>
                </a:lnTo>
                <a:lnTo>
                  <a:pt x="5822" y="3543"/>
                </a:lnTo>
                <a:lnTo>
                  <a:pt x="5870" y="3488"/>
                </a:lnTo>
                <a:lnTo>
                  <a:pt x="5920" y="3435"/>
                </a:lnTo>
                <a:lnTo>
                  <a:pt x="5972" y="3385"/>
                </a:lnTo>
                <a:lnTo>
                  <a:pt x="6025" y="3337"/>
                </a:lnTo>
                <a:lnTo>
                  <a:pt x="6081" y="3293"/>
                </a:lnTo>
                <a:lnTo>
                  <a:pt x="6136" y="3251"/>
                </a:lnTo>
                <a:lnTo>
                  <a:pt x="6194" y="3212"/>
                </a:lnTo>
                <a:lnTo>
                  <a:pt x="6253" y="3177"/>
                </a:lnTo>
                <a:lnTo>
                  <a:pt x="6312" y="3145"/>
                </a:lnTo>
                <a:lnTo>
                  <a:pt x="6374" y="3116"/>
                </a:lnTo>
                <a:lnTo>
                  <a:pt x="6436" y="3090"/>
                </a:lnTo>
                <a:lnTo>
                  <a:pt x="6497" y="3067"/>
                </a:lnTo>
                <a:lnTo>
                  <a:pt x="6561" y="3048"/>
                </a:lnTo>
                <a:lnTo>
                  <a:pt x="6625" y="3032"/>
                </a:lnTo>
                <a:lnTo>
                  <a:pt x="6688" y="3020"/>
                </a:lnTo>
                <a:lnTo>
                  <a:pt x="6753" y="3012"/>
                </a:lnTo>
                <a:lnTo>
                  <a:pt x="6818" y="3007"/>
                </a:lnTo>
                <a:lnTo>
                  <a:pt x="6883" y="3006"/>
                </a:lnTo>
                <a:lnTo>
                  <a:pt x="6947" y="3008"/>
                </a:lnTo>
                <a:lnTo>
                  <a:pt x="7012" y="3015"/>
                </a:lnTo>
                <a:lnTo>
                  <a:pt x="7077" y="3026"/>
                </a:lnTo>
                <a:lnTo>
                  <a:pt x="7140" y="3040"/>
                </a:lnTo>
                <a:lnTo>
                  <a:pt x="7204" y="3059"/>
                </a:lnTo>
                <a:lnTo>
                  <a:pt x="7267" y="3081"/>
                </a:lnTo>
                <a:lnTo>
                  <a:pt x="7327" y="3108"/>
                </a:lnTo>
                <a:lnTo>
                  <a:pt x="7385" y="3137"/>
                </a:lnTo>
                <a:lnTo>
                  <a:pt x="7442" y="3170"/>
                </a:lnTo>
                <a:lnTo>
                  <a:pt x="7495" y="3206"/>
                </a:lnTo>
                <a:lnTo>
                  <a:pt x="7547" y="3245"/>
                </a:lnTo>
                <a:lnTo>
                  <a:pt x="7596" y="3287"/>
                </a:lnTo>
                <a:lnTo>
                  <a:pt x="7643" y="3332"/>
                </a:lnTo>
                <a:lnTo>
                  <a:pt x="7687" y="3380"/>
                </a:lnTo>
                <a:lnTo>
                  <a:pt x="7730" y="3430"/>
                </a:lnTo>
                <a:lnTo>
                  <a:pt x="7769" y="3483"/>
                </a:lnTo>
                <a:lnTo>
                  <a:pt x="7807" y="3538"/>
                </a:lnTo>
                <a:lnTo>
                  <a:pt x="7841" y="3596"/>
                </a:lnTo>
                <a:lnTo>
                  <a:pt x="7872" y="3655"/>
                </a:lnTo>
                <a:lnTo>
                  <a:pt x="7902" y="3716"/>
                </a:lnTo>
                <a:lnTo>
                  <a:pt x="7928" y="3779"/>
                </a:lnTo>
                <a:lnTo>
                  <a:pt x="7951" y="3845"/>
                </a:lnTo>
                <a:lnTo>
                  <a:pt x="7973" y="3911"/>
                </a:lnTo>
                <a:lnTo>
                  <a:pt x="7991" y="3980"/>
                </a:lnTo>
                <a:lnTo>
                  <a:pt x="8005" y="4049"/>
                </a:lnTo>
                <a:lnTo>
                  <a:pt x="8017" y="4121"/>
                </a:lnTo>
                <a:lnTo>
                  <a:pt x="8026" y="4192"/>
                </a:lnTo>
                <a:lnTo>
                  <a:pt x="8032" y="4266"/>
                </a:lnTo>
                <a:lnTo>
                  <a:pt x="8035" y="4340"/>
                </a:lnTo>
                <a:lnTo>
                  <a:pt x="8035" y="4415"/>
                </a:lnTo>
                <a:lnTo>
                  <a:pt x="8031" y="4491"/>
                </a:lnTo>
                <a:lnTo>
                  <a:pt x="8025" y="4567"/>
                </a:lnTo>
                <a:lnTo>
                  <a:pt x="8015" y="4644"/>
                </a:lnTo>
                <a:lnTo>
                  <a:pt x="8001" y="4721"/>
                </a:lnTo>
                <a:lnTo>
                  <a:pt x="7985" y="4798"/>
                </a:lnTo>
                <a:lnTo>
                  <a:pt x="7964" y="4876"/>
                </a:lnTo>
                <a:lnTo>
                  <a:pt x="7941" y="4953"/>
                </a:lnTo>
                <a:close/>
                <a:moveTo>
                  <a:pt x="7814" y="9534"/>
                </a:moveTo>
                <a:lnTo>
                  <a:pt x="7782" y="9624"/>
                </a:lnTo>
                <a:lnTo>
                  <a:pt x="7747" y="9713"/>
                </a:lnTo>
                <a:lnTo>
                  <a:pt x="7709" y="9799"/>
                </a:lnTo>
                <a:lnTo>
                  <a:pt x="7668" y="9881"/>
                </a:lnTo>
                <a:lnTo>
                  <a:pt x="7624" y="9962"/>
                </a:lnTo>
                <a:lnTo>
                  <a:pt x="7577" y="10040"/>
                </a:lnTo>
                <a:lnTo>
                  <a:pt x="7528" y="10115"/>
                </a:lnTo>
                <a:lnTo>
                  <a:pt x="7476" y="10187"/>
                </a:lnTo>
                <a:lnTo>
                  <a:pt x="7421" y="10256"/>
                </a:lnTo>
                <a:lnTo>
                  <a:pt x="7366" y="10323"/>
                </a:lnTo>
                <a:lnTo>
                  <a:pt x="7307" y="10386"/>
                </a:lnTo>
                <a:lnTo>
                  <a:pt x="7247" y="10446"/>
                </a:lnTo>
                <a:lnTo>
                  <a:pt x="7184" y="10502"/>
                </a:lnTo>
                <a:lnTo>
                  <a:pt x="7120" y="10556"/>
                </a:lnTo>
                <a:lnTo>
                  <a:pt x="7054" y="10606"/>
                </a:lnTo>
                <a:lnTo>
                  <a:pt x="6988" y="10653"/>
                </a:lnTo>
                <a:lnTo>
                  <a:pt x="6919" y="10695"/>
                </a:lnTo>
                <a:lnTo>
                  <a:pt x="6849" y="10734"/>
                </a:lnTo>
                <a:lnTo>
                  <a:pt x="6778" y="10769"/>
                </a:lnTo>
                <a:lnTo>
                  <a:pt x="6707" y="10801"/>
                </a:lnTo>
                <a:lnTo>
                  <a:pt x="6634" y="10828"/>
                </a:lnTo>
                <a:lnTo>
                  <a:pt x="6561" y="10851"/>
                </a:lnTo>
                <a:lnTo>
                  <a:pt x="6487" y="10870"/>
                </a:lnTo>
                <a:lnTo>
                  <a:pt x="6412" y="10885"/>
                </a:lnTo>
                <a:lnTo>
                  <a:pt x="6339" y="10896"/>
                </a:lnTo>
                <a:lnTo>
                  <a:pt x="6263" y="10903"/>
                </a:lnTo>
                <a:lnTo>
                  <a:pt x="6188" y="10905"/>
                </a:lnTo>
                <a:lnTo>
                  <a:pt x="6113" y="10902"/>
                </a:lnTo>
                <a:lnTo>
                  <a:pt x="6038" y="10894"/>
                </a:lnTo>
                <a:lnTo>
                  <a:pt x="5964" y="10882"/>
                </a:lnTo>
                <a:lnTo>
                  <a:pt x="5890" y="10866"/>
                </a:lnTo>
                <a:lnTo>
                  <a:pt x="5817" y="10844"/>
                </a:lnTo>
                <a:lnTo>
                  <a:pt x="5744" y="10819"/>
                </a:lnTo>
                <a:lnTo>
                  <a:pt x="5674" y="10789"/>
                </a:lnTo>
                <a:lnTo>
                  <a:pt x="5608" y="10754"/>
                </a:lnTo>
                <a:lnTo>
                  <a:pt x="5543" y="10716"/>
                </a:lnTo>
                <a:lnTo>
                  <a:pt x="5481" y="10674"/>
                </a:lnTo>
                <a:lnTo>
                  <a:pt x="5422" y="10628"/>
                </a:lnTo>
                <a:lnTo>
                  <a:pt x="5365" y="10579"/>
                </a:lnTo>
                <a:lnTo>
                  <a:pt x="5311" y="10527"/>
                </a:lnTo>
                <a:lnTo>
                  <a:pt x="5260" y="10471"/>
                </a:lnTo>
                <a:lnTo>
                  <a:pt x="5212" y="10412"/>
                </a:lnTo>
                <a:lnTo>
                  <a:pt x="5167" y="10350"/>
                </a:lnTo>
                <a:lnTo>
                  <a:pt x="5124" y="10285"/>
                </a:lnTo>
                <a:lnTo>
                  <a:pt x="5085" y="10217"/>
                </a:lnTo>
                <a:lnTo>
                  <a:pt x="5049" y="10148"/>
                </a:lnTo>
                <a:lnTo>
                  <a:pt x="5016" y="10075"/>
                </a:lnTo>
                <a:lnTo>
                  <a:pt x="4986" y="10000"/>
                </a:lnTo>
                <a:lnTo>
                  <a:pt x="4959" y="9924"/>
                </a:lnTo>
                <a:lnTo>
                  <a:pt x="4936" y="9844"/>
                </a:lnTo>
                <a:lnTo>
                  <a:pt x="4916" y="9763"/>
                </a:lnTo>
                <a:lnTo>
                  <a:pt x="4900" y="9682"/>
                </a:lnTo>
                <a:lnTo>
                  <a:pt x="4887" y="9597"/>
                </a:lnTo>
                <a:lnTo>
                  <a:pt x="4877" y="9512"/>
                </a:lnTo>
                <a:lnTo>
                  <a:pt x="4870" y="9426"/>
                </a:lnTo>
                <a:lnTo>
                  <a:pt x="4868" y="9338"/>
                </a:lnTo>
                <a:lnTo>
                  <a:pt x="4869" y="9249"/>
                </a:lnTo>
                <a:lnTo>
                  <a:pt x="4875" y="9160"/>
                </a:lnTo>
                <a:lnTo>
                  <a:pt x="4883" y="9069"/>
                </a:lnTo>
                <a:lnTo>
                  <a:pt x="4896" y="8978"/>
                </a:lnTo>
                <a:lnTo>
                  <a:pt x="4912" y="8887"/>
                </a:lnTo>
                <a:lnTo>
                  <a:pt x="4932" y="8796"/>
                </a:lnTo>
                <a:lnTo>
                  <a:pt x="4956" y="8704"/>
                </a:lnTo>
                <a:lnTo>
                  <a:pt x="4985" y="8612"/>
                </a:lnTo>
                <a:lnTo>
                  <a:pt x="5016" y="8521"/>
                </a:lnTo>
                <a:lnTo>
                  <a:pt x="5051" y="8432"/>
                </a:lnTo>
                <a:lnTo>
                  <a:pt x="5090" y="8346"/>
                </a:lnTo>
                <a:lnTo>
                  <a:pt x="5130" y="8263"/>
                </a:lnTo>
                <a:lnTo>
                  <a:pt x="5175" y="8182"/>
                </a:lnTo>
                <a:lnTo>
                  <a:pt x="5221" y="8103"/>
                </a:lnTo>
                <a:lnTo>
                  <a:pt x="5271" y="8029"/>
                </a:lnTo>
                <a:lnTo>
                  <a:pt x="5322" y="7956"/>
                </a:lnTo>
                <a:lnTo>
                  <a:pt x="5377" y="7887"/>
                </a:lnTo>
                <a:lnTo>
                  <a:pt x="5433" y="7820"/>
                </a:lnTo>
                <a:lnTo>
                  <a:pt x="5491" y="7757"/>
                </a:lnTo>
                <a:lnTo>
                  <a:pt x="5552" y="7696"/>
                </a:lnTo>
                <a:lnTo>
                  <a:pt x="5615" y="7640"/>
                </a:lnTo>
                <a:lnTo>
                  <a:pt x="5678" y="7586"/>
                </a:lnTo>
                <a:lnTo>
                  <a:pt x="5744" y="7536"/>
                </a:lnTo>
                <a:lnTo>
                  <a:pt x="5811" y="7489"/>
                </a:lnTo>
                <a:lnTo>
                  <a:pt x="5880" y="7447"/>
                </a:lnTo>
                <a:lnTo>
                  <a:pt x="5949" y="7408"/>
                </a:lnTo>
                <a:lnTo>
                  <a:pt x="6020" y="7373"/>
                </a:lnTo>
                <a:lnTo>
                  <a:pt x="6092" y="7341"/>
                </a:lnTo>
                <a:lnTo>
                  <a:pt x="6165" y="7313"/>
                </a:lnTo>
                <a:lnTo>
                  <a:pt x="6237" y="7290"/>
                </a:lnTo>
                <a:lnTo>
                  <a:pt x="6311" y="7271"/>
                </a:lnTo>
                <a:lnTo>
                  <a:pt x="6386" y="7256"/>
                </a:lnTo>
                <a:lnTo>
                  <a:pt x="6461" y="7244"/>
                </a:lnTo>
                <a:lnTo>
                  <a:pt x="6536" y="7238"/>
                </a:lnTo>
                <a:lnTo>
                  <a:pt x="6611" y="7236"/>
                </a:lnTo>
                <a:lnTo>
                  <a:pt x="6685" y="7239"/>
                </a:lnTo>
                <a:lnTo>
                  <a:pt x="6760" y="7247"/>
                </a:lnTo>
                <a:lnTo>
                  <a:pt x="6835" y="7259"/>
                </a:lnTo>
                <a:lnTo>
                  <a:pt x="6909" y="7276"/>
                </a:lnTo>
                <a:lnTo>
                  <a:pt x="6983" y="7297"/>
                </a:lnTo>
                <a:lnTo>
                  <a:pt x="7054" y="7322"/>
                </a:lnTo>
                <a:lnTo>
                  <a:pt x="7124" y="7352"/>
                </a:lnTo>
                <a:lnTo>
                  <a:pt x="7191" y="7387"/>
                </a:lnTo>
                <a:lnTo>
                  <a:pt x="7256" y="7425"/>
                </a:lnTo>
                <a:lnTo>
                  <a:pt x="7317" y="7467"/>
                </a:lnTo>
                <a:lnTo>
                  <a:pt x="7377" y="7513"/>
                </a:lnTo>
                <a:lnTo>
                  <a:pt x="7434" y="7562"/>
                </a:lnTo>
                <a:lnTo>
                  <a:pt x="7487" y="7614"/>
                </a:lnTo>
                <a:lnTo>
                  <a:pt x="7538" y="7670"/>
                </a:lnTo>
                <a:lnTo>
                  <a:pt x="7586" y="7729"/>
                </a:lnTo>
                <a:lnTo>
                  <a:pt x="7632" y="7791"/>
                </a:lnTo>
                <a:lnTo>
                  <a:pt x="7674" y="7856"/>
                </a:lnTo>
                <a:lnTo>
                  <a:pt x="7713" y="7924"/>
                </a:lnTo>
                <a:lnTo>
                  <a:pt x="7749" y="7994"/>
                </a:lnTo>
                <a:lnTo>
                  <a:pt x="7782" y="8067"/>
                </a:lnTo>
                <a:lnTo>
                  <a:pt x="7812" y="8142"/>
                </a:lnTo>
                <a:lnTo>
                  <a:pt x="7838" y="8218"/>
                </a:lnTo>
                <a:lnTo>
                  <a:pt x="7861" y="8298"/>
                </a:lnTo>
                <a:lnTo>
                  <a:pt x="7882" y="8378"/>
                </a:lnTo>
                <a:lnTo>
                  <a:pt x="7899" y="8461"/>
                </a:lnTo>
                <a:lnTo>
                  <a:pt x="7912" y="8545"/>
                </a:lnTo>
                <a:lnTo>
                  <a:pt x="7921" y="8630"/>
                </a:lnTo>
                <a:lnTo>
                  <a:pt x="7927" y="8717"/>
                </a:lnTo>
                <a:lnTo>
                  <a:pt x="7930" y="8805"/>
                </a:lnTo>
                <a:lnTo>
                  <a:pt x="7929" y="8895"/>
                </a:lnTo>
                <a:lnTo>
                  <a:pt x="7924" y="8984"/>
                </a:lnTo>
                <a:lnTo>
                  <a:pt x="7915" y="9075"/>
                </a:lnTo>
                <a:lnTo>
                  <a:pt x="7903" y="9166"/>
                </a:lnTo>
                <a:lnTo>
                  <a:pt x="7887" y="9257"/>
                </a:lnTo>
                <a:lnTo>
                  <a:pt x="7866" y="9350"/>
                </a:lnTo>
                <a:lnTo>
                  <a:pt x="7842" y="9442"/>
                </a:lnTo>
                <a:lnTo>
                  <a:pt x="7814" y="9534"/>
                </a:lnTo>
                <a:close/>
                <a:moveTo>
                  <a:pt x="7156" y="13514"/>
                </a:moveTo>
                <a:lnTo>
                  <a:pt x="7133" y="13577"/>
                </a:lnTo>
                <a:lnTo>
                  <a:pt x="7109" y="13637"/>
                </a:lnTo>
                <a:lnTo>
                  <a:pt x="7082" y="13696"/>
                </a:lnTo>
                <a:lnTo>
                  <a:pt x="7053" y="13752"/>
                </a:lnTo>
                <a:lnTo>
                  <a:pt x="7022" y="13808"/>
                </a:lnTo>
                <a:lnTo>
                  <a:pt x="6989" y="13861"/>
                </a:lnTo>
                <a:lnTo>
                  <a:pt x="6953" y="13911"/>
                </a:lnTo>
                <a:lnTo>
                  <a:pt x="6917" y="13961"/>
                </a:lnTo>
                <a:lnTo>
                  <a:pt x="6878" y="14008"/>
                </a:lnTo>
                <a:lnTo>
                  <a:pt x="6837" y="14053"/>
                </a:lnTo>
                <a:lnTo>
                  <a:pt x="6796" y="14095"/>
                </a:lnTo>
                <a:lnTo>
                  <a:pt x="6751" y="14135"/>
                </a:lnTo>
                <a:lnTo>
                  <a:pt x="6707" y="14173"/>
                </a:lnTo>
                <a:lnTo>
                  <a:pt x="6660" y="14210"/>
                </a:lnTo>
                <a:lnTo>
                  <a:pt x="6613" y="14243"/>
                </a:lnTo>
                <a:lnTo>
                  <a:pt x="6563" y="14274"/>
                </a:lnTo>
                <a:lnTo>
                  <a:pt x="6514" y="14303"/>
                </a:lnTo>
                <a:lnTo>
                  <a:pt x="6463" y="14328"/>
                </a:lnTo>
                <a:lnTo>
                  <a:pt x="6410" y="14351"/>
                </a:lnTo>
                <a:lnTo>
                  <a:pt x="6359" y="14372"/>
                </a:lnTo>
                <a:lnTo>
                  <a:pt x="6305" y="14389"/>
                </a:lnTo>
                <a:lnTo>
                  <a:pt x="6252" y="14404"/>
                </a:lnTo>
                <a:lnTo>
                  <a:pt x="6197" y="14416"/>
                </a:lnTo>
                <a:lnTo>
                  <a:pt x="6142" y="14425"/>
                </a:lnTo>
                <a:lnTo>
                  <a:pt x="6087" y="14432"/>
                </a:lnTo>
                <a:lnTo>
                  <a:pt x="6031" y="14435"/>
                </a:lnTo>
                <a:lnTo>
                  <a:pt x="5977" y="14435"/>
                </a:lnTo>
                <a:lnTo>
                  <a:pt x="5921" y="14432"/>
                </a:lnTo>
                <a:lnTo>
                  <a:pt x="5865" y="14425"/>
                </a:lnTo>
                <a:lnTo>
                  <a:pt x="5810" y="14416"/>
                </a:lnTo>
                <a:lnTo>
                  <a:pt x="5754" y="14403"/>
                </a:lnTo>
                <a:lnTo>
                  <a:pt x="5700" y="14387"/>
                </a:lnTo>
                <a:lnTo>
                  <a:pt x="5646" y="14367"/>
                </a:lnTo>
                <a:lnTo>
                  <a:pt x="5593" y="14345"/>
                </a:lnTo>
                <a:lnTo>
                  <a:pt x="5543" y="14320"/>
                </a:lnTo>
                <a:lnTo>
                  <a:pt x="5494" y="14292"/>
                </a:lnTo>
                <a:lnTo>
                  <a:pt x="5448" y="14262"/>
                </a:lnTo>
                <a:lnTo>
                  <a:pt x="5403" y="14229"/>
                </a:lnTo>
                <a:lnTo>
                  <a:pt x="5360" y="14195"/>
                </a:lnTo>
                <a:lnTo>
                  <a:pt x="5319" y="14156"/>
                </a:lnTo>
                <a:lnTo>
                  <a:pt x="5281" y="14117"/>
                </a:lnTo>
                <a:lnTo>
                  <a:pt x="5244" y="14076"/>
                </a:lnTo>
                <a:lnTo>
                  <a:pt x="5209" y="14032"/>
                </a:lnTo>
                <a:lnTo>
                  <a:pt x="5177" y="13987"/>
                </a:lnTo>
                <a:lnTo>
                  <a:pt x="5147" y="13940"/>
                </a:lnTo>
                <a:lnTo>
                  <a:pt x="5118" y="13890"/>
                </a:lnTo>
                <a:lnTo>
                  <a:pt x="5092" y="13840"/>
                </a:lnTo>
                <a:lnTo>
                  <a:pt x="5069" y="13787"/>
                </a:lnTo>
                <a:lnTo>
                  <a:pt x="5047" y="13734"/>
                </a:lnTo>
                <a:lnTo>
                  <a:pt x="5029" y="13680"/>
                </a:lnTo>
                <a:lnTo>
                  <a:pt x="5012" y="13623"/>
                </a:lnTo>
                <a:lnTo>
                  <a:pt x="4999" y="13567"/>
                </a:lnTo>
                <a:lnTo>
                  <a:pt x="4987" y="13508"/>
                </a:lnTo>
                <a:lnTo>
                  <a:pt x="4979" y="13449"/>
                </a:lnTo>
                <a:lnTo>
                  <a:pt x="4973" y="13389"/>
                </a:lnTo>
                <a:lnTo>
                  <a:pt x="4969" y="13329"/>
                </a:lnTo>
                <a:lnTo>
                  <a:pt x="4968" y="13267"/>
                </a:lnTo>
                <a:lnTo>
                  <a:pt x="4970" y="13206"/>
                </a:lnTo>
                <a:lnTo>
                  <a:pt x="4975" y="13143"/>
                </a:lnTo>
                <a:lnTo>
                  <a:pt x="4982" y="13081"/>
                </a:lnTo>
                <a:lnTo>
                  <a:pt x="4993" y="13018"/>
                </a:lnTo>
                <a:lnTo>
                  <a:pt x="5006" y="12956"/>
                </a:lnTo>
                <a:lnTo>
                  <a:pt x="5022" y="12892"/>
                </a:lnTo>
                <a:lnTo>
                  <a:pt x="5041" y="12830"/>
                </a:lnTo>
                <a:lnTo>
                  <a:pt x="5063" y="12767"/>
                </a:lnTo>
                <a:lnTo>
                  <a:pt x="5087" y="12707"/>
                </a:lnTo>
                <a:lnTo>
                  <a:pt x="5114" y="12648"/>
                </a:lnTo>
                <a:lnTo>
                  <a:pt x="5142" y="12592"/>
                </a:lnTo>
                <a:lnTo>
                  <a:pt x="5174" y="12538"/>
                </a:lnTo>
                <a:lnTo>
                  <a:pt x="5207" y="12484"/>
                </a:lnTo>
                <a:lnTo>
                  <a:pt x="5243" y="12433"/>
                </a:lnTo>
                <a:lnTo>
                  <a:pt x="5279" y="12383"/>
                </a:lnTo>
                <a:lnTo>
                  <a:pt x="5318" y="12337"/>
                </a:lnTo>
                <a:lnTo>
                  <a:pt x="5359" y="12292"/>
                </a:lnTo>
                <a:lnTo>
                  <a:pt x="5400" y="12249"/>
                </a:lnTo>
                <a:lnTo>
                  <a:pt x="5445" y="12209"/>
                </a:lnTo>
                <a:lnTo>
                  <a:pt x="5489" y="12171"/>
                </a:lnTo>
                <a:lnTo>
                  <a:pt x="5536" y="12135"/>
                </a:lnTo>
                <a:lnTo>
                  <a:pt x="5583" y="12101"/>
                </a:lnTo>
                <a:lnTo>
                  <a:pt x="5633" y="12071"/>
                </a:lnTo>
                <a:lnTo>
                  <a:pt x="5682" y="12043"/>
                </a:lnTo>
                <a:lnTo>
                  <a:pt x="5733" y="12016"/>
                </a:lnTo>
                <a:lnTo>
                  <a:pt x="5786" y="11993"/>
                </a:lnTo>
                <a:lnTo>
                  <a:pt x="5838" y="11973"/>
                </a:lnTo>
                <a:lnTo>
                  <a:pt x="5891" y="11955"/>
                </a:lnTo>
                <a:lnTo>
                  <a:pt x="5944" y="11940"/>
                </a:lnTo>
                <a:lnTo>
                  <a:pt x="5999" y="11929"/>
                </a:lnTo>
                <a:lnTo>
                  <a:pt x="6053" y="11919"/>
                </a:lnTo>
                <a:lnTo>
                  <a:pt x="6109" y="11913"/>
                </a:lnTo>
                <a:lnTo>
                  <a:pt x="6165" y="11910"/>
                </a:lnTo>
                <a:lnTo>
                  <a:pt x="6219" y="11910"/>
                </a:lnTo>
                <a:lnTo>
                  <a:pt x="6275" y="11913"/>
                </a:lnTo>
                <a:lnTo>
                  <a:pt x="6331" y="11920"/>
                </a:lnTo>
                <a:lnTo>
                  <a:pt x="6386" y="11929"/>
                </a:lnTo>
                <a:lnTo>
                  <a:pt x="6442" y="11942"/>
                </a:lnTo>
                <a:lnTo>
                  <a:pt x="6496" y="11958"/>
                </a:lnTo>
                <a:lnTo>
                  <a:pt x="6550" y="11977"/>
                </a:lnTo>
                <a:lnTo>
                  <a:pt x="6602" y="11999"/>
                </a:lnTo>
                <a:lnTo>
                  <a:pt x="6653" y="12024"/>
                </a:lnTo>
                <a:lnTo>
                  <a:pt x="6702" y="12053"/>
                </a:lnTo>
                <a:lnTo>
                  <a:pt x="6748" y="12083"/>
                </a:lnTo>
                <a:lnTo>
                  <a:pt x="6793" y="12115"/>
                </a:lnTo>
                <a:lnTo>
                  <a:pt x="6835" y="12150"/>
                </a:lnTo>
                <a:lnTo>
                  <a:pt x="6876" y="12188"/>
                </a:lnTo>
                <a:lnTo>
                  <a:pt x="6915" y="12227"/>
                </a:lnTo>
                <a:lnTo>
                  <a:pt x="6952" y="12269"/>
                </a:lnTo>
                <a:lnTo>
                  <a:pt x="6987" y="12313"/>
                </a:lnTo>
                <a:lnTo>
                  <a:pt x="7019" y="12358"/>
                </a:lnTo>
                <a:lnTo>
                  <a:pt x="7049" y="12405"/>
                </a:lnTo>
                <a:lnTo>
                  <a:pt x="7078" y="12454"/>
                </a:lnTo>
                <a:lnTo>
                  <a:pt x="7103" y="12504"/>
                </a:lnTo>
                <a:lnTo>
                  <a:pt x="7127" y="12557"/>
                </a:lnTo>
                <a:lnTo>
                  <a:pt x="7148" y="12610"/>
                </a:lnTo>
                <a:lnTo>
                  <a:pt x="7167" y="12666"/>
                </a:lnTo>
                <a:lnTo>
                  <a:pt x="7183" y="12721"/>
                </a:lnTo>
                <a:lnTo>
                  <a:pt x="7197" y="12778"/>
                </a:lnTo>
                <a:lnTo>
                  <a:pt x="7208" y="12836"/>
                </a:lnTo>
                <a:lnTo>
                  <a:pt x="7217" y="12895"/>
                </a:lnTo>
                <a:lnTo>
                  <a:pt x="7223" y="12955"/>
                </a:lnTo>
                <a:lnTo>
                  <a:pt x="7227" y="13016"/>
                </a:lnTo>
                <a:lnTo>
                  <a:pt x="7227" y="13077"/>
                </a:lnTo>
                <a:lnTo>
                  <a:pt x="7226" y="13138"/>
                </a:lnTo>
                <a:lnTo>
                  <a:pt x="7221" y="13201"/>
                </a:lnTo>
                <a:lnTo>
                  <a:pt x="7214" y="13263"/>
                </a:lnTo>
                <a:lnTo>
                  <a:pt x="7203" y="13326"/>
                </a:lnTo>
                <a:lnTo>
                  <a:pt x="7190" y="13389"/>
                </a:lnTo>
                <a:lnTo>
                  <a:pt x="7174" y="13452"/>
                </a:lnTo>
                <a:lnTo>
                  <a:pt x="7156" y="13514"/>
                </a:lnTo>
                <a:close/>
                <a:moveTo>
                  <a:pt x="10653" y="8571"/>
                </a:moveTo>
                <a:lnTo>
                  <a:pt x="10665" y="8497"/>
                </a:lnTo>
                <a:lnTo>
                  <a:pt x="10677" y="8424"/>
                </a:lnTo>
                <a:lnTo>
                  <a:pt x="10688" y="8350"/>
                </a:lnTo>
                <a:lnTo>
                  <a:pt x="10698" y="8277"/>
                </a:lnTo>
                <a:lnTo>
                  <a:pt x="10708" y="8203"/>
                </a:lnTo>
                <a:lnTo>
                  <a:pt x="10717" y="8130"/>
                </a:lnTo>
                <a:lnTo>
                  <a:pt x="10725" y="8057"/>
                </a:lnTo>
                <a:lnTo>
                  <a:pt x="10732" y="7983"/>
                </a:lnTo>
                <a:lnTo>
                  <a:pt x="10738" y="7910"/>
                </a:lnTo>
                <a:lnTo>
                  <a:pt x="10744" y="7837"/>
                </a:lnTo>
                <a:lnTo>
                  <a:pt x="10749" y="7765"/>
                </a:lnTo>
                <a:lnTo>
                  <a:pt x="10753" y="7692"/>
                </a:lnTo>
                <a:lnTo>
                  <a:pt x="10756" y="7619"/>
                </a:lnTo>
                <a:lnTo>
                  <a:pt x="10758" y="7547"/>
                </a:lnTo>
                <a:lnTo>
                  <a:pt x="10759" y="7474"/>
                </a:lnTo>
                <a:lnTo>
                  <a:pt x="10760" y="7403"/>
                </a:lnTo>
                <a:lnTo>
                  <a:pt x="10754" y="7071"/>
                </a:lnTo>
                <a:lnTo>
                  <a:pt x="10739" y="6739"/>
                </a:lnTo>
                <a:lnTo>
                  <a:pt x="10713" y="6406"/>
                </a:lnTo>
                <a:lnTo>
                  <a:pt x="10676" y="6073"/>
                </a:lnTo>
                <a:lnTo>
                  <a:pt x="10631" y="5742"/>
                </a:lnTo>
                <a:lnTo>
                  <a:pt x="10576" y="5412"/>
                </a:lnTo>
                <a:lnTo>
                  <a:pt x="10512" y="5084"/>
                </a:lnTo>
                <a:lnTo>
                  <a:pt x="10441" y="4760"/>
                </a:lnTo>
                <a:lnTo>
                  <a:pt x="10361" y="4440"/>
                </a:lnTo>
                <a:lnTo>
                  <a:pt x="10273" y="4125"/>
                </a:lnTo>
                <a:lnTo>
                  <a:pt x="10178" y="3815"/>
                </a:lnTo>
                <a:lnTo>
                  <a:pt x="10075" y="3513"/>
                </a:lnTo>
                <a:lnTo>
                  <a:pt x="9965" y="3217"/>
                </a:lnTo>
                <a:lnTo>
                  <a:pt x="9849" y="2929"/>
                </a:lnTo>
                <a:lnTo>
                  <a:pt x="9728" y="2650"/>
                </a:lnTo>
                <a:lnTo>
                  <a:pt x="9600" y="2381"/>
                </a:lnTo>
                <a:lnTo>
                  <a:pt x="9467" y="2121"/>
                </a:lnTo>
                <a:lnTo>
                  <a:pt x="9328" y="1873"/>
                </a:lnTo>
                <a:lnTo>
                  <a:pt x="9186" y="1637"/>
                </a:lnTo>
                <a:lnTo>
                  <a:pt x="9038" y="1413"/>
                </a:lnTo>
                <a:lnTo>
                  <a:pt x="8887" y="1204"/>
                </a:lnTo>
                <a:lnTo>
                  <a:pt x="8731" y="1008"/>
                </a:lnTo>
                <a:lnTo>
                  <a:pt x="8572" y="827"/>
                </a:lnTo>
                <a:lnTo>
                  <a:pt x="8410" y="661"/>
                </a:lnTo>
                <a:lnTo>
                  <a:pt x="8247" y="513"/>
                </a:lnTo>
                <a:lnTo>
                  <a:pt x="8080" y="381"/>
                </a:lnTo>
                <a:lnTo>
                  <a:pt x="7911" y="268"/>
                </a:lnTo>
                <a:lnTo>
                  <a:pt x="7740" y="173"/>
                </a:lnTo>
                <a:lnTo>
                  <a:pt x="7568" y="99"/>
                </a:lnTo>
                <a:lnTo>
                  <a:pt x="7395" y="44"/>
                </a:lnTo>
                <a:lnTo>
                  <a:pt x="7221" y="11"/>
                </a:lnTo>
                <a:lnTo>
                  <a:pt x="7047" y="0"/>
                </a:lnTo>
                <a:lnTo>
                  <a:pt x="6845" y="12"/>
                </a:lnTo>
                <a:lnTo>
                  <a:pt x="6644" y="47"/>
                </a:lnTo>
                <a:lnTo>
                  <a:pt x="6442" y="106"/>
                </a:lnTo>
                <a:lnTo>
                  <a:pt x="6242" y="186"/>
                </a:lnTo>
                <a:lnTo>
                  <a:pt x="6041" y="287"/>
                </a:lnTo>
                <a:lnTo>
                  <a:pt x="5844" y="408"/>
                </a:lnTo>
                <a:lnTo>
                  <a:pt x="5649" y="548"/>
                </a:lnTo>
                <a:lnTo>
                  <a:pt x="5456" y="706"/>
                </a:lnTo>
                <a:lnTo>
                  <a:pt x="5266" y="881"/>
                </a:lnTo>
                <a:lnTo>
                  <a:pt x="5079" y="1073"/>
                </a:lnTo>
                <a:lnTo>
                  <a:pt x="4896" y="1279"/>
                </a:lnTo>
                <a:lnTo>
                  <a:pt x="4718" y="1500"/>
                </a:lnTo>
                <a:lnTo>
                  <a:pt x="4544" y="1734"/>
                </a:lnTo>
                <a:lnTo>
                  <a:pt x="4375" y="1981"/>
                </a:lnTo>
                <a:lnTo>
                  <a:pt x="4211" y="2240"/>
                </a:lnTo>
                <a:lnTo>
                  <a:pt x="4055" y="2509"/>
                </a:lnTo>
                <a:lnTo>
                  <a:pt x="3903" y="2788"/>
                </a:lnTo>
                <a:lnTo>
                  <a:pt x="3758" y="3076"/>
                </a:lnTo>
                <a:lnTo>
                  <a:pt x="3622" y="3372"/>
                </a:lnTo>
                <a:lnTo>
                  <a:pt x="3491" y="3675"/>
                </a:lnTo>
                <a:lnTo>
                  <a:pt x="3370" y="3984"/>
                </a:lnTo>
                <a:lnTo>
                  <a:pt x="3257" y="4298"/>
                </a:lnTo>
                <a:lnTo>
                  <a:pt x="3152" y="4617"/>
                </a:lnTo>
                <a:lnTo>
                  <a:pt x="3057" y="4938"/>
                </a:lnTo>
                <a:lnTo>
                  <a:pt x="2972" y="5263"/>
                </a:lnTo>
                <a:lnTo>
                  <a:pt x="2896" y="5588"/>
                </a:lnTo>
                <a:lnTo>
                  <a:pt x="2830" y="5915"/>
                </a:lnTo>
                <a:lnTo>
                  <a:pt x="2776" y="6242"/>
                </a:lnTo>
                <a:lnTo>
                  <a:pt x="2734" y="6566"/>
                </a:lnTo>
                <a:lnTo>
                  <a:pt x="2703" y="6889"/>
                </a:lnTo>
                <a:lnTo>
                  <a:pt x="2683" y="7208"/>
                </a:lnTo>
                <a:lnTo>
                  <a:pt x="2677" y="7524"/>
                </a:lnTo>
                <a:lnTo>
                  <a:pt x="2677" y="7630"/>
                </a:lnTo>
                <a:lnTo>
                  <a:pt x="2678" y="7734"/>
                </a:lnTo>
                <a:lnTo>
                  <a:pt x="2679" y="7838"/>
                </a:lnTo>
                <a:lnTo>
                  <a:pt x="2681" y="7942"/>
                </a:lnTo>
                <a:lnTo>
                  <a:pt x="2684" y="8046"/>
                </a:lnTo>
                <a:lnTo>
                  <a:pt x="2688" y="8148"/>
                </a:lnTo>
                <a:lnTo>
                  <a:pt x="2692" y="8250"/>
                </a:lnTo>
                <a:lnTo>
                  <a:pt x="2696" y="8352"/>
                </a:lnTo>
                <a:lnTo>
                  <a:pt x="2701" y="8453"/>
                </a:lnTo>
                <a:lnTo>
                  <a:pt x="2706" y="8554"/>
                </a:lnTo>
                <a:lnTo>
                  <a:pt x="2711" y="8654"/>
                </a:lnTo>
                <a:lnTo>
                  <a:pt x="2718" y="8753"/>
                </a:lnTo>
                <a:lnTo>
                  <a:pt x="2724" y="8852"/>
                </a:lnTo>
                <a:lnTo>
                  <a:pt x="2731" y="8951"/>
                </a:lnTo>
                <a:lnTo>
                  <a:pt x="2739" y="9049"/>
                </a:lnTo>
                <a:lnTo>
                  <a:pt x="2747" y="9147"/>
                </a:lnTo>
                <a:lnTo>
                  <a:pt x="2344" y="9339"/>
                </a:lnTo>
                <a:lnTo>
                  <a:pt x="1979" y="9546"/>
                </a:lnTo>
                <a:lnTo>
                  <a:pt x="1651" y="9767"/>
                </a:lnTo>
                <a:lnTo>
                  <a:pt x="1358" y="9999"/>
                </a:lnTo>
                <a:lnTo>
                  <a:pt x="1099" y="10242"/>
                </a:lnTo>
                <a:lnTo>
                  <a:pt x="873" y="10494"/>
                </a:lnTo>
                <a:lnTo>
                  <a:pt x="676" y="10755"/>
                </a:lnTo>
                <a:lnTo>
                  <a:pt x="509" y="11021"/>
                </a:lnTo>
                <a:lnTo>
                  <a:pt x="368" y="11295"/>
                </a:lnTo>
                <a:lnTo>
                  <a:pt x="253" y="11570"/>
                </a:lnTo>
                <a:lnTo>
                  <a:pt x="162" y="11849"/>
                </a:lnTo>
                <a:lnTo>
                  <a:pt x="92" y="12129"/>
                </a:lnTo>
                <a:lnTo>
                  <a:pt x="43" y="12408"/>
                </a:lnTo>
                <a:lnTo>
                  <a:pt x="13" y="12687"/>
                </a:lnTo>
                <a:lnTo>
                  <a:pt x="0" y="12963"/>
                </a:lnTo>
                <a:lnTo>
                  <a:pt x="2" y="13234"/>
                </a:lnTo>
                <a:lnTo>
                  <a:pt x="18" y="13500"/>
                </a:lnTo>
                <a:lnTo>
                  <a:pt x="47" y="13759"/>
                </a:lnTo>
                <a:lnTo>
                  <a:pt x="86" y="14009"/>
                </a:lnTo>
                <a:lnTo>
                  <a:pt x="133" y="14251"/>
                </a:lnTo>
                <a:lnTo>
                  <a:pt x="188" y="14481"/>
                </a:lnTo>
                <a:lnTo>
                  <a:pt x="249" y="14699"/>
                </a:lnTo>
                <a:lnTo>
                  <a:pt x="312" y="14903"/>
                </a:lnTo>
                <a:lnTo>
                  <a:pt x="379" y="15093"/>
                </a:lnTo>
                <a:lnTo>
                  <a:pt x="447" y="15266"/>
                </a:lnTo>
                <a:lnTo>
                  <a:pt x="513" y="15421"/>
                </a:lnTo>
                <a:lnTo>
                  <a:pt x="575" y="15558"/>
                </a:lnTo>
                <a:lnTo>
                  <a:pt x="634" y="15674"/>
                </a:lnTo>
                <a:lnTo>
                  <a:pt x="687" y="15769"/>
                </a:lnTo>
                <a:lnTo>
                  <a:pt x="731" y="15840"/>
                </a:lnTo>
                <a:lnTo>
                  <a:pt x="766" y="15887"/>
                </a:lnTo>
                <a:lnTo>
                  <a:pt x="791" y="15908"/>
                </a:lnTo>
                <a:lnTo>
                  <a:pt x="817" y="15918"/>
                </a:lnTo>
                <a:lnTo>
                  <a:pt x="849" y="15926"/>
                </a:lnTo>
                <a:lnTo>
                  <a:pt x="888" y="15934"/>
                </a:lnTo>
                <a:lnTo>
                  <a:pt x="931" y="15942"/>
                </a:lnTo>
                <a:lnTo>
                  <a:pt x="981" y="15948"/>
                </a:lnTo>
                <a:lnTo>
                  <a:pt x="1034" y="15953"/>
                </a:lnTo>
                <a:lnTo>
                  <a:pt x="1093" y="15957"/>
                </a:lnTo>
                <a:lnTo>
                  <a:pt x="1155" y="15960"/>
                </a:lnTo>
                <a:lnTo>
                  <a:pt x="1219" y="15963"/>
                </a:lnTo>
                <a:lnTo>
                  <a:pt x="1287" y="15964"/>
                </a:lnTo>
                <a:lnTo>
                  <a:pt x="1357" y="15965"/>
                </a:lnTo>
                <a:lnTo>
                  <a:pt x="1430" y="15965"/>
                </a:lnTo>
                <a:lnTo>
                  <a:pt x="1503" y="15964"/>
                </a:lnTo>
                <a:lnTo>
                  <a:pt x="1577" y="15963"/>
                </a:lnTo>
                <a:lnTo>
                  <a:pt x="1652" y="15960"/>
                </a:lnTo>
                <a:lnTo>
                  <a:pt x="1727" y="15957"/>
                </a:lnTo>
                <a:lnTo>
                  <a:pt x="1802" y="15953"/>
                </a:lnTo>
                <a:lnTo>
                  <a:pt x="1876" y="15948"/>
                </a:lnTo>
                <a:lnTo>
                  <a:pt x="1948" y="15942"/>
                </a:lnTo>
                <a:lnTo>
                  <a:pt x="2018" y="15934"/>
                </a:lnTo>
                <a:lnTo>
                  <a:pt x="2087" y="15927"/>
                </a:lnTo>
                <a:lnTo>
                  <a:pt x="2153" y="15919"/>
                </a:lnTo>
                <a:lnTo>
                  <a:pt x="2215" y="15910"/>
                </a:lnTo>
                <a:lnTo>
                  <a:pt x="2274" y="15900"/>
                </a:lnTo>
                <a:lnTo>
                  <a:pt x="2329" y="15889"/>
                </a:lnTo>
                <a:lnTo>
                  <a:pt x="2378" y="15878"/>
                </a:lnTo>
                <a:lnTo>
                  <a:pt x="2424" y="15866"/>
                </a:lnTo>
                <a:lnTo>
                  <a:pt x="2463" y="15853"/>
                </a:lnTo>
                <a:lnTo>
                  <a:pt x="2496" y="15839"/>
                </a:lnTo>
                <a:lnTo>
                  <a:pt x="2524" y="15825"/>
                </a:lnTo>
                <a:lnTo>
                  <a:pt x="2544" y="15808"/>
                </a:lnTo>
                <a:lnTo>
                  <a:pt x="2557" y="15792"/>
                </a:lnTo>
                <a:lnTo>
                  <a:pt x="2560" y="15774"/>
                </a:lnTo>
                <a:lnTo>
                  <a:pt x="2557" y="15744"/>
                </a:lnTo>
                <a:lnTo>
                  <a:pt x="2548" y="15703"/>
                </a:lnTo>
                <a:lnTo>
                  <a:pt x="2534" y="15651"/>
                </a:lnTo>
                <a:lnTo>
                  <a:pt x="2494" y="15517"/>
                </a:lnTo>
                <a:lnTo>
                  <a:pt x="2445" y="15349"/>
                </a:lnTo>
                <a:lnTo>
                  <a:pt x="2418" y="15251"/>
                </a:lnTo>
                <a:lnTo>
                  <a:pt x="2390" y="15147"/>
                </a:lnTo>
                <a:lnTo>
                  <a:pt x="2363" y="15036"/>
                </a:lnTo>
                <a:lnTo>
                  <a:pt x="2338" y="14919"/>
                </a:lnTo>
                <a:lnTo>
                  <a:pt x="2313" y="14796"/>
                </a:lnTo>
                <a:lnTo>
                  <a:pt x="2292" y="14668"/>
                </a:lnTo>
                <a:lnTo>
                  <a:pt x="2275" y="14536"/>
                </a:lnTo>
                <a:lnTo>
                  <a:pt x="2261" y="14400"/>
                </a:lnTo>
                <a:lnTo>
                  <a:pt x="2253" y="14260"/>
                </a:lnTo>
                <a:lnTo>
                  <a:pt x="2251" y="14117"/>
                </a:lnTo>
                <a:lnTo>
                  <a:pt x="2255" y="13972"/>
                </a:lnTo>
                <a:lnTo>
                  <a:pt x="2266" y="13825"/>
                </a:lnTo>
                <a:lnTo>
                  <a:pt x="2285" y="13677"/>
                </a:lnTo>
                <a:lnTo>
                  <a:pt x="2313" y="13527"/>
                </a:lnTo>
                <a:lnTo>
                  <a:pt x="2352" y="13378"/>
                </a:lnTo>
                <a:lnTo>
                  <a:pt x="2400" y="13230"/>
                </a:lnTo>
                <a:lnTo>
                  <a:pt x="2460" y="13082"/>
                </a:lnTo>
                <a:lnTo>
                  <a:pt x="2531" y="12936"/>
                </a:lnTo>
                <a:lnTo>
                  <a:pt x="2616" y="12791"/>
                </a:lnTo>
                <a:lnTo>
                  <a:pt x="2713" y="12649"/>
                </a:lnTo>
                <a:lnTo>
                  <a:pt x="2825" y="12510"/>
                </a:lnTo>
                <a:lnTo>
                  <a:pt x="2951" y="12376"/>
                </a:lnTo>
                <a:lnTo>
                  <a:pt x="3094" y="12245"/>
                </a:lnTo>
                <a:lnTo>
                  <a:pt x="3254" y="12119"/>
                </a:lnTo>
                <a:lnTo>
                  <a:pt x="3310" y="12333"/>
                </a:lnTo>
                <a:lnTo>
                  <a:pt x="3370" y="12541"/>
                </a:lnTo>
                <a:lnTo>
                  <a:pt x="3430" y="12743"/>
                </a:lnTo>
                <a:lnTo>
                  <a:pt x="3490" y="12941"/>
                </a:lnTo>
                <a:lnTo>
                  <a:pt x="3553" y="13132"/>
                </a:lnTo>
                <a:lnTo>
                  <a:pt x="3616" y="13318"/>
                </a:lnTo>
                <a:lnTo>
                  <a:pt x="3679" y="13497"/>
                </a:lnTo>
                <a:lnTo>
                  <a:pt x="3743" y="13672"/>
                </a:lnTo>
                <a:lnTo>
                  <a:pt x="3807" y="13839"/>
                </a:lnTo>
                <a:lnTo>
                  <a:pt x="3872" y="14001"/>
                </a:lnTo>
                <a:lnTo>
                  <a:pt x="3935" y="14157"/>
                </a:lnTo>
                <a:lnTo>
                  <a:pt x="4000" y="14308"/>
                </a:lnTo>
                <a:lnTo>
                  <a:pt x="4063" y="14452"/>
                </a:lnTo>
                <a:lnTo>
                  <a:pt x="4125" y="14589"/>
                </a:lnTo>
                <a:lnTo>
                  <a:pt x="4188" y="14720"/>
                </a:lnTo>
                <a:lnTo>
                  <a:pt x="4249" y="14845"/>
                </a:lnTo>
                <a:lnTo>
                  <a:pt x="4308" y="14964"/>
                </a:lnTo>
                <a:lnTo>
                  <a:pt x="4367" y="15076"/>
                </a:lnTo>
                <a:lnTo>
                  <a:pt x="4425" y="15181"/>
                </a:lnTo>
                <a:lnTo>
                  <a:pt x="4480" y="15281"/>
                </a:lnTo>
                <a:lnTo>
                  <a:pt x="4534" y="15374"/>
                </a:lnTo>
                <a:lnTo>
                  <a:pt x="4585" y="15460"/>
                </a:lnTo>
                <a:lnTo>
                  <a:pt x="4635" y="15538"/>
                </a:lnTo>
                <a:lnTo>
                  <a:pt x="4681" y="15611"/>
                </a:lnTo>
                <a:lnTo>
                  <a:pt x="4726" y="15676"/>
                </a:lnTo>
                <a:lnTo>
                  <a:pt x="4768" y="15735"/>
                </a:lnTo>
                <a:lnTo>
                  <a:pt x="4807" y="15787"/>
                </a:lnTo>
                <a:lnTo>
                  <a:pt x="4842" y="15832"/>
                </a:lnTo>
                <a:lnTo>
                  <a:pt x="4876" y="15869"/>
                </a:lnTo>
                <a:lnTo>
                  <a:pt x="4905" y="15899"/>
                </a:lnTo>
                <a:lnTo>
                  <a:pt x="4930" y="15922"/>
                </a:lnTo>
                <a:lnTo>
                  <a:pt x="4952" y="15938"/>
                </a:lnTo>
                <a:lnTo>
                  <a:pt x="4986" y="15958"/>
                </a:lnTo>
                <a:lnTo>
                  <a:pt x="5025" y="15976"/>
                </a:lnTo>
                <a:lnTo>
                  <a:pt x="5071" y="15993"/>
                </a:lnTo>
                <a:lnTo>
                  <a:pt x="5121" y="16008"/>
                </a:lnTo>
                <a:lnTo>
                  <a:pt x="5176" y="16022"/>
                </a:lnTo>
                <a:lnTo>
                  <a:pt x="5234" y="16035"/>
                </a:lnTo>
                <a:lnTo>
                  <a:pt x="5297" y="16046"/>
                </a:lnTo>
                <a:lnTo>
                  <a:pt x="5364" y="16056"/>
                </a:lnTo>
                <a:lnTo>
                  <a:pt x="5434" y="16066"/>
                </a:lnTo>
                <a:lnTo>
                  <a:pt x="5505" y="16073"/>
                </a:lnTo>
                <a:lnTo>
                  <a:pt x="5580" y="16079"/>
                </a:lnTo>
                <a:lnTo>
                  <a:pt x="5657" y="16083"/>
                </a:lnTo>
                <a:lnTo>
                  <a:pt x="5736" y="16086"/>
                </a:lnTo>
                <a:lnTo>
                  <a:pt x="5816" y="16088"/>
                </a:lnTo>
                <a:lnTo>
                  <a:pt x="5897" y="16088"/>
                </a:lnTo>
                <a:lnTo>
                  <a:pt x="5978" y="16087"/>
                </a:lnTo>
                <a:lnTo>
                  <a:pt x="6059" y="16084"/>
                </a:lnTo>
                <a:lnTo>
                  <a:pt x="6140" y="16080"/>
                </a:lnTo>
                <a:lnTo>
                  <a:pt x="6220" y="16074"/>
                </a:lnTo>
                <a:lnTo>
                  <a:pt x="6300" y="16067"/>
                </a:lnTo>
                <a:lnTo>
                  <a:pt x="6379" y="16057"/>
                </a:lnTo>
                <a:lnTo>
                  <a:pt x="6456" y="16047"/>
                </a:lnTo>
                <a:lnTo>
                  <a:pt x="6531" y="16035"/>
                </a:lnTo>
                <a:lnTo>
                  <a:pt x="6602" y="16022"/>
                </a:lnTo>
                <a:lnTo>
                  <a:pt x="6672" y="16006"/>
                </a:lnTo>
                <a:lnTo>
                  <a:pt x="6738" y="15990"/>
                </a:lnTo>
                <a:lnTo>
                  <a:pt x="6801" y="15971"/>
                </a:lnTo>
                <a:lnTo>
                  <a:pt x="6859" y="15951"/>
                </a:lnTo>
                <a:lnTo>
                  <a:pt x="6914" y="15929"/>
                </a:lnTo>
                <a:lnTo>
                  <a:pt x="6963" y="15905"/>
                </a:lnTo>
                <a:lnTo>
                  <a:pt x="7009" y="15880"/>
                </a:lnTo>
                <a:lnTo>
                  <a:pt x="7047" y="15853"/>
                </a:lnTo>
                <a:lnTo>
                  <a:pt x="7072" y="15833"/>
                </a:lnTo>
                <a:lnTo>
                  <a:pt x="7101" y="15803"/>
                </a:lnTo>
                <a:lnTo>
                  <a:pt x="7135" y="15767"/>
                </a:lnTo>
                <a:lnTo>
                  <a:pt x="7176" y="15723"/>
                </a:lnTo>
                <a:lnTo>
                  <a:pt x="7219" y="15671"/>
                </a:lnTo>
                <a:lnTo>
                  <a:pt x="7269" y="15612"/>
                </a:lnTo>
                <a:lnTo>
                  <a:pt x="7322" y="15545"/>
                </a:lnTo>
                <a:lnTo>
                  <a:pt x="7380" y="15472"/>
                </a:lnTo>
                <a:lnTo>
                  <a:pt x="7442" y="15391"/>
                </a:lnTo>
                <a:lnTo>
                  <a:pt x="7507" y="15304"/>
                </a:lnTo>
                <a:lnTo>
                  <a:pt x="7576" y="15212"/>
                </a:lnTo>
                <a:lnTo>
                  <a:pt x="7648" y="15112"/>
                </a:lnTo>
                <a:lnTo>
                  <a:pt x="7724" y="15006"/>
                </a:lnTo>
                <a:lnTo>
                  <a:pt x="7802" y="14894"/>
                </a:lnTo>
                <a:lnTo>
                  <a:pt x="7883" y="14777"/>
                </a:lnTo>
                <a:lnTo>
                  <a:pt x="7965" y="14654"/>
                </a:lnTo>
                <a:lnTo>
                  <a:pt x="8050" y="14526"/>
                </a:lnTo>
                <a:lnTo>
                  <a:pt x="8138" y="14393"/>
                </a:lnTo>
                <a:lnTo>
                  <a:pt x="8227" y="14254"/>
                </a:lnTo>
                <a:lnTo>
                  <a:pt x="8318" y="14111"/>
                </a:lnTo>
                <a:lnTo>
                  <a:pt x="8410" y="13964"/>
                </a:lnTo>
                <a:lnTo>
                  <a:pt x="8503" y="13812"/>
                </a:lnTo>
                <a:lnTo>
                  <a:pt x="8597" y="13654"/>
                </a:lnTo>
                <a:lnTo>
                  <a:pt x="8691" y="13494"/>
                </a:lnTo>
                <a:lnTo>
                  <a:pt x="8786" y="13330"/>
                </a:lnTo>
                <a:lnTo>
                  <a:pt x="8883" y="13161"/>
                </a:lnTo>
                <a:lnTo>
                  <a:pt x="8978" y="12990"/>
                </a:lnTo>
                <a:lnTo>
                  <a:pt x="9073" y="12815"/>
                </a:lnTo>
                <a:lnTo>
                  <a:pt x="9168" y="12636"/>
                </a:lnTo>
                <a:lnTo>
                  <a:pt x="9262" y="12455"/>
                </a:lnTo>
                <a:lnTo>
                  <a:pt x="9355" y="12270"/>
                </a:lnTo>
                <a:lnTo>
                  <a:pt x="9447" y="12084"/>
                </a:lnTo>
                <a:lnTo>
                  <a:pt x="9532" y="12208"/>
                </a:lnTo>
                <a:lnTo>
                  <a:pt x="9604" y="12337"/>
                </a:lnTo>
                <a:lnTo>
                  <a:pt x="9667" y="12470"/>
                </a:lnTo>
                <a:lnTo>
                  <a:pt x="9720" y="12608"/>
                </a:lnTo>
                <a:lnTo>
                  <a:pt x="9763" y="12748"/>
                </a:lnTo>
                <a:lnTo>
                  <a:pt x="9798" y="12892"/>
                </a:lnTo>
                <a:lnTo>
                  <a:pt x="9824" y="13037"/>
                </a:lnTo>
                <a:lnTo>
                  <a:pt x="9842" y="13185"/>
                </a:lnTo>
                <a:lnTo>
                  <a:pt x="9853" y="13334"/>
                </a:lnTo>
                <a:lnTo>
                  <a:pt x="9858" y="13482"/>
                </a:lnTo>
                <a:lnTo>
                  <a:pt x="9857" y="13631"/>
                </a:lnTo>
                <a:lnTo>
                  <a:pt x="9850" y="13779"/>
                </a:lnTo>
                <a:lnTo>
                  <a:pt x="9839" y="13928"/>
                </a:lnTo>
                <a:lnTo>
                  <a:pt x="9824" y="14073"/>
                </a:lnTo>
                <a:lnTo>
                  <a:pt x="9805" y="14217"/>
                </a:lnTo>
                <a:lnTo>
                  <a:pt x="9782" y="14358"/>
                </a:lnTo>
                <a:lnTo>
                  <a:pt x="9758" y="14495"/>
                </a:lnTo>
                <a:lnTo>
                  <a:pt x="9732" y="14629"/>
                </a:lnTo>
                <a:lnTo>
                  <a:pt x="9705" y="14758"/>
                </a:lnTo>
                <a:lnTo>
                  <a:pt x="9676" y="14883"/>
                </a:lnTo>
                <a:lnTo>
                  <a:pt x="9620" y="15115"/>
                </a:lnTo>
                <a:lnTo>
                  <a:pt x="9569" y="15321"/>
                </a:lnTo>
                <a:lnTo>
                  <a:pt x="9546" y="15412"/>
                </a:lnTo>
                <a:lnTo>
                  <a:pt x="9527" y="15496"/>
                </a:lnTo>
                <a:lnTo>
                  <a:pt x="9510" y="15571"/>
                </a:lnTo>
                <a:lnTo>
                  <a:pt x="9498" y="15636"/>
                </a:lnTo>
                <a:lnTo>
                  <a:pt x="9491" y="15692"/>
                </a:lnTo>
                <a:lnTo>
                  <a:pt x="9488" y="15736"/>
                </a:lnTo>
                <a:lnTo>
                  <a:pt x="9492" y="15770"/>
                </a:lnTo>
                <a:lnTo>
                  <a:pt x="9502" y="15792"/>
                </a:lnTo>
                <a:lnTo>
                  <a:pt x="9526" y="15816"/>
                </a:lnTo>
                <a:lnTo>
                  <a:pt x="9554" y="15839"/>
                </a:lnTo>
                <a:lnTo>
                  <a:pt x="9588" y="15861"/>
                </a:lnTo>
                <a:lnTo>
                  <a:pt x="9629" y="15883"/>
                </a:lnTo>
                <a:lnTo>
                  <a:pt x="9673" y="15903"/>
                </a:lnTo>
                <a:lnTo>
                  <a:pt x="9723" y="15924"/>
                </a:lnTo>
                <a:lnTo>
                  <a:pt x="9776" y="15944"/>
                </a:lnTo>
                <a:lnTo>
                  <a:pt x="9834" y="15962"/>
                </a:lnTo>
                <a:lnTo>
                  <a:pt x="9895" y="15980"/>
                </a:lnTo>
                <a:lnTo>
                  <a:pt x="9959" y="15997"/>
                </a:lnTo>
                <a:lnTo>
                  <a:pt x="10026" y="16013"/>
                </a:lnTo>
                <a:lnTo>
                  <a:pt x="10095" y="16029"/>
                </a:lnTo>
                <a:lnTo>
                  <a:pt x="10166" y="16043"/>
                </a:lnTo>
                <a:lnTo>
                  <a:pt x="10238" y="16056"/>
                </a:lnTo>
                <a:lnTo>
                  <a:pt x="10312" y="16069"/>
                </a:lnTo>
                <a:lnTo>
                  <a:pt x="10387" y="16081"/>
                </a:lnTo>
                <a:lnTo>
                  <a:pt x="10462" y="16091"/>
                </a:lnTo>
                <a:lnTo>
                  <a:pt x="10537" y="16100"/>
                </a:lnTo>
                <a:lnTo>
                  <a:pt x="10611" y="16108"/>
                </a:lnTo>
                <a:lnTo>
                  <a:pt x="10686" y="16114"/>
                </a:lnTo>
                <a:lnTo>
                  <a:pt x="10759" y="16120"/>
                </a:lnTo>
                <a:lnTo>
                  <a:pt x="10831" y="16124"/>
                </a:lnTo>
                <a:lnTo>
                  <a:pt x="10901" y="16126"/>
                </a:lnTo>
                <a:lnTo>
                  <a:pt x="10968" y="16128"/>
                </a:lnTo>
                <a:lnTo>
                  <a:pt x="11034" y="16128"/>
                </a:lnTo>
                <a:lnTo>
                  <a:pt x="11097" y="16126"/>
                </a:lnTo>
                <a:lnTo>
                  <a:pt x="11155" y="16123"/>
                </a:lnTo>
                <a:lnTo>
                  <a:pt x="11211" y="16119"/>
                </a:lnTo>
                <a:lnTo>
                  <a:pt x="11263" y="16113"/>
                </a:lnTo>
                <a:lnTo>
                  <a:pt x="11309" y="16105"/>
                </a:lnTo>
                <a:lnTo>
                  <a:pt x="11352" y="16096"/>
                </a:lnTo>
                <a:lnTo>
                  <a:pt x="11389" y="16085"/>
                </a:lnTo>
                <a:lnTo>
                  <a:pt x="11430" y="16058"/>
                </a:lnTo>
                <a:lnTo>
                  <a:pt x="11495" y="15999"/>
                </a:lnTo>
                <a:lnTo>
                  <a:pt x="11580" y="15908"/>
                </a:lnTo>
                <a:lnTo>
                  <a:pt x="11682" y="15789"/>
                </a:lnTo>
                <a:lnTo>
                  <a:pt x="11800" y="15643"/>
                </a:lnTo>
                <a:lnTo>
                  <a:pt x="11928" y="15473"/>
                </a:lnTo>
                <a:lnTo>
                  <a:pt x="12066" y="15278"/>
                </a:lnTo>
                <a:lnTo>
                  <a:pt x="12211" y="15063"/>
                </a:lnTo>
                <a:lnTo>
                  <a:pt x="12360" y="14828"/>
                </a:lnTo>
                <a:lnTo>
                  <a:pt x="12509" y="14576"/>
                </a:lnTo>
                <a:lnTo>
                  <a:pt x="12658" y="14309"/>
                </a:lnTo>
                <a:lnTo>
                  <a:pt x="12803" y="14027"/>
                </a:lnTo>
                <a:lnTo>
                  <a:pt x="12939" y="13735"/>
                </a:lnTo>
                <a:lnTo>
                  <a:pt x="13067" y="13433"/>
                </a:lnTo>
                <a:lnTo>
                  <a:pt x="13183" y="13123"/>
                </a:lnTo>
                <a:lnTo>
                  <a:pt x="13283" y="12808"/>
                </a:lnTo>
                <a:lnTo>
                  <a:pt x="13366" y="12489"/>
                </a:lnTo>
                <a:lnTo>
                  <a:pt x="13428" y="12169"/>
                </a:lnTo>
                <a:lnTo>
                  <a:pt x="13468" y="11848"/>
                </a:lnTo>
                <a:lnTo>
                  <a:pt x="13481" y="11528"/>
                </a:lnTo>
                <a:lnTo>
                  <a:pt x="13466" y="11214"/>
                </a:lnTo>
                <a:lnTo>
                  <a:pt x="13420" y="10906"/>
                </a:lnTo>
                <a:lnTo>
                  <a:pt x="13340" y="10605"/>
                </a:lnTo>
                <a:lnTo>
                  <a:pt x="13223" y="10314"/>
                </a:lnTo>
                <a:lnTo>
                  <a:pt x="13067" y="10035"/>
                </a:lnTo>
                <a:lnTo>
                  <a:pt x="12870" y="9769"/>
                </a:lnTo>
                <a:lnTo>
                  <a:pt x="12628" y="9520"/>
                </a:lnTo>
                <a:lnTo>
                  <a:pt x="12338" y="9287"/>
                </a:lnTo>
                <a:lnTo>
                  <a:pt x="11999" y="9074"/>
                </a:lnTo>
                <a:lnTo>
                  <a:pt x="11606" y="8882"/>
                </a:lnTo>
                <a:lnTo>
                  <a:pt x="11159" y="8714"/>
                </a:lnTo>
                <a:lnTo>
                  <a:pt x="10653" y="8571"/>
                </a:lnTo>
                <a:close/>
              </a:path>
            </a:pathLst>
          </a:custGeom>
          <a:noFill/>
          <a:ln w="190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endParaRPr>
          </a:p>
        </p:txBody>
      </p:sp>
      <p:sp>
        <p:nvSpPr>
          <p:cNvPr id="72" name="TextBox 17">
            <a:extLst>
              <a:ext uri="{FF2B5EF4-FFF2-40B4-BE49-F238E27FC236}">
                <a16:creationId xmlns:a16="http://schemas.microsoft.com/office/drawing/2014/main" id="{4D9068F9-00B5-4251-987E-D71088B5A11F}"/>
              </a:ext>
            </a:extLst>
          </p:cNvPr>
          <p:cNvSpPr txBox="1"/>
          <p:nvPr/>
        </p:nvSpPr>
        <p:spPr>
          <a:xfrm>
            <a:off x="1540831" y="3992684"/>
            <a:ext cx="5764372" cy="2677656"/>
          </a:xfrm>
          <a:prstGeom prst="rect">
            <a:avLst/>
          </a:prstGeom>
          <a:noFill/>
        </p:spPr>
        <p:txBody>
          <a:bodyPr wrap="square" numCol="2" rtlCol="0">
            <a:spAutoFit/>
          </a:bodyPr>
          <a:lstStyle/>
          <a:p>
            <a:pPr marL="90488" indent="-90488">
              <a:buFont typeface="Arial" panose="020B0604020202020204" pitchFamily="34" charset="0"/>
              <a:buChar char="•"/>
            </a:pPr>
            <a:r>
              <a:rPr lang="es-MX" sz="1400" dirty="0">
                <a:solidFill>
                  <a:schemeClr val="bg1">
                    <a:lumMod val="65000"/>
                  </a:schemeClr>
                </a:solidFill>
              </a:rPr>
              <a:t>Resultados generales gestión del 2020</a:t>
            </a:r>
          </a:p>
          <a:p>
            <a:pPr marL="90488" indent="-90488">
              <a:buFont typeface="Arial" panose="020B0604020202020204" pitchFamily="34" charset="0"/>
              <a:buChar char="•"/>
            </a:pPr>
            <a:r>
              <a:rPr lang="es-MX" sz="1400" dirty="0">
                <a:solidFill>
                  <a:schemeClr val="bg1">
                    <a:lumMod val="65000"/>
                  </a:schemeClr>
                </a:solidFill>
              </a:rPr>
              <a:t>Resultados Plan estratégico y extensión al 2021</a:t>
            </a:r>
          </a:p>
          <a:p>
            <a:pPr marL="90488" indent="-90488">
              <a:buFont typeface="Arial" panose="020B0604020202020204" pitchFamily="34" charset="0"/>
              <a:buChar char="•"/>
            </a:pPr>
            <a:r>
              <a:rPr lang="es-MX" sz="1400" dirty="0">
                <a:solidFill>
                  <a:schemeClr val="bg1">
                    <a:lumMod val="65000"/>
                  </a:schemeClr>
                </a:solidFill>
              </a:rPr>
              <a:t>Seguimiento y avance de los proyectos definidos</a:t>
            </a:r>
          </a:p>
          <a:p>
            <a:pPr marL="90488" indent="-90488">
              <a:buFont typeface="Arial" panose="020B0604020202020204" pitchFamily="34" charset="0"/>
              <a:buChar char="•"/>
            </a:pPr>
            <a:r>
              <a:rPr lang="es-MX" sz="1400" dirty="0">
                <a:solidFill>
                  <a:schemeClr val="bg1">
                    <a:lumMod val="65000"/>
                  </a:schemeClr>
                </a:solidFill>
              </a:rPr>
              <a:t>Ejecución presupuestal</a:t>
            </a:r>
          </a:p>
          <a:p>
            <a:pPr marL="90488" indent="-90488">
              <a:buFont typeface="Arial" panose="020B0604020202020204" pitchFamily="34" charset="0"/>
              <a:buChar char="•"/>
            </a:pPr>
            <a:r>
              <a:rPr lang="es-MX" sz="1400" dirty="0">
                <a:solidFill>
                  <a:schemeClr val="bg1">
                    <a:lumMod val="65000"/>
                  </a:schemeClr>
                </a:solidFill>
              </a:rPr>
              <a:t>Políticas de inversión de la reserva, composición y desempeño durante 2020 </a:t>
            </a:r>
          </a:p>
          <a:p>
            <a:pPr marL="90488" indent="-90488">
              <a:buFont typeface="Arial" panose="020B0604020202020204" pitchFamily="34" charset="0"/>
              <a:buChar char="•"/>
            </a:pPr>
            <a:r>
              <a:rPr lang="es-MX" sz="1400" dirty="0">
                <a:solidFill>
                  <a:schemeClr val="bg1">
                    <a:lumMod val="65000"/>
                  </a:schemeClr>
                </a:solidFill>
              </a:rPr>
              <a:t>Comportamiento de los mercados</a:t>
            </a:r>
          </a:p>
          <a:p>
            <a:pPr marL="90488" indent="-90488">
              <a:buFont typeface="Arial" panose="020B0604020202020204" pitchFamily="34" charset="0"/>
              <a:buChar char="•"/>
            </a:pPr>
            <a:endParaRPr lang="es-MX" sz="1400" dirty="0">
              <a:solidFill>
                <a:schemeClr val="bg1">
                  <a:lumMod val="65000"/>
                </a:schemeClr>
              </a:solidFill>
            </a:endParaRPr>
          </a:p>
          <a:p>
            <a:pPr marL="90488" lvl="0" indent="-90488">
              <a:buFont typeface="Arial" panose="020B0604020202020204" pitchFamily="34" charset="0"/>
              <a:buChar char="•"/>
            </a:pPr>
            <a:r>
              <a:rPr lang="es-MX" sz="1400" dirty="0">
                <a:solidFill>
                  <a:schemeClr val="bg1">
                    <a:lumMod val="65000"/>
                  </a:schemeClr>
                </a:solidFill>
              </a:rPr>
              <a:t>Seguimiento al sistema financiero</a:t>
            </a:r>
          </a:p>
          <a:p>
            <a:pPr marL="90488" lvl="0" indent="-90488">
              <a:buFont typeface="Arial" panose="020B0604020202020204" pitchFamily="34" charset="0"/>
              <a:buChar char="•"/>
            </a:pPr>
            <a:r>
              <a:rPr lang="es-MX" sz="1400" dirty="0">
                <a:solidFill>
                  <a:schemeClr val="bg1">
                    <a:lumMod val="65000"/>
                  </a:schemeClr>
                </a:solidFill>
              </a:rPr>
              <a:t>Mecanismos de resolución </a:t>
            </a:r>
          </a:p>
          <a:p>
            <a:pPr marL="90488" lvl="0" indent="-90488">
              <a:buFont typeface="Arial" panose="020B0604020202020204" pitchFamily="34" charset="0"/>
              <a:buChar char="•"/>
            </a:pPr>
            <a:r>
              <a:rPr lang="es-MX" sz="1400" dirty="0">
                <a:solidFill>
                  <a:schemeClr val="bg1">
                    <a:lumMod val="65000"/>
                  </a:schemeClr>
                </a:solidFill>
              </a:rPr>
              <a:t>Sistema de Seguro de Depósitos</a:t>
            </a:r>
          </a:p>
          <a:p>
            <a:pPr marL="84138" indent="-84138">
              <a:buFont typeface="Arial" panose="020B0604020202020204" pitchFamily="34" charset="0"/>
              <a:buChar char="•"/>
            </a:pPr>
            <a:r>
              <a:rPr lang="es-MX" sz="1400" kern="0" dirty="0">
                <a:solidFill>
                  <a:prstClr val="white">
                    <a:lumMod val="65000"/>
                  </a:prstClr>
                </a:solidFill>
              </a:rPr>
              <a:t>Plan de bienestar </a:t>
            </a:r>
          </a:p>
          <a:p>
            <a:pPr marL="84138" indent="-84138">
              <a:buFont typeface="Arial" panose="020B0604020202020204" pitchFamily="34" charset="0"/>
              <a:buChar char="•"/>
            </a:pPr>
            <a:r>
              <a:rPr lang="es-MX" sz="1400" kern="0" dirty="0">
                <a:solidFill>
                  <a:prstClr val="white">
                    <a:lumMod val="65000"/>
                  </a:prstClr>
                </a:solidFill>
              </a:rPr>
              <a:t>Seguridad y salud en el </a:t>
            </a:r>
            <a:r>
              <a:rPr lang="es-MX" sz="1400" dirty="0">
                <a:solidFill>
                  <a:schemeClr val="bg1">
                    <a:lumMod val="65000"/>
                  </a:schemeClr>
                </a:solidFill>
              </a:rPr>
              <a:t>trabajo </a:t>
            </a:r>
          </a:p>
          <a:p>
            <a:pPr marL="84138" lvl="0" indent="-84138">
              <a:buFont typeface="Arial" panose="020B0604020202020204" pitchFamily="34" charset="0"/>
              <a:buChar char="•"/>
            </a:pPr>
            <a:r>
              <a:rPr lang="es-MX" sz="1400" dirty="0">
                <a:solidFill>
                  <a:schemeClr val="bg1">
                    <a:lumMod val="65000"/>
                  </a:schemeClr>
                </a:solidFill>
              </a:rPr>
              <a:t>Continuidad del negocio en el marco del Covid-19</a:t>
            </a:r>
          </a:p>
          <a:p>
            <a:pPr marL="84138" lvl="0" indent="-84138">
              <a:buFont typeface="Arial" panose="020B0604020202020204" pitchFamily="34" charset="0"/>
              <a:buChar char="•"/>
            </a:pPr>
            <a:r>
              <a:rPr lang="es-MX" sz="1400" dirty="0">
                <a:solidFill>
                  <a:schemeClr val="bg1">
                    <a:lumMod val="65000"/>
                  </a:schemeClr>
                </a:solidFill>
              </a:rPr>
              <a:t>Gestión ambiental</a:t>
            </a:r>
          </a:p>
          <a:p>
            <a:pPr marL="84138" lvl="0" indent="-84138">
              <a:buFont typeface="Arial" panose="020B0604020202020204" pitchFamily="34" charset="0"/>
              <a:buChar char="•"/>
            </a:pPr>
            <a:r>
              <a:rPr lang="es-MX" sz="1400" dirty="0">
                <a:solidFill>
                  <a:schemeClr val="bg1">
                    <a:lumMod val="65000"/>
                  </a:schemeClr>
                </a:solidFill>
              </a:rPr>
              <a:t>Sistemas de gestión </a:t>
            </a:r>
          </a:p>
          <a:p>
            <a:pPr marL="84138" lvl="0" indent="-84138">
              <a:buFont typeface="Arial" panose="020B0604020202020204" pitchFamily="34" charset="0"/>
              <a:buChar char="•"/>
            </a:pPr>
            <a:r>
              <a:rPr lang="es-MX" sz="1400" dirty="0">
                <a:solidFill>
                  <a:schemeClr val="bg1">
                    <a:lumMod val="65000"/>
                  </a:schemeClr>
                </a:solidFill>
              </a:rPr>
              <a:t>Transparencia</a:t>
            </a:r>
          </a:p>
          <a:p>
            <a:pPr lvl="0"/>
            <a:endParaRPr lang="es-MX" sz="1400" kern="0" dirty="0">
              <a:solidFill>
                <a:prstClr val="white">
                  <a:lumMod val="65000"/>
                </a:prstClr>
              </a:solidFill>
            </a:endParaRPr>
          </a:p>
        </p:txBody>
      </p:sp>
      <p:sp>
        <p:nvSpPr>
          <p:cNvPr id="74" name="Título 27">
            <a:extLst>
              <a:ext uri="{FF2B5EF4-FFF2-40B4-BE49-F238E27FC236}">
                <a16:creationId xmlns:a16="http://schemas.microsoft.com/office/drawing/2014/main" id="{48848716-F01D-4474-8E20-E5E69EE404E2}"/>
              </a:ext>
            </a:extLst>
          </p:cNvPr>
          <p:cNvSpPr>
            <a:spLocks noGrp="1"/>
          </p:cNvSpPr>
          <p:nvPr>
            <p:ph type="title"/>
          </p:nvPr>
        </p:nvSpPr>
        <p:spPr>
          <a:xfrm>
            <a:off x="838200" y="492818"/>
            <a:ext cx="10515600" cy="749766"/>
          </a:xfrm>
        </p:spPr>
        <p:txBody>
          <a:bodyPr>
            <a:noAutofit/>
          </a:bodyPr>
          <a:lstStyle/>
          <a:p>
            <a:r>
              <a:rPr lang="es-MX" sz="4000" dirty="0"/>
              <a:t>Datos principales de la transmisión</a:t>
            </a:r>
            <a:endParaRPr lang="es-CO" sz="4000" dirty="0"/>
          </a:p>
        </p:txBody>
      </p:sp>
      <p:sp>
        <p:nvSpPr>
          <p:cNvPr id="75" name="Freeform 357">
            <a:extLst>
              <a:ext uri="{FF2B5EF4-FFF2-40B4-BE49-F238E27FC236}">
                <a16:creationId xmlns:a16="http://schemas.microsoft.com/office/drawing/2014/main" id="{DA049E4B-48C7-4C74-89D0-BE0DA71593B2}"/>
              </a:ext>
            </a:extLst>
          </p:cNvPr>
          <p:cNvSpPr>
            <a:spLocks noEditPoints="1"/>
          </p:cNvSpPr>
          <p:nvPr/>
        </p:nvSpPr>
        <p:spPr bwMode="auto">
          <a:xfrm>
            <a:off x="4306820" y="1620504"/>
            <a:ext cx="576411" cy="204144"/>
          </a:xfrm>
          <a:custGeom>
            <a:avLst/>
            <a:gdLst>
              <a:gd name="T0" fmla="*/ 12804 w 16191"/>
              <a:gd name="T1" fmla="*/ 5486 h 6804"/>
              <a:gd name="T2" fmla="*/ 11133 w 16191"/>
              <a:gd name="T3" fmla="*/ 5491 h 6804"/>
              <a:gd name="T4" fmla="*/ 10297 w 16191"/>
              <a:gd name="T5" fmla="*/ 5207 h 6804"/>
              <a:gd name="T6" fmla="*/ 9953 w 16191"/>
              <a:gd name="T7" fmla="*/ 3532 h 6804"/>
              <a:gd name="T8" fmla="*/ 9846 w 16191"/>
              <a:gd name="T9" fmla="*/ 1679 h 6804"/>
              <a:gd name="T10" fmla="*/ 10606 w 16191"/>
              <a:gd name="T11" fmla="*/ 1195 h 6804"/>
              <a:gd name="T12" fmla="*/ 12869 w 16191"/>
              <a:gd name="T13" fmla="*/ 1105 h 6804"/>
              <a:gd name="T14" fmla="*/ 14519 w 16191"/>
              <a:gd name="T15" fmla="*/ 1309 h 6804"/>
              <a:gd name="T16" fmla="*/ 14467 w 16191"/>
              <a:gd name="T17" fmla="*/ 2582 h 6804"/>
              <a:gd name="T18" fmla="*/ 13959 w 16191"/>
              <a:gd name="T19" fmla="*/ 4610 h 6804"/>
              <a:gd name="T20" fmla="*/ 6579 w 16191"/>
              <a:gd name="T21" fmla="*/ 5522 h 6804"/>
              <a:gd name="T22" fmla="*/ 5504 w 16191"/>
              <a:gd name="T23" fmla="*/ 5933 h 6804"/>
              <a:gd name="T24" fmla="*/ 4122 w 16191"/>
              <a:gd name="T25" fmla="*/ 6142 h 6804"/>
              <a:gd name="T26" fmla="*/ 3357 w 16191"/>
              <a:gd name="T27" fmla="*/ 5762 h 6804"/>
              <a:gd name="T28" fmla="*/ 2499 w 16191"/>
              <a:gd name="T29" fmla="*/ 4189 h 6804"/>
              <a:gd name="T30" fmla="*/ 2086 w 16191"/>
              <a:gd name="T31" fmla="*/ 2697 h 6804"/>
              <a:gd name="T32" fmla="*/ 3272 w 16191"/>
              <a:gd name="T33" fmla="*/ 1972 h 6804"/>
              <a:gd name="T34" fmla="*/ 5691 w 16191"/>
              <a:gd name="T35" fmla="*/ 1415 h 6804"/>
              <a:gd name="T36" fmla="*/ 6989 w 16191"/>
              <a:gd name="T37" fmla="*/ 1510 h 6804"/>
              <a:gd name="T38" fmla="*/ 7041 w 16191"/>
              <a:gd name="T39" fmla="*/ 3070 h 6804"/>
              <a:gd name="T40" fmla="*/ 6780 w 16191"/>
              <a:gd name="T41" fmla="*/ 4961 h 6804"/>
              <a:gd name="T42" fmla="*/ 15577 w 16191"/>
              <a:gd name="T43" fmla="*/ 155 h 6804"/>
              <a:gd name="T44" fmla="*/ 12624 w 16191"/>
              <a:gd name="T45" fmla="*/ 0 h 6804"/>
              <a:gd name="T46" fmla="*/ 9746 w 16191"/>
              <a:gd name="T47" fmla="*/ 332 h 6804"/>
              <a:gd name="T48" fmla="*/ 9077 w 16191"/>
              <a:gd name="T49" fmla="*/ 1109 h 6804"/>
              <a:gd name="T50" fmla="*/ 8668 w 16191"/>
              <a:gd name="T51" fmla="*/ 1538 h 6804"/>
              <a:gd name="T52" fmla="*/ 8113 w 16191"/>
              <a:gd name="T53" fmla="*/ 1609 h 6804"/>
              <a:gd name="T54" fmla="*/ 7610 w 16191"/>
              <a:gd name="T55" fmla="*/ 1075 h 6804"/>
              <a:gd name="T56" fmla="*/ 7023 w 16191"/>
              <a:gd name="T57" fmla="*/ 500 h 6804"/>
              <a:gd name="T58" fmla="*/ 5256 w 16191"/>
              <a:gd name="T59" fmla="*/ 629 h 6804"/>
              <a:gd name="T60" fmla="*/ 1831 w 16191"/>
              <a:gd name="T61" fmla="*/ 1491 h 6804"/>
              <a:gd name="T62" fmla="*/ 56 w 16191"/>
              <a:gd name="T63" fmla="*/ 2212 h 6804"/>
              <a:gd name="T64" fmla="*/ 8 w 16191"/>
              <a:gd name="T65" fmla="*/ 2806 h 6804"/>
              <a:gd name="T66" fmla="*/ 131 w 16191"/>
              <a:gd name="T67" fmla="*/ 3392 h 6804"/>
              <a:gd name="T68" fmla="*/ 367 w 16191"/>
              <a:gd name="T69" fmla="*/ 3587 h 6804"/>
              <a:gd name="T70" fmla="*/ 983 w 16191"/>
              <a:gd name="T71" fmla="*/ 3425 h 6804"/>
              <a:gd name="T72" fmla="*/ 1322 w 16191"/>
              <a:gd name="T73" fmla="*/ 3431 h 6804"/>
              <a:gd name="T74" fmla="*/ 2327 w 16191"/>
              <a:gd name="T75" fmla="*/ 5315 h 6804"/>
              <a:gd name="T76" fmla="*/ 3116 w 16191"/>
              <a:gd name="T77" fmla="*/ 6698 h 6804"/>
              <a:gd name="T78" fmla="*/ 4285 w 16191"/>
              <a:gd name="T79" fmla="*/ 6777 h 6804"/>
              <a:gd name="T80" fmla="*/ 6243 w 16191"/>
              <a:gd name="T81" fmla="*/ 6487 h 6804"/>
              <a:gd name="T82" fmla="*/ 7156 w 16191"/>
              <a:gd name="T83" fmla="*/ 5996 h 6804"/>
              <a:gd name="T84" fmla="*/ 7533 w 16191"/>
              <a:gd name="T85" fmla="*/ 4672 h 6804"/>
              <a:gd name="T86" fmla="*/ 7935 w 16191"/>
              <a:gd name="T87" fmla="*/ 3053 h 6804"/>
              <a:gd name="T88" fmla="*/ 8221 w 16191"/>
              <a:gd name="T89" fmla="*/ 2795 h 6804"/>
              <a:gd name="T90" fmla="*/ 8644 w 16191"/>
              <a:gd name="T91" fmla="*/ 2740 h 6804"/>
              <a:gd name="T92" fmla="*/ 8959 w 16191"/>
              <a:gd name="T93" fmla="*/ 3088 h 6804"/>
              <a:gd name="T94" fmla="*/ 9402 w 16191"/>
              <a:gd name="T95" fmla="*/ 4883 h 6804"/>
              <a:gd name="T96" fmla="*/ 9817 w 16191"/>
              <a:gd name="T97" fmla="*/ 5949 h 6804"/>
              <a:gd name="T98" fmla="*/ 11087 w 16191"/>
              <a:gd name="T99" fmla="*/ 6155 h 6804"/>
              <a:gd name="T100" fmla="*/ 13174 w 16191"/>
              <a:gd name="T101" fmla="*/ 6112 h 6804"/>
              <a:gd name="T102" fmla="*/ 14287 w 16191"/>
              <a:gd name="T103" fmla="*/ 5659 h 6804"/>
              <a:gd name="T104" fmla="*/ 14852 w 16191"/>
              <a:gd name="T105" fmla="*/ 3903 h 6804"/>
              <a:gd name="T106" fmla="*/ 15372 w 16191"/>
              <a:gd name="T107" fmla="*/ 1809 h 6804"/>
              <a:gd name="T108" fmla="*/ 15642 w 16191"/>
              <a:gd name="T109" fmla="*/ 1637 h 6804"/>
              <a:gd name="T110" fmla="*/ 16089 w 16191"/>
              <a:gd name="T111" fmla="*/ 1474 h 6804"/>
              <a:gd name="T112" fmla="*/ 16190 w 16191"/>
              <a:gd name="T113" fmla="*/ 1196 h 6804"/>
              <a:gd name="T114" fmla="*/ 16153 w 16191"/>
              <a:gd name="T115" fmla="*/ 669 h 6804"/>
              <a:gd name="T116" fmla="*/ 16029 w 16191"/>
              <a:gd name="T117" fmla="*/ 259 h 6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91" h="6804">
                <a:moveTo>
                  <a:pt x="13694" y="5378"/>
                </a:moveTo>
                <a:lnTo>
                  <a:pt x="13673" y="5389"/>
                </a:lnTo>
                <a:lnTo>
                  <a:pt x="13639" y="5401"/>
                </a:lnTo>
                <a:lnTo>
                  <a:pt x="13590" y="5412"/>
                </a:lnTo>
                <a:lnTo>
                  <a:pt x="13528" y="5423"/>
                </a:lnTo>
                <a:lnTo>
                  <a:pt x="13454" y="5433"/>
                </a:lnTo>
                <a:lnTo>
                  <a:pt x="13368" y="5443"/>
                </a:lnTo>
                <a:lnTo>
                  <a:pt x="13272" y="5453"/>
                </a:lnTo>
                <a:lnTo>
                  <a:pt x="13166" y="5462"/>
                </a:lnTo>
                <a:lnTo>
                  <a:pt x="13053" y="5470"/>
                </a:lnTo>
                <a:lnTo>
                  <a:pt x="12932" y="5479"/>
                </a:lnTo>
                <a:lnTo>
                  <a:pt x="12804" y="5486"/>
                </a:lnTo>
                <a:lnTo>
                  <a:pt x="12671" y="5492"/>
                </a:lnTo>
                <a:lnTo>
                  <a:pt x="12535" y="5498"/>
                </a:lnTo>
                <a:lnTo>
                  <a:pt x="12393" y="5502"/>
                </a:lnTo>
                <a:lnTo>
                  <a:pt x="12251" y="5505"/>
                </a:lnTo>
                <a:lnTo>
                  <a:pt x="12106" y="5508"/>
                </a:lnTo>
                <a:lnTo>
                  <a:pt x="11961" y="5509"/>
                </a:lnTo>
                <a:lnTo>
                  <a:pt x="11816" y="5509"/>
                </a:lnTo>
                <a:lnTo>
                  <a:pt x="11673" y="5508"/>
                </a:lnTo>
                <a:lnTo>
                  <a:pt x="11532" y="5506"/>
                </a:lnTo>
                <a:lnTo>
                  <a:pt x="11394" y="5502"/>
                </a:lnTo>
                <a:lnTo>
                  <a:pt x="11261" y="5498"/>
                </a:lnTo>
                <a:lnTo>
                  <a:pt x="11133" y="5491"/>
                </a:lnTo>
                <a:lnTo>
                  <a:pt x="11012" y="5483"/>
                </a:lnTo>
                <a:lnTo>
                  <a:pt x="10898" y="5473"/>
                </a:lnTo>
                <a:lnTo>
                  <a:pt x="10792" y="5462"/>
                </a:lnTo>
                <a:lnTo>
                  <a:pt x="10695" y="5449"/>
                </a:lnTo>
                <a:lnTo>
                  <a:pt x="10609" y="5434"/>
                </a:lnTo>
                <a:lnTo>
                  <a:pt x="10534" y="5418"/>
                </a:lnTo>
                <a:lnTo>
                  <a:pt x="10472" y="5400"/>
                </a:lnTo>
                <a:lnTo>
                  <a:pt x="10421" y="5380"/>
                </a:lnTo>
                <a:lnTo>
                  <a:pt x="10386" y="5357"/>
                </a:lnTo>
                <a:lnTo>
                  <a:pt x="10357" y="5325"/>
                </a:lnTo>
                <a:lnTo>
                  <a:pt x="10328" y="5275"/>
                </a:lnTo>
                <a:lnTo>
                  <a:pt x="10297" y="5207"/>
                </a:lnTo>
                <a:lnTo>
                  <a:pt x="10267" y="5124"/>
                </a:lnTo>
                <a:lnTo>
                  <a:pt x="10237" y="5028"/>
                </a:lnTo>
                <a:lnTo>
                  <a:pt x="10205" y="4918"/>
                </a:lnTo>
                <a:lnTo>
                  <a:pt x="10175" y="4796"/>
                </a:lnTo>
                <a:lnTo>
                  <a:pt x="10145" y="4662"/>
                </a:lnTo>
                <a:lnTo>
                  <a:pt x="10114" y="4520"/>
                </a:lnTo>
                <a:lnTo>
                  <a:pt x="10085" y="4370"/>
                </a:lnTo>
                <a:lnTo>
                  <a:pt x="10056" y="4212"/>
                </a:lnTo>
                <a:lnTo>
                  <a:pt x="10028" y="4047"/>
                </a:lnTo>
                <a:lnTo>
                  <a:pt x="10002" y="3879"/>
                </a:lnTo>
                <a:lnTo>
                  <a:pt x="9977" y="3706"/>
                </a:lnTo>
                <a:lnTo>
                  <a:pt x="9953" y="3532"/>
                </a:lnTo>
                <a:lnTo>
                  <a:pt x="9931" y="3356"/>
                </a:lnTo>
                <a:lnTo>
                  <a:pt x="9911" y="3180"/>
                </a:lnTo>
                <a:lnTo>
                  <a:pt x="9893" y="3005"/>
                </a:lnTo>
                <a:lnTo>
                  <a:pt x="9877" y="2833"/>
                </a:lnTo>
                <a:lnTo>
                  <a:pt x="9862" y="2663"/>
                </a:lnTo>
                <a:lnTo>
                  <a:pt x="9851" y="2499"/>
                </a:lnTo>
                <a:lnTo>
                  <a:pt x="9842" y="2340"/>
                </a:lnTo>
                <a:lnTo>
                  <a:pt x="9837" y="2189"/>
                </a:lnTo>
                <a:lnTo>
                  <a:pt x="9834" y="2046"/>
                </a:lnTo>
                <a:lnTo>
                  <a:pt x="9835" y="1913"/>
                </a:lnTo>
                <a:lnTo>
                  <a:pt x="9838" y="1790"/>
                </a:lnTo>
                <a:lnTo>
                  <a:pt x="9846" y="1679"/>
                </a:lnTo>
                <a:lnTo>
                  <a:pt x="9857" y="1581"/>
                </a:lnTo>
                <a:lnTo>
                  <a:pt x="9871" y="1497"/>
                </a:lnTo>
                <a:lnTo>
                  <a:pt x="9891" y="1428"/>
                </a:lnTo>
                <a:lnTo>
                  <a:pt x="9914" y="1377"/>
                </a:lnTo>
                <a:lnTo>
                  <a:pt x="9942" y="1343"/>
                </a:lnTo>
                <a:lnTo>
                  <a:pt x="9983" y="1318"/>
                </a:lnTo>
                <a:lnTo>
                  <a:pt x="10043" y="1295"/>
                </a:lnTo>
                <a:lnTo>
                  <a:pt x="10123" y="1273"/>
                </a:lnTo>
                <a:lnTo>
                  <a:pt x="10221" y="1252"/>
                </a:lnTo>
                <a:lnTo>
                  <a:pt x="10335" y="1232"/>
                </a:lnTo>
                <a:lnTo>
                  <a:pt x="10463" y="1214"/>
                </a:lnTo>
                <a:lnTo>
                  <a:pt x="10606" y="1195"/>
                </a:lnTo>
                <a:lnTo>
                  <a:pt x="10760" y="1179"/>
                </a:lnTo>
                <a:lnTo>
                  <a:pt x="10925" y="1164"/>
                </a:lnTo>
                <a:lnTo>
                  <a:pt x="11100" y="1151"/>
                </a:lnTo>
                <a:lnTo>
                  <a:pt x="11282" y="1139"/>
                </a:lnTo>
                <a:lnTo>
                  <a:pt x="11472" y="1129"/>
                </a:lnTo>
                <a:lnTo>
                  <a:pt x="11667" y="1120"/>
                </a:lnTo>
                <a:lnTo>
                  <a:pt x="11865" y="1113"/>
                </a:lnTo>
                <a:lnTo>
                  <a:pt x="12066" y="1108"/>
                </a:lnTo>
                <a:lnTo>
                  <a:pt x="12269" y="1105"/>
                </a:lnTo>
                <a:lnTo>
                  <a:pt x="12471" y="1103"/>
                </a:lnTo>
                <a:lnTo>
                  <a:pt x="12671" y="1103"/>
                </a:lnTo>
                <a:lnTo>
                  <a:pt x="12869" y="1105"/>
                </a:lnTo>
                <a:lnTo>
                  <a:pt x="13063" y="1110"/>
                </a:lnTo>
                <a:lnTo>
                  <a:pt x="13250" y="1116"/>
                </a:lnTo>
                <a:lnTo>
                  <a:pt x="13431" y="1125"/>
                </a:lnTo>
                <a:lnTo>
                  <a:pt x="13604" y="1135"/>
                </a:lnTo>
                <a:lnTo>
                  <a:pt x="13767" y="1148"/>
                </a:lnTo>
                <a:lnTo>
                  <a:pt x="13919" y="1164"/>
                </a:lnTo>
                <a:lnTo>
                  <a:pt x="14058" y="1181"/>
                </a:lnTo>
                <a:lnTo>
                  <a:pt x="14183" y="1201"/>
                </a:lnTo>
                <a:lnTo>
                  <a:pt x="14294" y="1225"/>
                </a:lnTo>
                <a:lnTo>
                  <a:pt x="14387" y="1250"/>
                </a:lnTo>
                <a:lnTo>
                  <a:pt x="14463" y="1278"/>
                </a:lnTo>
                <a:lnTo>
                  <a:pt x="14519" y="1309"/>
                </a:lnTo>
                <a:lnTo>
                  <a:pt x="14555" y="1343"/>
                </a:lnTo>
                <a:lnTo>
                  <a:pt x="14576" y="1387"/>
                </a:lnTo>
                <a:lnTo>
                  <a:pt x="14590" y="1449"/>
                </a:lnTo>
                <a:lnTo>
                  <a:pt x="14598" y="1525"/>
                </a:lnTo>
                <a:lnTo>
                  <a:pt x="14599" y="1618"/>
                </a:lnTo>
                <a:lnTo>
                  <a:pt x="14595" y="1724"/>
                </a:lnTo>
                <a:lnTo>
                  <a:pt x="14585" y="1843"/>
                </a:lnTo>
                <a:lnTo>
                  <a:pt x="14570" y="1973"/>
                </a:lnTo>
                <a:lnTo>
                  <a:pt x="14551" y="2113"/>
                </a:lnTo>
                <a:lnTo>
                  <a:pt x="14526" y="2263"/>
                </a:lnTo>
                <a:lnTo>
                  <a:pt x="14498" y="2419"/>
                </a:lnTo>
                <a:lnTo>
                  <a:pt x="14467" y="2582"/>
                </a:lnTo>
                <a:lnTo>
                  <a:pt x="14432" y="2751"/>
                </a:lnTo>
                <a:lnTo>
                  <a:pt x="14395" y="2924"/>
                </a:lnTo>
                <a:lnTo>
                  <a:pt x="14355" y="3100"/>
                </a:lnTo>
                <a:lnTo>
                  <a:pt x="14314" y="3276"/>
                </a:lnTo>
                <a:lnTo>
                  <a:pt x="14270" y="3455"/>
                </a:lnTo>
                <a:lnTo>
                  <a:pt x="14227" y="3631"/>
                </a:lnTo>
                <a:lnTo>
                  <a:pt x="14181" y="3807"/>
                </a:lnTo>
                <a:lnTo>
                  <a:pt x="14136" y="3978"/>
                </a:lnTo>
                <a:lnTo>
                  <a:pt x="14091" y="4146"/>
                </a:lnTo>
                <a:lnTo>
                  <a:pt x="14046" y="4308"/>
                </a:lnTo>
                <a:lnTo>
                  <a:pt x="14002" y="4463"/>
                </a:lnTo>
                <a:lnTo>
                  <a:pt x="13959" y="4610"/>
                </a:lnTo>
                <a:lnTo>
                  <a:pt x="13918" y="4748"/>
                </a:lnTo>
                <a:lnTo>
                  <a:pt x="13879" y="4876"/>
                </a:lnTo>
                <a:lnTo>
                  <a:pt x="13842" y="4992"/>
                </a:lnTo>
                <a:lnTo>
                  <a:pt x="13808" y="5095"/>
                </a:lnTo>
                <a:lnTo>
                  <a:pt x="13777" y="5185"/>
                </a:lnTo>
                <a:lnTo>
                  <a:pt x="13749" y="5259"/>
                </a:lnTo>
                <a:lnTo>
                  <a:pt x="13726" y="5316"/>
                </a:lnTo>
                <a:lnTo>
                  <a:pt x="13708" y="5356"/>
                </a:lnTo>
                <a:lnTo>
                  <a:pt x="13694" y="5378"/>
                </a:lnTo>
                <a:close/>
                <a:moveTo>
                  <a:pt x="6641" y="5448"/>
                </a:moveTo>
                <a:lnTo>
                  <a:pt x="6616" y="5485"/>
                </a:lnTo>
                <a:lnTo>
                  <a:pt x="6579" y="5522"/>
                </a:lnTo>
                <a:lnTo>
                  <a:pt x="6531" y="5558"/>
                </a:lnTo>
                <a:lnTo>
                  <a:pt x="6472" y="5595"/>
                </a:lnTo>
                <a:lnTo>
                  <a:pt x="6406" y="5632"/>
                </a:lnTo>
                <a:lnTo>
                  <a:pt x="6331" y="5668"/>
                </a:lnTo>
                <a:lnTo>
                  <a:pt x="6247" y="5703"/>
                </a:lnTo>
                <a:lnTo>
                  <a:pt x="6157" y="5739"/>
                </a:lnTo>
                <a:lnTo>
                  <a:pt x="6059" y="5774"/>
                </a:lnTo>
                <a:lnTo>
                  <a:pt x="5957" y="5808"/>
                </a:lnTo>
                <a:lnTo>
                  <a:pt x="5849" y="5841"/>
                </a:lnTo>
                <a:lnTo>
                  <a:pt x="5738" y="5873"/>
                </a:lnTo>
                <a:lnTo>
                  <a:pt x="5622" y="5903"/>
                </a:lnTo>
                <a:lnTo>
                  <a:pt x="5504" y="5933"/>
                </a:lnTo>
                <a:lnTo>
                  <a:pt x="5384" y="5962"/>
                </a:lnTo>
                <a:lnTo>
                  <a:pt x="5262" y="5988"/>
                </a:lnTo>
                <a:lnTo>
                  <a:pt x="5140" y="6013"/>
                </a:lnTo>
                <a:lnTo>
                  <a:pt x="5017" y="6036"/>
                </a:lnTo>
                <a:lnTo>
                  <a:pt x="4896" y="6058"/>
                </a:lnTo>
                <a:lnTo>
                  <a:pt x="4774" y="6077"/>
                </a:lnTo>
                <a:lnTo>
                  <a:pt x="4657" y="6094"/>
                </a:lnTo>
                <a:lnTo>
                  <a:pt x="4541" y="6108"/>
                </a:lnTo>
                <a:lnTo>
                  <a:pt x="4429" y="6121"/>
                </a:lnTo>
                <a:lnTo>
                  <a:pt x="4321" y="6131"/>
                </a:lnTo>
                <a:lnTo>
                  <a:pt x="4219" y="6138"/>
                </a:lnTo>
                <a:lnTo>
                  <a:pt x="4122" y="6142"/>
                </a:lnTo>
                <a:lnTo>
                  <a:pt x="4031" y="6144"/>
                </a:lnTo>
                <a:lnTo>
                  <a:pt x="3947" y="6142"/>
                </a:lnTo>
                <a:lnTo>
                  <a:pt x="3871" y="6138"/>
                </a:lnTo>
                <a:lnTo>
                  <a:pt x="3803" y="6130"/>
                </a:lnTo>
                <a:lnTo>
                  <a:pt x="3745" y="6119"/>
                </a:lnTo>
                <a:lnTo>
                  <a:pt x="3697" y="6104"/>
                </a:lnTo>
                <a:lnTo>
                  <a:pt x="3650" y="6080"/>
                </a:lnTo>
                <a:lnTo>
                  <a:pt x="3599" y="6041"/>
                </a:lnTo>
                <a:lnTo>
                  <a:pt x="3545" y="5990"/>
                </a:lnTo>
                <a:lnTo>
                  <a:pt x="3485" y="5925"/>
                </a:lnTo>
                <a:lnTo>
                  <a:pt x="3422" y="5849"/>
                </a:lnTo>
                <a:lnTo>
                  <a:pt x="3357" y="5762"/>
                </a:lnTo>
                <a:lnTo>
                  <a:pt x="3288" y="5664"/>
                </a:lnTo>
                <a:lnTo>
                  <a:pt x="3218" y="5558"/>
                </a:lnTo>
                <a:lnTo>
                  <a:pt x="3145" y="5444"/>
                </a:lnTo>
                <a:lnTo>
                  <a:pt x="3072" y="5322"/>
                </a:lnTo>
                <a:lnTo>
                  <a:pt x="2998" y="5194"/>
                </a:lnTo>
                <a:lnTo>
                  <a:pt x="2923" y="5060"/>
                </a:lnTo>
                <a:lnTo>
                  <a:pt x="2850" y="4922"/>
                </a:lnTo>
                <a:lnTo>
                  <a:pt x="2777" y="4779"/>
                </a:lnTo>
                <a:lnTo>
                  <a:pt x="2704" y="4634"/>
                </a:lnTo>
                <a:lnTo>
                  <a:pt x="2634" y="4487"/>
                </a:lnTo>
                <a:lnTo>
                  <a:pt x="2565" y="4339"/>
                </a:lnTo>
                <a:lnTo>
                  <a:pt x="2499" y="4189"/>
                </a:lnTo>
                <a:lnTo>
                  <a:pt x="2437" y="4041"/>
                </a:lnTo>
                <a:lnTo>
                  <a:pt x="2378" y="3894"/>
                </a:lnTo>
                <a:lnTo>
                  <a:pt x="2323" y="3750"/>
                </a:lnTo>
                <a:lnTo>
                  <a:pt x="2272" y="3608"/>
                </a:lnTo>
                <a:lnTo>
                  <a:pt x="2226" y="3471"/>
                </a:lnTo>
                <a:lnTo>
                  <a:pt x="2187" y="3339"/>
                </a:lnTo>
                <a:lnTo>
                  <a:pt x="2152" y="3212"/>
                </a:lnTo>
                <a:lnTo>
                  <a:pt x="2124" y="3092"/>
                </a:lnTo>
                <a:lnTo>
                  <a:pt x="2103" y="2980"/>
                </a:lnTo>
                <a:lnTo>
                  <a:pt x="2090" y="2876"/>
                </a:lnTo>
                <a:lnTo>
                  <a:pt x="2084" y="2782"/>
                </a:lnTo>
                <a:lnTo>
                  <a:pt x="2086" y="2697"/>
                </a:lnTo>
                <a:lnTo>
                  <a:pt x="2097" y="2625"/>
                </a:lnTo>
                <a:lnTo>
                  <a:pt x="2117" y="2563"/>
                </a:lnTo>
                <a:lnTo>
                  <a:pt x="2152" y="2508"/>
                </a:lnTo>
                <a:lnTo>
                  <a:pt x="2210" y="2451"/>
                </a:lnTo>
                <a:lnTo>
                  <a:pt x="2288" y="2393"/>
                </a:lnTo>
                <a:lnTo>
                  <a:pt x="2384" y="2333"/>
                </a:lnTo>
                <a:lnTo>
                  <a:pt x="2497" y="2274"/>
                </a:lnTo>
                <a:lnTo>
                  <a:pt x="2626" y="2213"/>
                </a:lnTo>
                <a:lnTo>
                  <a:pt x="2770" y="2153"/>
                </a:lnTo>
                <a:lnTo>
                  <a:pt x="2926" y="2092"/>
                </a:lnTo>
                <a:lnTo>
                  <a:pt x="3093" y="2032"/>
                </a:lnTo>
                <a:lnTo>
                  <a:pt x="3272" y="1972"/>
                </a:lnTo>
                <a:lnTo>
                  <a:pt x="3458" y="1914"/>
                </a:lnTo>
                <a:lnTo>
                  <a:pt x="3652" y="1856"/>
                </a:lnTo>
                <a:lnTo>
                  <a:pt x="3852" y="1801"/>
                </a:lnTo>
                <a:lnTo>
                  <a:pt x="4057" y="1747"/>
                </a:lnTo>
                <a:lnTo>
                  <a:pt x="4265" y="1695"/>
                </a:lnTo>
                <a:lnTo>
                  <a:pt x="4475" y="1646"/>
                </a:lnTo>
                <a:lnTo>
                  <a:pt x="4684" y="1599"/>
                </a:lnTo>
                <a:lnTo>
                  <a:pt x="4894" y="1555"/>
                </a:lnTo>
                <a:lnTo>
                  <a:pt x="5100" y="1515"/>
                </a:lnTo>
                <a:lnTo>
                  <a:pt x="5303" y="1478"/>
                </a:lnTo>
                <a:lnTo>
                  <a:pt x="5500" y="1445"/>
                </a:lnTo>
                <a:lnTo>
                  <a:pt x="5691" y="1415"/>
                </a:lnTo>
                <a:lnTo>
                  <a:pt x="5873" y="1391"/>
                </a:lnTo>
                <a:lnTo>
                  <a:pt x="6047" y="1371"/>
                </a:lnTo>
                <a:lnTo>
                  <a:pt x="6209" y="1356"/>
                </a:lnTo>
                <a:lnTo>
                  <a:pt x="6360" y="1346"/>
                </a:lnTo>
                <a:lnTo>
                  <a:pt x="6497" y="1342"/>
                </a:lnTo>
                <a:lnTo>
                  <a:pt x="6618" y="1344"/>
                </a:lnTo>
                <a:lnTo>
                  <a:pt x="6722" y="1351"/>
                </a:lnTo>
                <a:lnTo>
                  <a:pt x="6810" y="1365"/>
                </a:lnTo>
                <a:lnTo>
                  <a:pt x="6878" y="1386"/>
                </a:lnTo>
                <a:lnTo>
                  <a:pt x="6926" y="1413"/>
                </a:lnTo>
                <a:lnTo>
                  <a:pt x="6959" y="1454"/>
                </a:lnTo>
                <a:lnTo>
                  <a:pt x="6989" y="1510"/>
                </a:lnTo>
                <a:lnTo>
                  <a:pt x="7014" y="1582"/>
                </a:lnTo>
                <a:lnTo>
                  <a:pt x="7034" y="1667"/>
                </a:lnTo>
                <a:lnTo>
                  <a:pt x="7050" y="1766"/>
                </a:lnTo>
                <a:lnTo>
                  <a:pt x="7062" y="1877"/>
                </a:lnTo>
                <a:lnTo>
                  <a:pt x="7071" y="1999"/>
                </a:lnTo>
                <a:lnTo>
                  <a:pt x="7075" y="2131"/>
                </a:lnTo>
                <a:lnTo>
                  <a:pt x="7077" y="2272"/>
                </a:lnTo>
                <a:lnTo>
                  <a:pt x="7075" y="2420"/>
                </a:lnTo>
                <a:lnTo>
                  <a:pt x="7070" y="2575"/>
                </a:lnTo>
                <a:lnTo>
                  <a:pt x="7063" y="2736"/>
                </a:lnTo>
                <a:lnTo>
                  <a:pt x="7053" y="2901"/>
                </a:lnTo>
                <a:lnTo>
                  <a:pt x="7041" y="3070"/>
                </a:lnTo>
                <a:lnTo>
                  <a:pt x="7027" y="3240"/>
                </a:lnTo>
                <a:lnTo>
                  <a:pt x="7010" y="3412"/>
                </a:lnTo>
                <a:lnTo>
                  <a:pt x="6991" y="3584"/>
                </a:lnTo>
                <a:lnTo>
                  <a:pt x="6971" y="3755"/>
                </a:lnTo>
                <a:lnTo>
                  <a:pt x="6950" y="3924"/>
                </a:lnTo>
                <a:lnTo>
                  <a:pt x="6928" y="4089"/>
                </a:lnTo>
                <a:lnTo>
                  <a:pt x="6904" y="4252"/>
                </a:lnTo>
                <a:lnTo>
                  <a:pt x="6880" y="4408"/>
                </a:lnTo>
                <a:lnTo>
                  <a:pt x="6856" y="4559"/>
                </a:lnTo>
                <a:lnTo>
                  <a:pt x="6831" y="4702"/>
                </a:lnTo>
                <a:lnTo>
                  <a:pt x="6805" y="4836"/>
                </a:lnTo>
                <a:lnTo>
                  <a:pt x="6780" y="4961"/>
                </a:lnTo>
                <a:lnTo>
                  <a:pt x="6756" y="5075"/>
                </a:lnTo>
                <a:lnTo>
                  <a:pt x="6731" y="5177"/>
                </a:lnTo>
                <a:lnTo>
                  <a:pt x="6707" y="5267"/>
                </a:lnTo>
                <a:lnTo>
                  <a:pt x="6684" y="5342"/>
                </a:lnTo>
                <a:lnTo>
                  <a:pt x="6663" y="5404"/>
                </a:lnTo>
                <a:lnTo>
                  <a:pt x="6641" y="5448"/>
                </a:lnTo>
                <a:close/>
                <a:moveTo>
                  <a:pt x="16016" y="243"/>
                </a:moveTo>
                <a:lnTo>
                  <a:pt x="15987" y="228"/>
                </a:lnTo>
                <a:lnTo>
                  <a:pt x="15926" y="211"/>
                </a:lnTo>
                <a:lnTo>
                  <a:pt x="15836" y="193"/>
                </a:lnTo>
                <a:lnTo>
                  <a:pt x="15719" y="175"/>
                </a:lnTo>
                <a:lnTo>
                  <a:pt x="15577" y="155"/>
                </a:lnTo>
                <a:lnTo>
                  <a:pt x="15412" y="136"/>
                </a:lnTo>
                <a:lnTo>
                  <a:pt x="15225" y="117"/>
                </a:lnTo>
                <a:lnTo>
                  <a:pt x="15018" y="99"/>
                </a:lnTo>
                <a:lnTo>
                  <a:pt x="14796" y="81"/>
                </a:lnTo>
                <a:lnTo>
                  <a:pt x="14557" y="65"/>
                </a:lnTo>
                <a:lnTo>
                  <a:pt x="14305" y="48"/>
                </a:lnTo>
                <a:lnTo>
                  <a:pt x="14042" y="35"/>
                </a:lnTo>
                <a:lnTo>
                  <a:pt x="13768" y="23"/>
                </a:lnTo>
                <a:lnTo>
                  <a:pt x="13488" y="13"/>
                </a:lnTo>
                <a:lnTo>
                  <a:pt x="13203" y="6"/>
                </a:lnTo>
                <a:lnTo>
                  <a:pt x="12914" y="1"/>
                </a:lnTo>
                <a:lnTo>
                  <a:pt x="12624" y="0"/>
                </a:lnTo>
                <a:lnTo>
                  <a:pt x="12333" y="2"/>
                </a:lnTo>
                <a:lnTo>
                  <a:pt x="12046" y="8"/>
                </a:lnTo>
                <a:lnTo>
                  <a:pt x="11764" y="17"/>
                </a:lnTo>
                <a:lnTo>
                  <a:pt x="11487" y="31"/>
                </a:lnTo>
                <a:lnTo>
                  <a:pt x="11219" y="50"/>
                </a:lnTo>
                <a:lnTo>
                  <a:pt x="10961" y="74"/>
                </a:lnTo>
                <a:lnTo>
                  <a:pt x="10716" y="102"/>
                </a:lnTo>
                <a:lnTo>
                  <a:pt x="10486" y="136"/>
                </a:lnTo>
                <a:lnTo>
                  <a:pt x="10271" y="176"/>
                </a:lnTo>
                <a:lnTo>
                  <a:pt x="10075" y="221"/>
                </a:lnTo>
                <a:lnTo>
                  <a:pt x="9900" y="273"/>
                </a:lnTo>
                <a:lnTo>
                  <a:pt x="9746" y="332"/>
                </a:lnTo>
                <a:lnTo>
                  <a:pt x="9617" y="397"/>
                </a:lnTo>
                <a:lnTo>
                  <a:pt x="9514" y="470"/>
                </a:lnTo>
                <a:lnTo>
                  <a:pt x="9439" y="551"/>
                </a:lnTo>
                <a:lnTo>
                  <a:pt x="9412" y="590"/>
                </a:lnTo>
                <a:lnTo>
                  <a:pt x="9384" y="631"/>
                </a:lnTo>
                <a:lnTo>
                  <a:pt x="9356" y="673"/>
                </a:lnTo>
                <a:lnTo>
                  <a:pt x="9329" y="715"/>
                </a:lnTo>
                <a:lnTo>
                  <a:pt x="9274" y="802"/>
                </a:lnTo>
                <a:lnTo>
                  <a:pt x="9219" y="890"/>
                </a:lnTo>
                <a:lnTo>
                  <a:pt x="9163" y="978"/>
                </a:lnTo>
                <a:lnTo>
                  <a:pt x="9106" y="1065"/>
                </a:lnTo>
                <a:lnTo>
                  <a:pt x="9077" y="1109"/>
                </a:lnTo>
                <a:lnTo>
                  <a:pt x="9048" y="1151"/>
                </a:lnTo>
                <a:lnTo>
                  <a:pt x="9017" y="1192"/>
                </a:lnTo>
                <a:lnTo>
                  <a:pt x="8987" y="1234"/>
                </a:lnTo>
                <a:lnTo>
                  <a:pt x="8955" y="1273"/>
                </a:lnTo>
                <a:lnTo>
                  <a:pt x="8922" y="1312"/>
                </a:lnTo>
                <a:lnTo>
                  <a:pt x="8889" y="1350"/>
                </a:lnTo>
                <a:lnTo>
                  <a:pt x="8855" y="1385"/>
                </a:lnTo>
                <a:lnTo>
                  <a:pt x="8820" y="1419"/>
                </a:lnTo>
                <a:lnTo>
                  <a:pt x="8784" y="1453"/>
                </a:lnTo>
                <a:lnTo>
                  <a:pt x="8746" y="1483"/>
                </a:lnTo>
                <a:lnTo>
                  <a:pt x="8708" y="1512"/>
                </a:lnTo>
                <a:lnTo>
                  <a:pt x="8668" y="1538"/>
                </a:lnTo>
                <a:lnTo>
                  <a:pt x="8628" y="1563"/>
                </a:lnTo>
                <a:lnTo>
                  <a:pt x="8585" y="1585"/>
                </a:lnTo>
                <a:lnTo>
                  <a:pt x="8542" y="1605"/>
                </a:lnTo>
                <a:lnTo>
                  <a:pt x="8496" y="1622"/>
                </a:lnTo>
                <a:lnTo>
                  <a:pt x="8450" y="1636"/>
                </a:lnTo>
                <a:lnTo>
                  <a:pt x="8401" y="1647"/>
                </a:lnTo>
                <a:lnTo>
                  <a:pt x="8351" y="1655"/>
                </a:lnTo>
                <a:lnTo>
                  <a:pt x="8301" y="1658"/>
                </a:lnTo>
                <a:lnTo>
                  <a:pt x="8251" y="1655"/>
                </a:lnTo>
                <a:lnTo>
                  <a:pt x="8205" y="1645"/>
                </a:lnTo>
                <a:lnTo>
                  <a:pt x="8158" y="1630"/>
                </a:lnTo>
                <a:lnTo>
                  <a:pt x="8113" y="1609"/>
                </a:lnTo>
                <a:lnTo>
                  <a:pt x="8069" y="1583"/>
                </a:lnTo>
                <a:lnTo>
                  <a:pt x="8026" y="1551"/>
                </a:lnTo>
                <a:lnTo>
                  <a:pt x="7983" y="1517"/>
                </a:lnTo>
                <a:lnTo>
                  <a:pt x="7941" y="1478"/>
                </a:lnTo>
                <a:lnTo>
                  <a:pt x="7899" y="1435"/>
                </a:lnTo>
                <a:lnTo>
                  <a:pt x="7858" y="1390"/>
                </a:lnTo>
                <a:lnTo>
                  <a:pt x="7816" y="1343"/>
                </a:lnTo>
                <a:lnTo>
                  <a:pt x="7776" y="1292"/>
                </a:lnTo>
                <a:lnTo>
                  <a:pt x="7734" y="1240"/>
                </a:lnTo>
                <a:lnTo>
                  <a:pt x="7693" y="1186"/>
                </a:lnTo>
                <a:lnTo>
                  <a:pt x="7651" y="1132"/>
                </a:lnTo>
                <a:lnTo>
                  <a:pt x="7610" y="1075"/>
                </a:lnTo>
                <a:lnTo>
                  <a:pt x="7566" y="1020"/>
                </a:lnTo>
                <a:lnTo>
                  <a:pt x="7523" y="964"/>
                </a:lnTo>
                <a:lnTo>
                  <a:pt x="7479" y="909"/>
                </a:lnTo>
                <a:lnTo>
                  <a:pt x="7434" y="854"/>
                </a:lnTo>
                <a:lnTo>
                  <a:pt x="7387" y="802"/>
                </a:lnTo>
                <a:lnTo>
                  <a:pt x="7340" y="751"/>
                </a:lnTo>
                <a:lnTo>
                  <a:pt x="7291" y="701"/>
                </a:lnTo>
                <a:lnTo>
                  <a:pt x="7241" y="655"/>
                </a:lnTo>
                <a:lnTo>
                  <a:pt x="7189" y="610"/>
                </a:lnTo>
                <a:lnTo>
                  <a:pt x="7135" y="570"/>
                </a:lnTo>
                <a:lnTo>
                  <a:pt x="7080" y="533"/>
                </a:lnTo>
                <a:lnTo>
                  <a:pt x="7023" y="500"/>
                </a:lnTo>
                <a:lnTo>
                  <a:pt x="6963" y="472"/>
                </a:lnTo>
                <a:lnTo>
                  <a:pt x="6901" y="448"/>
                </a:lnTo>
                <a:lnTo>
                  <a:pt x="6837" y="430"/>
                </a:lnTo>
                <a:lnTo>
                  <a:pt x="6757" y="419"/>
                </a:lnTo>
                <a:lnTo>
                  <a:pt x="6647" y="418"/>
                </a:lnTo>
                <a:lnTo>
                  <a:pt x="6513" y="426"/>
                </a:lnTo>
                <a:lnTo>
                  <a:pt x="6353" y="441"/>
                </a:lnTo>
                <a:lnTo>
                  <a:pt x="6171" y="465"/>
                </a:lnTo>
                <a:lnTo>
                  <a:pt x="5967" y="496"/>
                </a:lnTo>
                <a:lnTo>
                  <a:pt x="5747" y="535"/>
                </a:lnTo>
                <a:lnTo>
                  <a:pt x="5509" y="579"/>
                </a:lnTo>
                <a:lnTo>
                  <a:pt x="5256" y="629"/>
                </a:lnTo>
                <a:lnTo>
                  <a:pt x="4992" y="684"/>
                </a:lnTo>
                <a:lnTo>
                  <a:pt x="4717" y="744"/>
                </a:lnTo>
                <a:lnTo>
                  <a:pt x="4433" y="809"/>
                </a:lnTo>
                <a:lnTo>
                  <a:pt x="4143" y="877"/>
                </a:lnTo>
                <a:lnTo>
                  <a:pt x="3848" y="948"/>
                </a:lnTo>
                <a:lnTo>
                  <a:pt x="3552" y="1022"/>
                </a:lnTo>
                <a:lnTo>
                  <a:pt x="3254" y="1098"/>
                </a:lnTo>
                <a:lnTo>
                  <a:pt x="2959" y="1175"/>
                </a:lnTo>
                <a:lnTo>
                  <a:pt x="2666" y="1254"/>
                </a:lnTo>
                <a:lnTo>
                  <a:pt x="2379" y="1334"/>
                </a:lnTo>
                <a:lnTo>
                  <a:pt x="2101" y="1412"/>
                </a:lnTo>
                <a:lnTo>
                  <a:pt x="1831" y="1491"/>
                </a:lnTo>
                <a:lnTo>
                  <a:pt x="1573" y="1569"/>
                </a:lnTo>
                <a:lnTo>
                  <a:pt x="1329" y="1645"/>
                </a:lnTo>
                <a:lnTo>
                  <a:pt x="1100" y="1719"/>
                </a:lnTo>
                <a:lnTo>
                  <a:pt x="888" y="1791"/>
                </a:lnTo>
                <a:lnTo>
                  <a:pt x="697" y="1859"/>
                </a:lnTo>
                <a:lnTo>
                  <a:pt x="526" y="1924"/>
                </a:lnTo>
                <a:lnTo>
                  <a:pt x="380" y="1984"/>
                </a:lnTo>
                <a:lnTo>
                  <a:pt x="259" y="2041"/>
                </a:lnTo>
                <a:lnTo>
                  <a:pt x="166" y="2091"/>
                </a:lnTo>
                <a:lnTo>
                  <a:pt x="102" y="2137"/>
                </a:lnTo>
                <a:lnTo>
                  <a:pt x="71" y="2175"/>
                </a:lnTo>
                <a:lnTo>
                  <a:pt x="56" y="2212"/>
                </a:lnTo>
                <a:lnTo>
                  <a:pt x="44" y="2252"/>
                </a:lnTo>
                <a:lnTo>
                  <a:pt x="32" y="2294"/>
                </a:lnTo>
                <a:lnTo>
                  <a:pt x="23" y="2338"/>
                </a:lnTo>
                <a:lnTo>
                  <a:pt x="15" y="2386"/>
                </a:lnTo>
                <a:lnTo>
                  <a:pt x="9" y="2434"/>
                </a:lnTo>
                <a:lnTo>
                  <a:pt x="5" y="2485"/>
                </a:lnTo>
                <a:lnTo>
                  <a:pt x="2" y="2536"/>
                </a:lnTo>
                <a:lnTo>
                  <a:pt x="0" y="2588"/>
                </a:lnTo>
                <a:lnTo>
                  <a:pt x="0" y="2642"/>
                </a:lnTo>
                <a:lnTo>
                  <a:pt x="1" y="2696"/>
                </a:lnTo>
                <a:lnTo>
                  <a:pt x="4" y="2751"/>
                </a:lnTo>
                <a:lnTo>
                  <a:pt x="8" y="2806"/>
                </a:lnTo>
                <a:lnTo>
                  <a:pt x="12" y="2861"/>
                </a:lnTo>
                <a:lnTo>
                  <a:pt x="19" y="2915"/>
                </a:lnTo>
                <a:lnTo>
                  <a:pt x="26" y="2970"/>
                </a:lnTo>
                <a:lnTo>
                  <a:pt x="34" y="3022"/>
                </a:lnTo>
                <a:lnTo>
                  <a:pt x="44" y="3075"/>
                </a:lnTo>
                <a:lnTo>
                  <a:pt x="54" y="3126"/>
                </a:lnTo>
                <a:lnTo>
                  <a:pt x="65" y="3176"/>
                </a:lnTo>
                <a:lnTo>
                  <a:pt x="76" y="3223"/>
                </a:lnTo>
                <a:lnTo>
                  <a:pt x="89" y="3269"/>
                </a:lnTo>
                <a:lnTo>
                  <a:pt x="102" y="3313"/>
                </a:lnTo>
                <a:lnTo>
                  <a:pt x="116" y="3354"/>
                </a:lnTo>
                <a:lnTo>
                  <a:pt x="131" y="3392"/>
                </a:lnTo>
                <a:lnTo>
                  <a:pt x="146" y="3428"/>
                </a:lnTo>
                <a:lnTo>
                  <a:pt x="162" y="3460"/>
                </a:lnTo>
                <a:lnTo>
                  <a:pt x="177" y="3489"/>
                </a:lnTo>
                <a:lnTo>
                  <a:pt x="194" y="3514"/>
                </a:lnTo>
                <a:lnTo>
                  <a:pt x="210" y="3537"/>
                </a:lnTo>
                <a:lnTo>
                  <a:pt x="228" y="3554"/>
                </a:lnTo>
                <a:lnTo>
                  <a:pt x="246" y="3567"/>
                </a:lnTo>
                <a:lnTo>
                  <a:pt x="264" y="3576"/>
                </a:lnTo>
                <a:lnTo>
                  <a:pt x="286" y="3583"/>
                </a:lnTo>
                <a:lnTo>
                  <a:pt x="311" y="3587"/>
                </a:lnTo>
                <a:lnTo>
                  <a:pt x="338" y="3588"/>
                </a:lnTo>
                <a:lnTo>
                  <a:pt x="367" y="3587"/>
                </a:lnTo>
                <a:lnTo>
                  <a:pt x="398" y="3585"/>
                </a:lnTo>
                <a:lnTo>
                  <a:pt x="431" y="3580"/>
                </a:lnTo>
                <a:lnTo>
                  <a:pt x="465" y="3574"/>
                </a:lnTo>
                <a:lnTo>
                  <a:pt x="502" y="3566"/>
                </a:lnTo>
                <a:lnTo>
                  <a:pt x="539" y="3557"/>
                </a:lnTo>
                <a:lnTo>
                  <a:pt x="578" y="3547"/>
                </a:lnTo>
                <a:lnTo>
                  <a:pt x="618" y="3536"/>
                </a:lnTo>
                <a:lnTo>
                  <a:pt x="699" y="3510"/>
                </a:lnTo>
                <a:lnTo>
                  <a:pt x="781" y="3485"/>
                </a:lnTo>
                <a:lnTo>
                  <a:pt x="863" y="3459"/>
                </a:lnTo>
                <a:lnTo>
                  <a:pt x="943" y="3436"/>
                </a:lnTo>
                <a:lnTo>
                  <a:pt x="983" y="3425"/>
                </a:lnTo>
                <a:lnTo>
                  <a:pt x="1021" y="3415"/>
                </a:lnTo>
                <a:lnTo>
                  <a:pt x="1057" y="3406"/>
                </a:lnTo>
                <a:lnTo>
                  <a:pt x="1093" y="3398"/>
                </a:lnTo>
                <a:lnTo>
                  <a:pt x="1126" y="3392"/>
                </a:lnTo>
                <a:lnTo>
                  <a:pt x="1159" y="3388"/>
                </a:lnTo>
                <a:lnTo>
                  <a:pt x="1189" y="3386"/>
                </a:lnTo>
                <a:lnTo>
                  <a:pt x="1216" y="3386"/>
                </a:lnTo>
                <a:lnTo>
                  <a:pt x="1242" y="3388"/>
                </a:lnTo>
                <a:lnTo>
                  <a:pt x="1265" y="3393"/>
                </a:lnTo>
                <a:lnTo>
                  <a:pt x="1285" y="3400"/>
                </a:lnTo>
                <a:lnTo>
                  <a:pt x="1302" y="3411"/>
                </a:lnTo>
                <a:lnTo>
                  <a:pt x="1322" y="3431"/>
                </a:lnTo>
                <a:lnTo>
                  <a:pt x="1347" y="3466"/>
                </a:lnTo>
                <a:lnTo>
                  <a:pt x="1379" y="3515"/>
                </a:lnTo>
                <a:lnTo>
                  <a:pt x="1417" y="3579"/>
                </a:lnTo>
                <a:lnTo>
                  <a:pt x="1460" y="3655"/>
                </a:lnTo>
                <a:lnTo>
                  <a:pt x="1509" y="3742"/>
                </a:lnTo>
                <a:lnTo>
                  <a:pt x="1561" y="3839"/>
                </a:lnTo>
                <a:lnTo>
                  <a:pt x="1619" y="3947"/>
                </a:lnTo>
                <a:lnTo>
                  <a:pt x="1745" y="4185"/>
                </a:lnTo>
                <a:lnTo>
                  <a:pt x="1881" y="4450"/>
                </a:lnTo>
                <a:lnTo>
                  <a:pt x="2026" y="4731"/>
                </a:lnTo>
                <a:lnTo>
                  <a:pt x="2176" y="5023"/>
                </a:lnTo>
                <a:lnTo>
                  <a:pt x="2327" y="5315"/>
                </a:lnTo>
                <a:lnTo>
                  <a:pt x="2476" y="5602"/>
                </a:lnTo>
                <a:lnTo>
                  <a:pt x="2550" y="5740"/>
                </a:lnTo>
                <a:lnTo>
                  <a:pt x="2621" y="5873"/>
                </a:lnTo>
                <a:lnTo>
                  <a:pt x="2690" y="6001"/>
                </a:lnTo>
                <a:lnTo>
                  <a:pt x="2757" y="6122"/>
                </a:lnTo>
                <a:lnTo>
                  <a:pt x="2820" y="6236"/>
                </a:lnTo>
                <a:lnTo>
                  <a:pt x="2881" y="6340"/>
                </a:lnTo>
                <a:lnTo>
                  <a:pt x="2937" y="6436"/>
                </a:lnTo>
                <a:lnTo>
                  <a:pt x="2989" y="6520"/>
                </a:lnTo>
                <a:lnTo>
                  <a:pt x="3036" y="6592"/>
                </a:lnTo>
                <a:lnTo>
                  <a:pt x="3078" y="6652"/>
                </a:lnTo>
                <a:lnTo>
                  <a:pt x="3116" y="6698"/>
                </a:lnTo>
                <a:lnTo>
                  <a:pt x="3146" y="6729"/>
                </a:lnTo>
                <a:lnTo>
                  <a:pt x="3183" y="6751"/>
                </a:lnTo>
                <a:lnTo>
                  <a:pt x="3236" y="6769"/>
                </a:lnTo>
                <a:lnTo>
                  <a:pt x="3305" y="6782"/>
                </a:lnTo>
                <a:lnTo>
                  <a:pt x="3388" y="6793"/>
                </a:lnTo>
                <a:lnTo>
                  <a:pt x="3485" y="6799"/>
                </a:lnTo>
                <a:lnTo>
                  <a:pt x="3594" y="6803"/>
                </a:lnTo>
                <a:lnTo>
                  <a:pt x="3715" y="6804"/>
                </a:lnTo>
                <a:lnTo>
                  <a:pt x="3844" y="6801"/>
                </a:lnTo>
                <a:lnTo>
                  <a:pt x="3984" y="6796"/>
                </a:lnTo>
                <a:lnTo>
                  <a:pt x="4131" y="6788"/>
                </a:lnTo>
                <a:lnTo>
                  <a:pt x="4285" y="6777"/>
                </a:lnTo>
                <a:lnTo>
                  <a:pt x="4444" y="6764"/>
                </a:lnTo>
                <a:lnTo>
                  <a:pt x="4607" y="6749"/>
                </a:lnTo>
                <a:lnTo>
                  <a:pt x="4774" y="6730"/>
                </a:lnTo>
                <a:lnTo>
                  <a:pt x="4944" y="6710"/>
                </a:lnTo>
                <a:lnTo>
                  <a:pt x="5114" y="6688"/>
                </a:lnTo>
                <a:lnTo>
                  <a:pt x="5284" y="6665"/>
                </a:lnTo>
                <a:lnTo>
                  <a:pt x="5453" y="6639"/>
                </a:lnTo>
                <a:lnTo>
                  <a:pt x="5620" y="6611"/>
                </a:lnTo>
                <a:lnTo>
                  <a:pt x="5784" y="6582"/>
                </a:lnTo>
                <a:lnTo>
                  <a:pt x="5943" y="6552"/>
                </a:lnTo>
                <a:lnTo>
                  <a:pt x="6096" y="6521"/>
                </a:lnTo>
                <a:lnTo>
                  <a:pt x="6243" y="6487"/>
                </a:lnTo>
                <a:lnTo>
                  <a:pt x="6381" y="6454"/>
                </a:lnTo>
                <a:lnTo>
                  <a:pt x="6511" y="6419"/>
                </a:lnTo>
                <a:lnTo>
                  <a:pt x="6630" y="6383"/>
                </a:lnTo>
                <a:lnTo>
                  <a:pt x="6740" y="6347"/>
                </a:lnTo>
                <a:lnTo>
                  <a:pt x="6835" y="6310"/>
                </a:lnTo>
                <a:lnTo>
                  <a:pt x="6918" y="6272"/>
                </a:lnTo>
                <a:lnTo>
                  <a:pt x="6985" y="6235"/>
                </a:lnTo>
                <a:lnTo>
                  <a:pt x="7038" y="6198"/>
                </a:lnTo>
                <a:lnTo>
                  <a:pt x="7073" y="6159"/>
                </a:lnTo>
                <a:lnTo>
                  <a:pt x="7101" y="6116"/>
                </a:lnTo>
                <a:lnTo>
                  <a:pt x="7128" y="6062"/>
                </a:lnTo>
                <a:lnTo>
                  <a:pt x="7156" y="5996"/>
                </a:lnTo>
                <a:lnTo>
                  <a:pt x="7187" y="5921"/>
                </a:lnTo>
                <a:lnTo>
                  <a:pt x="7216" y="5837"/>
                </a:lnTo>
                <a:lnTo>
                  <a:pt x="7247" y="5745"/>
                </a:lnTo>
                <a:lnTo>
                  <a:pt x="7278" y="5645"/>
                </a:lnTo>
                <a:lnTo>
                  <a:pt x="7310" y="5538"/>
                </a:lnTo>
                <a:lnTo>
                  <a:pt x="7342" y="5426"/>
                </a:lnTo>
                <a:lnTo>
                  <a:pt x="7374" y="5308"/>
                </a:lnTo>
                <a:lnTo>
                  <a:pt x="7405" y="5186"/>
                </a:lnTo>
                <a:lnTo>
                  <a:pt x="7438" y="5061"/>
                </a:lnTo>
                <a:lnTo>
                  <a:pt x="7469" y="4933"/>
                </a:lnTo>
                <a:lnTo>
                  <a:pt x="7501" y="4803"/>
                </a:lnTo>
                <a:lnTo>
                  <a:pt x="7533" y="4672"/>
                </a:lnTo>
                <a:lnTo>
                  <a:pt x="7564" y="4539"/>
                </a:lnTo>
                <a:lnTo>
                  <a:pt x="7625" y="4278"/>
                </a:lnTo>
                <a:lnTo>
                  <a:pt x="7685" y="4025"/>
                </a:lnTo>
                <a:lnTo>
                  <a:pt x="7740" y="3786"/>
                </a:lnTo>
                <a:lnTo>
                  <a:pt x="7792" y="3567"/>
                </a:lnTo>
                <a:lnTo>
                  <a:pt x="7816" y="3467"/>
                </a:lnTo>
                <a:lnTo>
                  <a:pt x="7839" y="3375"/>
                </a:lnTo>
                <a:lnTo>
                  <a:pt x="7862" y="3291"/>
                </a:lnTo>
                <a:lnTo>
                  <a:pt x="7882" y="3216"/>
                </a:lnTo>
                <a:lnTo>
                  <a:pt x="7901" y="3150"/>
                </a:lnTo>
                <a:lnTo>
                  <a:pt x="7918" y="3096"/>
                </a:lnTo>
                <a:lnTo>
                  <a:pt x="7935" y="3053"/>
                </a:lnTo>
                <a:lnTo>
                  <a:pt x="7949" y="3022"/>
                </a:lnTo>
                <a:lnTo>
                  <a:pt x="7964" y="2998"/>
                </a:lnTo>
                <a:lnTo>
                  <a:pt x="7980" y="2975"/>
                </a:lnTo>
                <a:lnTo>
                  <a:pt x="8000" y="2952"/>
                </a:lnTo>
                <a:lnTo>
                  <a:pt x="8022" y="2928"/>
                </a:lnTo>
                <a:lnTo>
                  <a:pt x="8045" y="2907"/>
                </a:lnTo>
                <a:lnTo>
                  <a:pt x="8071" y="2886"/>
                </a:lnTo>
                <a:lnTo>
                  <a:pt x="8099" y="2866"/>
                </a:lnTo>
                <a:lnTo>
                  <a:pt x="8127" y="2847"/>
                </a:lnTo>
                <a:lnTo>
                  <a:pt x="8157" y="2828"/>
                </a:lnTo>
                <a:lnTo>
                  <a:pt x="8189" y="2811"/>
                </a:lnTo>
                <a:lnTo>
                  <a:pt x="8221" y="2795"/>
                </a:lnTo>
                <a:lnTo>
                  <a:pt x="8254" y="2781"/>
                </a:lnTo>
                <a:lnTo>
                  <a:pt x="8289" y="2768"/>
                </a:lnTo>
                <a:lnTo>
                  <a:pt x="8324" y="2756"/>
                </a:lnTo>
                <a:lnTo>
                  <a:pt x="8360" y="2747"/>
                </a:lnTo>
                <a:lnTo>
                  <a:pt x="8396" y="2739"/>
                </a:lnTo>
                <a:lnTo>
                  <a:pt x="8431" y="2733"/>
                </a:lnTo>
                <a:lnTo>
                  <a:pt x="8468" y="2728"/>
                </a:lnTo>
                <a:lnTo>
                  <a:pt x="8504" y="2726"/>
                </a:lnTo>
                <a:lnTo>
                  <a:pt x="8540" y="2726"/>
                </a:lnTo>
                <a:lnTo>
                  <a:pt x="8575" y="2729"/>
                </a:lnTo>
                <a:lnTo>
                  <a:pt x="8610" y="2733"/>
                </a:lnTo>
                <a:lnTo>
                  <a:pt x="8644" y="2740"/>
                </a:lnTo>
                <a:lnTo>
                  <a:pt x="8677" y="2750"/>
                </a:lnTo>
                <a:lnTo>
                  <a:pt x="8710" y="2762"/>
                </a:lnTo>
                <a:lnTo>
                  <a:pt x="8741" y="2777"/>
                </a:lnTo>
                <a:lnTo>
                  <a:pt x="8770" y="2795"/>
                </a:lnTo>
                <a:lnTo>
                  <a:pt x="8799" y="2816"/>
                </a:lnTo>
                <a:lnTo>
                  <a:pt x="8826" y="2840"/>
                </a:lnTo>
                <a:lnTo>
                  <a:pt x="8851" y="2867"/>
                </a:lnTo>
                <a:lnTo>
                  <a:pt x="8874" y="2898"/>
                </a:lnTo>
                <a:lnTo>
                  <a:pt x="8895" y="2931"/>
                </a:lnTo>
                <a:lnTo>
                  <a:pt x="8915" y="2973"/>
                </a:lnTo>
                <a:lnTo>
                  <a:pt x="8936" y="3025"/>
                </a:lnTo>
                <a:lnTo>
                  <a:pt x="8959" y="3088"/>
                </a:lnTo>
                <a:lnTo>
                  <a:pt x="8981" y="3160"/>
                </a:lnTo>
                <a:lnTo>
                  <a:pt x="9005" y="3242"/>
                </a:lnTo>
                <a:lnTo>
                  <a:pt x="9030" y="3332"/>
                </a:lnTo>
                <a:lnTo>
                  <a:pt x="9054" y="3429"/>
                </a:lnTo>
                <a:lnTo>
                  <a:pt x="9080" y="3533"/>
                </a:lnTo>
                <a:lnTo>
                  <a:pt x="9133" y="3756"/>
                </a:lnTo>
                <a:lnTo>
                  <a:pt x="9188" y="3997"/>
                </a:lnTo>
                <a:lnTo>
                  <a:pt x="9247" y="4248"/>
                </a:lnTo>
                <a:lnTo>
                  <a:pt x="9308" y="4504"/>
                </a:lnTo>
                <a:lnTo>
                  <a:pt x="9338" y="4631"/>
                </a:lnTo>
                <a:lnTo>
                  <a:pt x="9370" y="4758"/>
                </a:lnTo>
                <a:lnTo>
                  <a:pt x="9402" y="4883"/>
                </a:lnTo>
                <a:lnTo>
                  <a:pt x="9434" y="5005"/>
                </a:lnTo>
                <a:lnTo>
                  <a:pt x="9468" y="5123"/>
                </a:lnTo>
                <a:lnTo>
                  <a:pt x="9501" y="5238"/>
                </a:lnTo>
                <a:lnTo>
                  <a:pt x="9534" y="5347"/>
                </a:lnTo>
                <a:lnTo>
                  <a:pt x="9569" y="5451"/>
                </a:lnTo>
                <a:lnTo>
                  <a:pt x="9603" y="5548"/>
                </a:lnTo>
                <a:lnTo>
                  <a:pt x="9638" y="5638"/>
                </a:lnTo>
                <a:lnTo>
                  <a:pt x="9673" y="5719"/>
                </a:lnTo>
                <a:lnTo>
                  <a:pt x="9709" y="5791"/>
                </a:lnTo>
                <a:lnTo>
                  <a:pt x="9744" y="5855"/>
                </a:lnTo>
                <a:lnTo>
                  <a:pt x="9780" y="5907"/>
                </a:lnTo>
                <a:lnTo>
                  <a:pt x="9817" y="5949"/>
                </a:lnTo>
                <a:lnTo>
                  <a:pt x="9853" y="5978"/>
                </a:lnTo>
                <a:lnTo>
                  <a:pt x="9898" y="6001"/>
                </a:lnTo>
                <a:lnTo>
                  <a:pt x="9961" y="6022"/>
                </a:lnTo>
                <a:lnTo>
                  <a:pt x="10037" y="6042"/>
                </a:lnTo>
                <a:lnTo>
                  <a:pt x="10129" y="6062"/>
                </a:lnTo>
                <a:lnTo>
                  <a:pt x="10235" y="6080"/>
                </a:lnTo>
                <a:lnTo>
                  <a:pt x="10353" y="6096"/>
                </a:lnTo>
                <a:lnTo>
                  <a:pt x="10482" y="6111"/>
                </a:lnTo>
                <a:lnTo>
                  <a:pt x="10620" y="6124"/>
                </a:lnTo>
                <a:lnTo>
                  <a:pt x="10768" y="6136"/>
                </a:lnTo>
                <a:lnTo>
                  <a:pt x="10924" y="6146"/>
                </a:lnTo>
                <a:lnTo>
                  <a:pt x="11087" y="6155"/>
                </a:lnTo>
                <a:lnTo>
                  <a:pt x="11256" y="6162"/>
                </a:lnTo>
                <a:lnTo>
                  <a:pt x="11429" y="6168"/>
                </a:lnTo>
                <a:lnTo>
                  <a:pt x="11605" y="6172"/>
                </a:lnTo>
                <a:lnTo>
                  <a:pt x="11784" y="6174"/>
                </a:lnTo>
                <a:lnTo>
                  <a:pt x="11964" y="6173"/>
                </a:lnTo>
                <a:lnTo>
                  <a:pt x="12145" y="6171"/>
                </a:lnTo>
                <a:lnTo>
                  <a:pt x="12325" y="6166"/>
                </a:lnTo>
                <a:lnTo>
                  <a:pt x="12503" y="6159"/>
                </a:lnTo>
                <a:lnTo>
                  <a:pt x="12679" y="6151"/>
                </a:lnTo>
                <a:lnTo>
                  <a:pt x="12849" y="6140"/>
                </a:lnTo>
                <a:lnTo>
                  <a:pt x="13015" y="6127"/>
                </a:lnTo>
                <a:lnTo>
                  <a:pt x="13174" y="6112"/>
                </a:lnTo>
                <a:lnTo>
                  <a:pt x="13326" y="6094"/>
                </a:lnTo>
                <a:lnTo>
                  <a:pt x="13470" y="6074"/>
                </a:lnTo>
                <a:lnTo>
                  <a:pt x="13604" y="6050"/>
                </a:lnTo>
                <a:lnTo>
                  <a:pt x="13728" y="6025"/>
                </a:lnTo>
                <a:lnTo>
                  <a:pt x="13839" y="5997"/>
                </a:lnTo>
                <a:lnTo>
                  <a:pt x="13938" y="5966"/>
                </a:lnTo>
                <a:lnTo>
                  <a:pt x="14023" y="5932"/>
                </a:lnTo>
                <a:lnTo>
                  <a:pt x="14093" y="5896"/>
                </a:lnTo>
                <a:lnTo>
                  <a:pt x="14147" y="5857"/>
                </a:lnTo>
                <a:lnTo>
                  <a:pt x="14193" y="5807"/>
                </a:lnTo>
                <a:lnTo>
                  <a:pt x="14239" y="5741"/>
                </a:lnTo>
                <a:lnTo>
                  <a:pt x="14287" y="5659"/>
                </a:lnTo>
                <a:lnTo>
                  <a:pt x="14334" y="5563"/>
                </a:lnTo>
                <a:lnTo>
                  <a:pt x="14382" y="5455"/>
                </a:lnTo>
                <a:lnTo>
                  <a:pt x="14429" y="5334"/>
                </a:lnTo>
                <a:lnTo>
                  <a:pt x="14478" y="5203"/>
                </a:lnTo>
                <a:lnTo>
                  <a:pt x="14525" y="5062"/>
                </a:lnTo>
                <a:lnTo>
                  <a:pt x="14574" y="4913"/>
                </a:lnTo>
                <a:lnTo>
                  <a:pt x="14621" y="4756"/>
                </a:lnTo>
                <a:lnTo>
                  <a:pt x="14668" y="4593"/>
                </a:lnTo>
                <a:lnTo>
                  <a:pt x="14716" y="4425"/>
                </a:lnTo>
                <a:lnTo>
                  <a:pt x="14761" y="4254"/>
                </a:lnTo>
                <a:lnTo>
                  <a:pt x="14807" y="4079"/>
                </a:lnTo>
                <a:lnTo>
                  <a:pt x="14852" y="3903"/>
                </a:lnTo>
                <a:lnTo>
                  <a:pt x="14896" y="3726"/>
                </a:lnTo>
                <a:lnTo>
                  <a:pt x="14981" y="3377"/>
                </a:lnTo>
                <a:lnTo>
                  <a:pt x="15061" y="3039"/>
                </a:lnTo>
                <a:lnTo>
                  <a:pt x="15135" y="2724"/>
                </a:lnTo>
                <a:lnTo>
                  <a:pt x="15201" y="2437"/>
                </a:lnTo>
                <a:lnTo>
                  <a:pt x="15233" y="2309"/>
                </a:lnTo>
                <a:lnTo>
                  <a:pt x="15261" y="2191"/>
                </a:lnTo>
                <a:lnTo>
                  <a:pt x="15288" y="2086"/>
                </a:lnTo>
                <a:lnTo>
                  <a:pt x="15313" y="1993"/>
                </a:lnTo>
                <a:lnTo>
                  <a:pt x="15335" y="1916"/>
                </a:lnTo>
                <a:lnTo>
                  <a:pt x="15355" y="1854"/>
                </a:lnTo>
                <a:lnTo>
                  <a:pt x="15372" y="1809"/>
                </a:lnTo>
                <a:lnTo>
                  <a:pt x="15387" y="1781"/>
                </a:lnTo>
                <a:lnTo>
                  <a:pt x="15402" y="1764"/>
                </a:lnTo>
                <a:lnTo>
                  <a:pt x="15418" y="1748"/>
                </a:lnTo>
                <a:lnTo>
                  <a:pt x="15437" y="1733"/>
                </a:lnTo>
                <a:lnTo>
                  <a:pt x="15457" y="1719"/>
                </a:lnTo>
                <a:lnTo>
                  <a:pt x="15480" y="1706"/>
                </a:lnTo>
                <a:lnTo>
                  <a:pt x="15504" y="1693"/>
                </a:lnTo>
                <a:lnTo>
                  <a:pt x="15529" y="1681"/>
                </a:lnTo>
                <a:lnTo>
                  <a:pt x="15556" y="1669"/>
                </a:lnTo>
                <a:lnTo>
                  <a:pt x="15584" y="1658"/>
                </a:lnTo>
                <a:lnTo>
                  <a:pt x="15612" y="1647"/>
                </a:lnTo>
                <a:lnTo>
                  <a:pt x="15642" y="1637"/>
                </a:lnTo>
                <a:lnTo>
                  <a:pt x="15672" y="1627"/>
                </a:lnTo>
                <a:lnTo>
                  <a:pt x="15733" y="1608"/>
                </a:lnTo>
                <a:lnTo>
                  <a:pt x="15794" y="1590"/>
                </a:lnTo>
                <a:lnTo>
                  <a:pt x="15856" y="1572"/>
                </a:lnTo>
                <a:lnTo>
                  <a:pt x="15915" y="1552"/>
                </a:lnTo>
                <a:lnTo>
                  <a:pt x="15943" y="1542"/>
                </a:lnTo>
                <a:lnTo>
                  <a:pt x="15971" y="1532"/>
                </a:lnTo>
                <a:lnTo>
                  <a:pt x="15998" y="1521"/>
                </a:lnTo>
                <a:lnTo>
                  <a:pt x="16022" y="1510"/>
                </a:lnTo>
                <a:lnTo>
                  <a:pt x="16046" y="1499"/>
                </a:lnTo>
                <a:lnTo>
                  <a:pt x="16069" y="1487"/>
                </a:lnTo>
                <a:lnTo>
                  <a:pt x="16089" y="1474"/>
                </a:lnTo>
                <a:lnTo>
                  <a:pt x="16107" y="1461"/>
                </a:lnTo>
                <a:lnTo>
                  <a:pt x="16123" y="1447"/>
                </a:lnTo>
                <a:lnTo>
                  <a:pt x="16137" y="1431"/>
                </a:lnTo>
                <a:lnTo>
                  <a:pt x="16148" y="1415"/>
                </a:lnTo>
                <a:lnTo>
                  <a:pt x="16158" y="1398"/>
                </a:lnTo>
                <a:lnTo>
                  <a:pt x="16165" y="1378"/>
                </a:lnTo>
                <a:lnTo>
                  <a:pt x="16172" y="1355"/>
                </a:lnTo>
                <a:lnTo>
                  <a:pt x="16177" y="1329"/>
                </a:lnTo>
                <a:lnTo>
                  <a:pt x="16182" y="1299"/>
                </a:lnTo>
                <a:lnTo>
                  <a:pt x="16185" y="1268"/>
                </a:lnTo>
                <a:lnTo>
                  <a:pt x="16188" y="1233"/>
                </a:lnTo>
                <a:lnTo>
                  <a:pt x="16190" y="1196"/>
                </a:lnTo>
                <a:lnTo>
                  <a:pt x="16191" y="1158"/>
                </a:lnTo>
                <a:lnTo>
                  <a:pt x="16191" y="1118"/>
                </a:lnTo>
                <a:lnTo>
                  <a:pt x="16190" y="1075"/>
                </a:lnTo>
                <a:lnTo>
                  <a:pt x="16189" y="1032"/>
                </a:lnTo>
                <a:lnTo>
                  <a:pt x="16187" y="989"/>
                </a:lnTo>
                <a:lnTo>
                  <a:pt x="16184" y="943"/>
                </a:lnTo>
                <a:lnTo>
                  <a:pt x="16181" y="898"/>
                </a:lnTo>
                <a:lnTo>
                  <a:pt x="16176" y="851"/>
                </a:lnTo>
                <a:lnTo>
                  <a:pt x="16172" y="805"/>
                </a:lnTo>
                <a:lnTo>
                  <a:pt x="16166" y="760"/>
                </a:lnTo>
                <a:lnTo>
                  <a:pt x="16160" y="714"/>
                </a:lnTo>
                <a:lnTo>
                  <a:pt x="16153" y="669"/>
                </a:lnTo>
                <a:lnTo>
                  <a:pt x="16145" y="624"/>
                </a:lnTo>
                <a:lnTo>
                  <a:pt x="16137" y="581"/>
                </a:lnTo>
                <a:lnTo>
                  <a:pt x="16128" y="540"/>
                </a:lnTo>
                <a:lnTo>
                  <a:pt x="16119" y="499"/>
                </a:lnTo>
                <a:lnTo>
                  <a:pt x="16110" y="460"/>
                </a:lnTo>
                <a:lnTo>
                  <a:pt x="16100" y="424"/>
                </a:lnTo>
                <a:lnTo>
                  <a:pt x="16089" y="389"/>
                </a:lnTo>
                <a:lnTo>
                  <a:pt x="16078" y="357"/>
                </a:lnTo>
                <a:lnTo>
                  <a:pt x="16067" y="328"/>
                </a:lnTo>
                <a:lnTo>
                  <a:pt x="16054" y="302"/>
                </a:lnTo>
                <a:lnTo>
                  <a:pt x="16042" y="278"/>
                </a:lnTo>
                <a:lnTo>
                  <a:pt x="16029" y="259"/>
                </a:lnTo>
                <a:lnTo>
                  <a:pt x="16016" y="243"/>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77" name="Freeform 217">
            <a:extLst>
              <a:ext uri="{FF2B5EF4-FFF2-40B4-BE49-F238E27FC236}">
                <a16:creationId xmlns:a16="http://schemas.microsoft.com/office/drawing/2014/main" id="{57A93B37-F7FA-4D1E-B067-8FFFC422ECD5}"/>
              </a:ext>
            </a:extLst>
          </p:cNvPr>
          <p:cNvSpPr>
            <a:spLocks noEditPoints="1"/>
          </p:cNvSpPr>
          <p:nvPr/>
        </p:nvSpPr>
        <p:spPr bwMode="auto">
          <a:xfrm>
            <a:off x="940842" y="1460286"/>
            <a:ext cx="378869" cy="372949"/>
          </a:xfrm>
          <a:custGeom>
            <a:avLst/>
            <a:gdLst>
              <a:gd name="T0" fmla="*/ 11198 w 16128"/>
              <a:gd name="T1" fmla="*/ 3232 h 15876"/>
              <a:gd name="T2" fmla="*/ 10682 w 16128"/>
              <a:gd name="T3" fmla="*/ 3961 h 15876"/>
              <a:gd name="T4" fmla="*/ 10257 w 16128"/>
              <a:gd name="T5" fmla="*/ 4576 h 15876"/>
              <a:gd name="T6" fmla="*/ 9830 w 16128"/>
              <a:gd name="T7" fmla="*/ 5214 h 15876"/>
              <a:gd name="T8" fmla="*/ 9403 w 16128"/>
              <a:gd name="T9" fmla="*/ 5872 h 15876"/>
              <a:gd name="T10" fmla="*/ 8981 w 16128"/>
              <a:gd name="T11" fmla="*/ 6544 h 15876"/>
              <a:gd name="T12" fmla="*/ 8570 w 16128"/>
              <a:gd name="T13" fmla="*/ 7228 h 15876"/>
              <a:gd name="T14" fmla="*/ 8174 w 16128"/>
              <a:gd name="T15" fmla="*/ 7919 h 15876"/>
              <a:gd name="T16" fmla="*/ 7899 w 16128"/>
              <a:gd name="T17" fmla="*/ 7868 h 15876"/>
              <a:gd name="T18" fmla="*/ 7324 w 16128"/>
              <a:gd name="T19" fmla="*/ 7173 h 15876"/>
              <a:gd name="T20" fmla="*/ 6875 w 16128"/>
              <a:gd name="T21" fmla="*/ 6646 h 15876"/>
              <a:gd name="T22" fmla="*/ 6374 w 16128"/>
              <a:gd name="T23" fmla="*/ 6077 h 15876"/>
              <a:gd name="T24" fmla="*/ 5848 w 16128"/>
              <a:gd name="T25" fmla="*/ 5510 h 15876"/>
              <a:gd name="T26" fmla="*/ 5330 w 16128"/>
              <a:gd name="T27" fmla="*/ 4982 h 15876"/>
              <a:gd name="T28" fmla="*/ 3997 w 16128"/>
              <a:gd name="T29" fmla="*/ 6458 h 15876"/>
              <a:gd name="T30" fmla="*/ 4344 w 16128"/>
              <a:gd name="T31" fmla="*/ 6870 h 15876"/>
              <a:gd name="T32" fmla="*/ 4747 w 16128"/>
              <a:gd name="T33" fmla="*/ 7364 h 15876"/>
              <a:gd name="T34" fmla="*/ 5273 w 16128"/>
              <a:gd name="T35" fmla="*/ 8031 h 15876"/>
              <a:gd name="T36" fmla="*/ 5901 w 16128"/>
              <a:gd name="T37" fmla="*/ 8856 h 15876"/>
              <a:gd name="T38" fmla="*/ 6610 w 16128"/>
              <a:gd name="T39" fmla="*/ 9825 h 15876"/>
              <a:gd name="T40" fmla="*/ 7381 w 16128"/>
              <a:gd name="T41" fmla="*/ 10924 h 15876"/>
              <a:gd name="T42" fmla="*/ 8189 w 16128"/>
              <a:gd name="T43" fmla="*/ 12137 h 15876"/>
              <a:gd name="T44" fmla="*/ 8424 w 16128"/>
              <a:gd name="T45" fmla="*/ 11823 h 15876"/>
              <a:gd name="T46" fmla="*/ 8891 w 16128"/>
              <a:gd name="T47" fmla="*/ 11225 h 15876"/>
              <a:gd name="T48" fmla="*/ 9329 w 16128"/>
              <a:gd name="T49" fmla="*/ 10686 h 15876"/>
              <a:gd name="T50" fmla="*/ 9862 w 16128"/>
              <a:gd name="T51" fmla="*/ 10055 h 15876"/>
              <a:gd name="T52" fmla="*/ 10485 w 16128"/>
              <a:gd name="T53" fmla="*/ 9348 h 15876"/>
              <a:gd name="T54" fmla="*/ 11191 w 16128"/>
              <a:gd name="T55" fmla="*/ 8581 h 15876"/>
              <a:gd name="T56" fmla="*/ 2615 w 16128"/>
              <a:gd name="T57" fmla="*/ 13622 h 15876"/>
              <a:gd name="T58" fmla="*/ 13665 w 16128"/>
              <a:gd name="T59" fmla="*/ 18 h 15876"/>
              <a:gd name="T60" fmla="*/ 13552 w 16128"/>
              <a:gd name="T61" fmla="*/ 155 h 15876"/>
              <a:gd name="T62" fmla="*/ 13336 w 16128"/>
              <a:gd name="T63" fmla="*/ 422 h 15876"/>
              <a:gd name="T64" fmla="*/ 13032 w 16128"/>
              <a:gd name="T65" fmla="*/ 803 h 15876"/>
              <a:gd name="T66" fmla="*/ 11861 w 16128"/>
              <a:gd name="T67" fmla="*/ 1135 h 15876"/>
              <a:gd name="T68" fmla="*/ 8763 w 16128"/>
              <a:gd name="T69" fmla="*/ 1465 h 15876"/>
              <a:gd name="T70" fmla="*/ 6891 w 16128"/>
              <a:gd name="T71" fmla="*/ 1677 h 15876"/>
              <a:gd name="T72" fmla="*/ 4959 w 16128"/>
              <a:gd name="T73" fmla="*/ 1908 h 15876"/>
              <a:gd name="T74" fmla="*/ 3089 w 16128"/>
              <a:gd name="T75" fmla="*/ 2148 h 15876"/>
              <a:gd name="T76" fmla="*/ 1396 w 16128"/>
              <a:gd name="T77" fmla="*/ 2389 h 15876"/>
              <a:gd name="T78" fmla="*/ 0 w 16128"/>
              <a:gd name="T79" fmla="*/ 2621 h 15876"/>
              <a:gd name="T80" fmla="*/ 100 w 16128"/>
              <a:gd name="T81" fmla="*/ 4098 h 15876"/>
              <a:gd name="T82" fmla="*/ 326 w 16128"/>
              <a:gd name="T83" fmla="*/ 7663 h 15876"/>
              <a:gd name="T84" fmla="*/ 453 w 16128"/>
              <a:gd name="T85" fmla="*/ 9823 h 15876"/>
              <a:gd name="T86" fmla="*/ 570 w 16128"/>
              <a:gd name="T87" fmla="*/ 12020 h 15876"/>
              <a:gd name="T88" fmla="*/ 663 w 16128"/>
              <a:gd name="T89" fmla="*/ 14092 h 15876"/>
              <a:gd name="T90" fmla="*/ 721 w 16128"/>
              <a:gd name="T91" fmla="*/ 15876 h 15876"/>
              <a:gd name="T92" fmla="*/ 1936 w 16128"/>
              <a:gd name="T93" fmla="*/ 15802 h 15876"/>
              <a:gd name="T94" fmla="*/ 4124 w 16128"/>
              <a:gd name="T95" fmla="*/ 15686 h 15876"/>
              <a:gd name="T96" fmla="*/ 5996 w 16128"/>
              <a:gd name="T97" fmla="*/ 15601 h 15876"/>
              <a:gd name="T98" fmla="*/ 8077 w 16128"/>
              <a:gd name="T99" fmla="*/ 15522 h 15876"/>
              <a:gd name="T100" fmla="*/ 10265 w 16128"/>
              <a:gd name="T101" fmla="*/ 15460 h 15876"/>
              <a:gd name="T102" fmla="*/ 12456 w 16128"/>
              <a:gd name="T103" fmla="*/ 15427 h 15876"/>
              <a:gd name="T104" fmla="*/ 13559 w 16128"/>
              <a:gd name="T105" fmla="*/ 6270 h 15876"/>
              <a:gd name="T106" fmla="*/ 14210 w 16128"/>
              <a:gd name="T107" fmla="*/ 5701 h 15876"/>
              <a:gd name="T108" fmla="*/ 14886 w 16128"/>
              <a:gd name="T109" fmla="*/ 5140 h 15876"/>
              <a:gd name="T110" fmla="*/ 15588 w 16128"/>
              <a:gd name="T111" fmla="*/ 4593 h 1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128" h="15876">
                <a:moveTo>
                  <a:pt x="2615" y="13622"/>
                </a:moveTo>
                <a:lnTo>
                  <a:pt x="2073" y="4424"/>
                </a:lnTo>
                <a:lnTo>
                  <a:pt x="11398" y="2956"/>
                </a:lnTo>
                <a:lnTo>
                  <a:pt x="11198" y="3232"/>
                </a:lnTo>
                <a:lnTo>
                  <a:pt x="10994" y="3519"/>
                </a:lnTo>
                <a:lnTo>
                  <a:pt x="10890" y="3664"/>
                </a:lnTo>
                <a:lnTo>
                  <a:pt x="10787" y="3811"/>
                </a:lnTo>
                <a:lnTo>
                  <a:pt x="10682" y="3961"/>
                </a:lnTo>
                <a:lnTo>
                  <a:pt x="10577" y="4113"/>
                </a:lnTo>
                <a:lnTo>
                  <a:pt x="10471" y="4265"/>
                </a:lnTo>
                <a:lnTo>
                  <a:pt x="10364" y="4419"/>
                </a:lnTo>
                <a:lnTo>
                  <a:pt x="10257" y="4576"/>
                </a:lnTo>
                <a:lnTo>
                  <a:pt x="10151" y="4733"/>
                </a:lnTo>
                <a:lnTo>
                  <a:pt x="10044" y="4892"/>
                </a:lnTo>
                <a:lnTo>
                  <a:pt x="9937" y="5053"/>
                </a:lnTo>
                <a:lnTo>
                  <a:pt x="9830" y="5214"/>
                </a:lnTo>
                <a:lnTo>
                  <a:pt x="9723" y="5376"/>
                </a:lnTo>
                <a:lnTo>
                  <a:pt x="9615" y="5541"/>
                </a:lnTo>
                <a:lnTo>
                  <a:pt x="9509" y="5705"/>
                </a:lnTo>
                <a:lnTo>
                  <a:pt x="9403" y="5872"/>
                </a:lnTo>
                <a:lnTo>
                  <a:pt x="9297" y="6039"/>
                </a:lnTo>
                <a:lnTo>
                  <a:pt x="9191" y="6206"/>
                </a:lnTo>
                <a:lnTo>
                  <a:pt x="9085" y="6375"/>
                </a:lnTo>
                <a:lnTo>
                  <a:pt x="8981" y="6544"/>
                </a:lnTo>
                <a:lnTo>
                  <a:pt x="8876" y="6715"/>
                </a:lnTo>
                <a:lnTo>
                  <a:pt x="8774" y="6885"/>
                </a:lnTo>
                <a:lnTo>
                  <a:pt x="8671" y="7057"/>
                </a:lnTo>
                <a:lnTo>
                  <a:pt x="8570" y="7228"/>
                </a:lnTo>
                <a:lnTo>
                  <a:pt x="8469" y="7400"/>
                </a:lnTo>
                <a:lnTo>
                  <a:pt x="8369" y="7573"/>
                </a:lnTo>
                <a:lnTo>
                  <a:pt x="8271" y="7745"/>
                </a:lnTo>
                <a:lnTo>
                  <a:pt x="8174" y="7919"/>
                </a:lnTo>
                <a:lnTo>
                  <a:pt x="8078" y="8092"/>
                </a:lnTo>
                <a:lnTo>
                  <a:pt x="8057" y="8065"/>
                </a:lnTo>
                <a:lnTo>
                  <a:pt x="7995" y="7989"/>
                </a:lnTo>
                <a:lnTo>
                  <a:pt x="7899" y="7868"/>
                </a:lnTo>
                <a:lnTo>
                  <a:pt x="7769" y="7709"/>
                </a:lnTo>
                <a:lnTo>
                  <a:pt x="7609" y="7515"/>
                </a:lnTo>
                <a:lnTo>
                  <a:pt x="7425" y="7293"/>
                </a:lnTo>
                <a:lnTo>
                  <a:pt x="7324" y="7173"/>
                </a:lnTo>
                <a:lnTo>
                  <a:pt x="7217" y="7047"/>
                </a:lnTo>
                <a:lnTo>
                  <a:pt x="7107" y="6917"/>
                </a:lnTo>
                <a:lnTo>
                  <a:pt x="6992" y="6783"/>
                </a:lnTo>
                <a:lnTo>
                  <a:pt x="6875" y="6646"/>
                </a:lnTo>
                <a:lnTo>
                  <a:pt x="6753" y="6506"/>
                </a:lnTo>
                <a:lnTo>
                  <a:pt x="6629" y="6365"/>
                </a:lnTo>
                <a:lnTo>
                  <a:pt x="6502" y="6222"/>
                </a:lnTo>
                <a:lnTo>
                  <a:pt x="6374" y="6077"/>
                </a:lnTo>
                <a:lnTo>
                  <a:pt x="6244" y="5934"/>
                </a:lnTo>
                <a:lnTo>
                  <a:pt x="6113" y="5791"/>
                </a:lnTo>
                <a:lnTo>
                  <a:pt x="5980" y="5649"/>
                </a:lnTo>
                <a:lnTo>
                  <a:pt x="5848" y="5510"/>
                </a:lnTo>
                <a:lnTo>
                  <a:pt x="5717" y="5371"/>
                </a:lnTo>
                <a:lnTo>
                  <a:pt x="5586" y="5238"/>
                </a:lnTo>
                <a:lnTo>
                  <a:pt x="5457" y="5108"/>
                </a:lnTo>
                <a:lnTo>
                  <a:pt x="5330" y="4982"/>
                </a:lnTo>
                <a:lnTo>
                  <a:pt x="5204" y="4862"/>
                </a:lnTo>
                <a:lnTo>
                  <a:pt x="5081" y="4747"/>
                </a:lnTo>
                <a:lnTo>
                  <a:pt x="4961" y="4639"/>
                </a:lnTo>
                <a:lnTo>
                  <a:pt x="3997" y="6458"/>
                </a:lnTo>
                <a:lnTo>
                  <a:pt x="4020" y="6485"/>
                </a:lnTo>
                <a:lnTo>
                  <a:pt x="4087" y="6563"/>
                </a:lnTo>
                <a:lnTo>
                  <a:pt x="4196" y="6692"/>
                </a:lnTo>
                <a:lnTo>
                  <a:pt x="4344" y="6870"/>
                </a:lnTo>
                <a:lnTo>
                  <a:pt x="4432" y="6977"/>
                </a:lnTo>
                <a:lnTo>
                  <a:pt x="4529" y="7095"/>
                </a:lnTo>
                <a:lnTo>
                  <a:pt x="4634" y="7224"/>
                </a:lnTo>
                <a:lnTo>
                  <a:pt x="4747" y="7364"/>
                </a:lnTo>
                <a:lnTo>
                  <a:pt x="4868" y="7515"/>
                </a:lnTo>
                <a:lnTo>
                  <a:pt x="4996" y="7677"/>
                </a:lnTo>
                <a:lnTo>
                  <a:pt x="5131" y="7849"/>
                </a:lnTo>
                <a:lnTo>
                  <a:pt x="5273" y="8031"/>
                </a:lnTo>
                <a:lnTo>
                  <a:pt x="5421" y="8223"/>
                </a:lnTo>
                <a:lnTo>
                  <a:pt x="5575" y="8425"/>
                </a:lnTo>
                <a:lnTo>
                  <a:pt x="5736" y="8636"/>
                </a:lnTo>
                <a:lnTo>
                  <a:pt x="5901" y="8856"/>
                </a:lnTo>
                <a:lnTo>
                  <a:pt x="6071" y="9086"/>
                </a:lnTo>
                <a:lnTo>
                  <a:pt x="6247" y="9324"/>
                </a:lnTo>
                <a:lnTo>
                  <a:pt x="6427" y="9570"/>
                </a:lnTo>
                <a:lnTo>
                  <a:pt x="6610" y="9825"/>
                </a:lnTo>
                <a:lnTo>
                  <a:pt x="6798" y="10088"/>
                </a:lnTo>
                <a:lnTo>
                  <a:pt x="6989" y="10359"/>
                </a:lnTo>
                <a:lnTo>
                  <a:pt x="7183" y="10638"/>
                </a:lnTo>
                <a:lnTo>
                  <a:pt x="7381" y="10924"/>
                </a:lnTo>
                <a:lnTo>
                  <a:pt x="7580" y="11217"/>
                </a:lnTo>
                <a:lnTo>
                  <a:pt x="7781" y="11517"/>
                </a:lnTo>
                <a:lnTo>
                  <a:pt x="7984" y="11824"/>
                </a:lnTo>
                <a:lnTo>
                  <a:pt x="8189" y="12137"/>
                </a:lnTo>
                <a:lnTo>
                  <a:pt x="8204" y="12116"/>
                </a:lnTo>
                <a:lnTo>
                  <a:pt x="8248" y="12056"/>
                </a:lnTo>
                <a:lnTo>
                  <a:pt x="8322" y="11957"/>
                </a:lnTo>
                <a:lnTo>
                  <a:pt x="8424" y="11823"/>
                </a:lnTo>
                <a:lnTo>
                  <a:pt x="8553" y="11654"/>
                </a:lnTo>
                <a:lnTo>
                  <a:pt x="8709" y="11455"/>
                </a:lnTo>
                <a:lnTo>
                  <a:pt x="8797" y="11344"/>
                </a:lnTo>
                <a:lnTo>
                  <a:pt x="8891" y="11225"/>
                </a:lnTo>
                <a:lnTo>
                  <a:pt x="8991" y="11100"/>
                </a:lnTo>
                <a:lnTo>
                  <a:pt x="9097" y="10969"/>
                </a:lnTo>
                <a:lnTo>
                  <a:pt x="9210" y="10830"/>
                </a:lnTo>
                <a:lnTo>
                  <a:pt x="9329" y="10686"/>
                </a:lnTo>
                <a:lnTo>
                  <a:pt x="9454" y="10536"/>
                </a:lnTo>
                <a:lnTo>
                  <a:pt x="9584" y="10381"/>
                </a:lnTo>
                <a:lnTo>
                  <a:pt x="9721" y="10220"/>
                </a:lnTo>
                <a:lnTo>
                  <a:pt x="9862" y="10055"/>
                </a:lnTo>
                <a:lnTo>
                  <a:pt x="10010" y="9884"/>
                </a:lnTo>
                <a:lnTo>
                  <a:pt x="10163" y="9710"/>
                </a:lnTo>
                <a:lnTo>
                  <a:pt x="10321" y="9530"/>
                </a:lnTo>
                <a:lnTo>
                  <a:pt x="10485" y="9348"/>
                </a:lnTo>
                <a:lnTo>
                  <a:pt x="10654" y="9161"/>
                </a:lnTo>
                <a:lnTo>
                  <a:pt x="10828" y="8971"/>
                </a:lnTo>
                <a:lnTo>
                  <a:pt x="11006" y="8778"/>
                </a:lnTo>
                <a:lnTo>
                  <a:pt x="11191" y="8581"/>
                </a:lnTo>
                <a:lnTo>
                  <a:pt x="11379" y="8383"/>
                </a:lnTo>
                <a:lnTo>
                  <a:pt x="11573" y="8182"/>
                </a:lnTo>
                <a:lnTo>
                  <a:pt x="11356" y="13080"/>
                </a:lnTo>
                <a:lnTo>
                  <a:pt x="2615" y="13622"/>
                </a:lnTo>
                <a:close/>
                <a:moveTo>
                  <a:pt x="16128" y="4194"/>
                </a:moveTo>
                <a:lnTo>
                  <a:pt x="13680" y="0"/>
                </a:lnTo>
                <a:lnTo>
                  <a:pt x="13677" y="4"/>
                </a:lnTo>
                <a:lnTo>
                  <a:pt x="13665" y="18"/>
                </a:lnTo>
                <a:lnTo>
                  <a:pt x="13647" y="39"/>
                </a:lnTo>
                <a:lnTo>
                  <a:pt x="13622" y="71"/>
                </a:lnTo>
                <a:lnTo>
                  <a:pt x="13590" y="109"/>
                </a:lnTo>
                <a:lnTo>
                  <a:pt x="13552" y="155"/>
                </a:lnTo>
                <a:lnTo>
                  <a:pt x="13507" y="211"/>
                </a:lnTo>
                <a:lnTo>
                  <a:pt x="13456" y="273"/>
                </a:lnTo>
                <a:lnTo>
                  <a:pt x="13399" y="344"/>
                </a:lnTo>
                <a:lnTo>
                  <a:pt x="13336" y="422"/>
                </a:lnTo>
                <a:lnTo>
                  <a:pt x="13268" y="506"/>
                </a:lnTo>
                <a:lnTo>
                  <a:pt x="13195" y="598"/>
                </a:lnTo>
                <a:lnTo>
                  <a:pt x="13116" y="697"/>
                </a:lnTo>
                <a:lnTo>
                  <a:pt x="13032" y="803"/>
                </a:lnTo>
                <a:lnTo>
                  <a:pt x="12944" y="915"/>
                </a:lnTo>
                <a:lnTo>
                  <a:pt x="12851" y="1033"/>
                </a:lnTo>
                <a:lnTo>
                  <a:pt x="12415" y="1077"/>
                </a:lnTo>
                <a:lnTo>
                  <a:pt x="11861" y="1135"/>
                </a:lnTo>
                <a:lnTo>
                  <a:pt x="11204" y="1202"/>
                </a:lnTo>
                <a:lnTo>
                  <a:pt x="10459" y="1281"/>
                </a:lnTo>
                <a:lnTo>
                  <a:pt x="9641" y="1370"/>
                </a:lnTo>
                <a:lnTo>
                  <a:pt x="8763" y="1465"/>
                </a:lnTo>
                <a:lnTo>
                  <a:pt x="8307" y="1517"/>
                </a:lnTo>
                <a:lnTo>
                  <a:pt x="7841" y="1568"/>
                </a:lnTo>
                <a:lnTo>
                  <a:pt x="7368" y="1623"/>
                </a:lnTo>
                <a:lnTo>
                  <a:pt x="6891" y="1677"/>
                </a:lnTo>
                <a:lnTo>
                  <a:pt x="6409" y="1734"/>
                </a:lnTo>
                <a:lnTo>
                  <a:pt x="5925" y="1791"/>
                </a:lnTo>
                <a:lnTo>
                  <a:pt x="5441" y="1850"/>
                </a:lnTo>
                <a:lnTo>
                  <a:pt x="4959" y="1908"/>
                </a:lnTo>
                <a:lnTo>
                  <a:pt x="4482" y="1968"/>
                </a:lnTo>
                <a:lnTo>
                  <a:pt x="4010" y="2028"/>
                </a:lnTo>
                <a:lnTo>
                  <a:pt x="3544" y="2088"/>
                </a:lnTo>
                <a:lnTo>
                  <a:pt x="3089" y="2148"/>
                </a:lnTo>
                <a:lnTo>
                  <a:pt x="2645" y="2209"/>
                </a:lnTo>
                <a:lnTo>
                  <a:pt x="2214" y="2269"/>
                </a:lnTo>
                <a:lnTo>
                  <a:pt x="1796" y="2330"/>
                </a:lnTo>
                <a:lnTo>
                  <a:pt x="1396" y="2389"/>
                </a:lnTo>
                <a:lnTo>
                  <a:pt x="1015" y="2449"/>
                </a:lnTo>
                <a:lnTo>
                  <a:pt x="654" y="2507"/>
                </a:lnTo>
                <a:lnTo>
                  <a:pt x="314" y="2565"/>
                </a:lnTo>
                <a:lnTo>
                  <a:pt x="0" y="2621"/>
                </a:lnTo>
                <a:lnTo>
                  <a:pt x="7" y="2723"/>
                </a:lnTo>
                <a:lnTo>
                  <a:pt x="27" y="3017"/>
                </a:lnTo>
                <a:lnTo>
                  <a:pt x="58" y="3481"/>
                </a:lnTo>
                <a:lnTo>
                  <a:pt x="100" y="4098"/>
                </a:lnTo>
                <a:lnTo>
                  <a:pt x="149" y="4843"/>
                </a:lnTo>
                <a:lnTo>
                  <a:pt x="204" y="5700"/>
                </a:lnTo>
                <a:lnTo>
                  <a:pt x="263" y="6646"/>
                </a:lnTo>
                <a:lnTo>
                  <a:pt x="326" y="7663"/>
                </a:lnTo>
                <a:lnTo>
                  <a:pt x="358" y="8190"/>
                </a:lnTo>
                <a:lnTo>
                  <a:pt x="389" y="8728"/>
                </a:lnTo>
                <a:lnTo>
                  <a:pt x="421" y="9273"/>
                </a:lnTo>
                <a:lnTo>
                  <a:pt x="453" y="9823"/>
                </a:lnTo>
                <a:lnTo>
                  <a:pt x="483" y="10376"/>
                </a:lnTo>
                <a:lnTo>
                  <a:pt x="513" y="10927"/>
                </a:lnTo>
                <a:lnTo>
                  <a:pt x="541" y="11477"/>
                </a:lnTo>
                <a:lnTo>
                  <a:pt x="570" y="12020"/>
                </a:lnTo>
                <a:lnTo>
                  <a:pt x="596" y="12557"/>
                </a:lnTo>
                <a:lnTo>
                  <a:pt x="620" y="13082"/>
                </a:lnTo>
                <a:lnTo>
                  <a:pt x="643" y="13595"/>
                </a:lnTo>
                <a:lnTo>
                  <a:pt x="663" y="14092"/>
                </a:lnTo>
                <a:lnTo>
                  <a:pt x="681" y="14571"/>
                </a:lnTo>
                <a:lnTo>
                  <a:pt x="698" y="15030"/>
                </a:lnTo>
                <a:lnTo>
                  <a:pt x="711" y="15466"/>
                </a:lnTo>
                <a:lnTo>
                  <a:pt x="721" y="15876"/>
                </a:lnTo>
                <a:lnTo>
                  <a:pt x="803" y="15871"/>
                </a:lnTo>
                <a:lnTo>
                  <a:pt x="1042" y="15856"/>
                </a:lnTo>
                <a:lnTo>
                  <a:pt x="1424" y="15833"/>
                </a:lnTo>
                <a:lnTo>
                  <a:pt x="1936" y="15802"/>
                </a:lnTo>
                <a:lnTo>
                  <a:pt x="2565" y="15767"/>
                </a:lnTo>
                <a:lnTo>
                  <a:pt x="3299" y="15729"/>
                </a:lnTo>
                <a:lnTo>
                  <a:pt x="3700" y="15708"/>
                </a:lnTo>
                <a:lnTo>
                  <a:pt x="4124" y="15686"/>
                </a:lnTo>
                <a:lnTo>
                  <a:pt x="4566" y="15665"/>
                </a:lnTo>
                <a:lnTo>
                  <a:pt x="5027" y="15644"/>
                </a:lnTo>
                <a:lnTo>
                  <a:pt x="5504" y="15622"/>
                </a:lnTo>
                <a:lnTo>
                  <a:pt x="5996" y="15601"/>
                </a:lnTo>
                <a:lnTo>
                  <a:pt x="6501" y="15579"/>
                </a:lnTo>
                <a:lnTo>
                  <a:pt x="7017" y="15559"/>
                </a:lnTo>
                <a:lnTo>
                  <a:pt x="7543" y="15540"/>
                </a:lnTo>
                <a:lnTo>
                  <a:pt x="8077" y="15522"/>
                </a:lnTo>
                <a:lnTo>
                  <a:pt x="8618" y="15504"/>
                </a:lnTo>
                <a:lnTo>
                  <a:pt x="9165" y="15488"/>
                </a:lnTo>
                <a:lnTo>
                  <a:pt x="9714" y="15474"/>
                </a:lnTo>
                <a:lnTo>
                  <a:pt x="10265" y="15460"/>
                </a:lnTo>
                <a:lnTo>
                  <a:pt x="10817" y="15449"/>
                </a:lnTo>
                <a:lnTo>
                  <a:pt x="11366" y="15439"/>
                </a:lnTo>
                <a:lnTo>
                  <a:pt x="11914" y="15432"/>
                </a:lnTo>
                <a:lnTo>
                  <a:pt x="12456" y="15427"/>
                </a:lnTo>
                <a:lnTo>
                  <a:pt x="12991" y="15425"/>
                </a:lnTo>
                <a:lnTo>
                  <a:pt x="13519" y="15426"/>
                </a:lnTo>
                <a:lnTo>
                  <a:pt x="13400" y="6412"/>
                </a:lnTo>
                <a:lnTo>
                  <a:pt x="13559" y="6270"/>
                </a:lnTo>
                <a:lnTo>
                  <a:pt x="13719" y="6127"/>
                </a:lnTo>
                <a:lnTo>
                  <a:pt x="13880" y="5985"/>
                </a:lnTo>
                <a:lnTo>
                  <a:pt x="14044" y="5842"/>
                </a:lnTo>
                <a:lnTo>
                  <a:pt x="14210" y="5701"/>
                </a:lnTo>
                <a:lnTo>
                  <a:pt x="14376" y="5560"/>
                </a:lnTo>
                <a:lnTo>
                  <a:pt x="14544" y="5420"/>
                </a:lnTo>
                <a:lnTo>
                  <a:pt x="14715" y="5280"/>
                </a:lnTo>
                <a:lnTo>
                  <a:pt x="14886" y="5140"/>
                </a:lnTo>
                <a:lnTo>
                  <a:pt x="15060" y="5002"/>
                </a:lnTo>
                <a:lnTo>
                  <a:pt x="15234" y="4865"/>
                </a:lnTo>
                <a:lnTo>
                  <a:pt x="15410" y="4728"/>
                </a:lnTo>
                <a:lnTo>
                  <a:pt x="15588" y="4593"/>
                </a:lnTo>
                <a:lnTo>
                  <a:pt x="15766" y="4459"/>
                </a:lnTo>
                <a:lnTo>
                  <a:pt x="15947" y="4326"/>
                </a:lnTo>
                <a:lnTo>
                  <a:pt x="16128" y="41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endParaRPr>
          </a:p>
        </p:txBody>
      </p:sp>
      <p:sp>
        <p:nvSpPr>
          <p:cNvPr id="31" name="Oval 15">
            <a:extLst>
              <a:ext uri="{FF2B5EF4-FFF2-40B4-BE49-F238E27FC236}">
                <a16:creationId xmlns:a16="http://schemas.microsoft.com/office/drawing/2014/main" id="{82A01A1B-DE82-435D-83D3-E5B84BABF715}"/>
              </a:ext>
            </a:extLst>
          </p:cNvPr>
          <p:cNvSpPr/>
          <p:nvPr/>
        </p:nvSpPr>
        <p:spPr>
          <a:xfrm>
            <a:off x="7835561" y="2459949"/>
            <a:ext cx="748800" cy="7488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16">
            <a:extLst>
              <a:ext uri="{FF2B5EF4-FFF2-40B4-BE49-F238E27FC236}">
                <a16:creationId xmlns:a16="http://schemas.microsoft.com/office/drawing/2014/main" id="{334CF281-6F7F-4A13-904C-88B5A06C7D45}"/>
              </a:ext>
            </a:extLst>
          </p:cNvPr>
          <p:cNvSpPr txBox="1"/>
          <p:nvPr/>
        </p:nvSpPr>
        <p:spPr>
          <a:xfrm>
            <a:off x="8683133" y="2609054"/>
            <a:ext cx="2273300" cy="646331"/>
          </a:xfrm>
          <a:prstGeom prst="rect">
            <a:avLst/>
          </a:prstGeom>
          <a:noFill/>
        </p:spPr>
        <p:txBody>
          <a:bodyPr wrap="square" rtlCol="0">
            <a:spAutoFit/>
          </a:bodyPr>
          <a:lstStyle/>
          <a:p>
            <a:r>
              <a:rPr lang="id-ID" b="1" dirty="0">
                <a:solidFill>
                  <a:schemeClr val="tx1">
                    <a:lumMod val="50000"/>
                    <a:lumOff val="50000"/>
                  </a:schemeClr>
                </a:solidFill>
              </a:rPr>
              <a:t>Canales habilitados</a:t>
            </a:r>
          </a:p>
          <a:p>
            <a:endParaRPr lang="id-ID" b="1" dirty="0">
              <a:solidFill>
                <a:schemeClr val="tx1">
                  <a:lumMod val="50000"/>
                  <a:lumOff val="50000"/>
                </a:schemeClr>
              </a:solidFill>
            </a:endParaRPr>
          </a:p>
        </p:txBody>
      </p:sp>
      <p:sp>
        <p:nvSpPr>
          <p:cNvPr id="33" name="TextBox 17">
            <a:extLst>
              <a:ext uri="{FF2B5EF4-FFF2-40B4-BE49-F238E27FC236}">
                <a16:creationId xmlns:a16="http://schemas.microsoft.com/office/drawing/2014/main" id="{A31E4143-B82E-42C9-82D3-22FC90886DCD}"/>
              </a:ext>
            </a:extLst>
          </p:cNvPr>
          <p:cNvSpPr txBox="1"/>
          <p:nvPr/>
        </p:nvSpPr>
        <p:spPr>
          <a:xfrm>
            <a:off x="8683133" y="2890747"/>
            <a:ext cx="2549525" cy="1600438"/>
          </a:xfrm>
          <a:prstGeom prst="rect">
            <a:avLst/>
          </a:prstGeom>
          <a:noFill/>
        </p:spPr>
        <p:txBody>
          <a:bodyPr wrap="square" rtlCol="0">
            <a:spAutoFit/>
          </a:bodyPr>
          <a:lstStyle/>
          <a:p>
            <a:pPr marL="84138" indent="-84138">
              <a:buFont typeface="Arial" panose="020B0604020202020204" pitchFamily="34" charset="0"/>
              <a:buChar char="•"/>
            </a:pPr>
            <a:r>
              <a:rPr lang="es-MX" sz="1400" dirty="0">
                <a:solidFill>
                  <a:schemeClr val="bg1">
                    <a:lumMod val="65000"/>
                  </a:schemeClr>
                </a:solidFill>
              </a:rPr>
              <a:t>Perfiles en redes sociales (Facebook y Twitter).   </a:t>
            </a:r>
          </a:p>
          <a:p>
            <a:pPr marL="84138" indent="-84138">
              <a:buFont typeface="Arial" panose="020B0604020202020204" pitchFamily="34" charset="0"/>
              <a:buChar char="•"/>
            </a:pPr>
            <a:r>
              <a:rPr lang="es-MX" sz="1400" dirty="0">
                <a:solidFill>
                  <a:schemeClr val="bg1">
                    <a:lumMod val="65000"/>
                  </a:schemeClr>
                </a:solidFill>
              </a:rPr>
              <a:t>Línea telefónica (339 4240 o 01 8000 912249).   </a:t>
            </a:r>
          </a:p>
          <a:p>
            <a:pPr marL="84138" indent="-84138">
              <a:buFont typeface="Arial" panose="020B0604020202020204" pitchFamily="34" charset="0"/>
              <a:buChar char="•"/>
            </a:pPr>
            <a:r>
              <a:rPr lang="es-MX" sz="1400" dirty="0">
                <a:solidFill>
                  <a:schemeClr val="bg1">
                    <a:lumMod val="65000"/>
                  </a:schemeClr>
                </a:solidFill>
              </a:rPr>
              <a:t>Chat de la página web.</a:t>
            </a:r>
          </a:p>
          <a:p>
            <a:pPr marL="84138" indent="-84138">
              <a:buFont typeface="Arial" panose="020B0604020202020204" pitchFamily="34" charset="0"/>
              <a:buChar char="•"/>
            </a:pPr>
            <a:r>
              <a:rPr lang="es-MX" sz="1400" dirty="0">
                <a:solidFill>
                  <a:schemeClr val="bg1">
                    <a:lumMod val="65000"/>
                  </a:schemeClr>
                </a:solidFill>
              </a:rPr>
              <a:t>Correo electrónico (fogafin@fogafin.gov.co)</a:t>
            </a:r>
            <a:r>
              <a:rPr lang="id-ID" sz="1400" dirty="0">
                <a:solidFill>
                  <a:schemeClr val="bg1">
                    <a:lumMod val="65000"/>
                  </a:schemeClr>
                </a:solidFill>
              </a:rPr>
              <a:t>.</a:t>
            </a:r>
          </a:p>
        </p:txBody>
      </p:sp>
      <p:sp>
        <p:nvSpPr>
          <p:cNvPr id="35" name="Freeform 45">
            <a:extLst>
              <a:ext uri="{FF2B5EF4-FFF2-40B4-BE49-F238E27FC236}">
                <a16:creationId xmlns:a16="http://schemas.microsoft.com/office/drawing/2014/main" id="{E896EE8A-B462-46C0-8608-F525F957A45F}"/>
              </a:ext>
            </a:extLst>
          </p:cNvPr>
          <p:cNvSpPr>
            <a:spLocks noEditPoints="1"/>
          </p:cNvSpPr>
          <p:nvPr/>
        </p:nvSpPr>
        <p:spPr bwMode="auto">
          <a:xfrm>
            <a:off x="8015619" y="2706081"/>
            <a:ext cx="392191" cy="272305"/>
          </a:xfrm>
          <a:custGeom>
            <a:avLst/>
            <a:gdLst>
              <a:gd name="T0" fmla="*/ 0 w 16191"/>
              <a:gd name="T1" fmla="*/ 1359 h 10773"/>
              <a:gd name="T2" fmla="*/ 259 w 16191"/>
              <a:gd name="T3" fmla="*/ 10398 h 10773"/>
              <a:gd name="T4" fmla="*/ 4579 w 16191"/>
              <a:gd name="T5" fmla="*/ 5153 h 10773"/>
              <a:gd name="T6" fmla="*/ 0 w 16191"/>
              <a:gd name="T7" fmla="*/ 1359 h 10773"/>
              <a:gd name="T8" fmla="*/ 11801 w 16191"/>
              <a:gd name="T9" fmla="*/ 4380 h 10773"/>
              <a:gd name="T10" fmla="*/ 16191 w 16191"/>
              <a:gd name="T11" fmla="*/ 9648 h 10773"/>
              <a:gd name="T12" fmla="*/ 15860 w 16191"/>
              <a:gd name="T13" fmla="*/ 608 h 10773"/>
              <a:gd name="T14" fmla="*/ 11801 w 16191"/>
              <a:gd name="T15" fmla="*/ 4380 h 10773"/>
              <a:gd name="T16" fmla="*/ 7883 w 16191"/>
              <a:gd name="T17" fmla="*/ 7892 h 10773"/>
              <a:gd name="T18" fmla="*/ 5002 w 16191"/>
              <a:gd name="T19" fmla="*/ 5462 h 10773"/>
              <a:gd name="T20" fmla="*/ 1503 w 16191"/>
              <a:gd name="T21" fmla="*/ 10594 h 10773"/>
              <a:gd name="T22" fmla="*/ 15247 w 16191"/>
              <a:gd name="T23" fmla="*/ 10773 h 10773"/>
              <a:gd name="T24" fmla="*/ 11282 w 16191"/>
              <a:gd name="T25" fmla="*/ 4778 h 10773"/>
              <a:gd name="T26" fmla="*/ 7883 w 16191"/>
              <a:gd name="T27" fmla="*/ 7892 h 10773"/>
              <a:gd name="T28" fmla="*/ 15860 w 16191"/>
              <a:gd name="T29" fmla="*/ 0 h 10773"/>
              <a:gd name="T30" fmla="*/ 473 w 16191"/>
              <a:gd name="T31" fmla="*/ 282 h 10773"/>
              <a:gd name="T32" fmla="*/ 7931 w 16191"/>
              <a:gd name="T33" fmla="*/ 6089 h 10773"/>
              <a:gd name="T34" fmla="*/ 15860 w 16191"/>
              <a:gd name="T35" fmla="*/ 0 h 10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91" h="10773">
                <a:moveTo>
                  <a:pt x="0" y="1359"/>
                </a:moveTo>
                <a:lnTo>
                  <a:pt x="259" y="10398"/>
                </a:lnTo>
                <a:lnTo>
                  <a:pt x="4579" y="5153"/>
                </a:lnTo>
                <a:lnTo>
                  <a:pt x="0" y="1359"/>
                </a:lnTo>
                <a:close/>
                <a:moveTo>
                  <a:pt x="11801" y="4380"/>
                </a:moveTo>
                <a:lnTo>
                  <a:pt x="16191" y="9648"/>
                </a:lnTo>
                <a:lnTo>
                  <a:pt x="15860" y="608"/>
                </a:lnTo>
                <a:lnTo>
                  <a:pt x="11801" y="4380"/>
                </a:lnTo>
                <a:close/>
                <a:moveTo>
                  <a:pt x="7883" y="7892"/>
                </a:moveTo>
                <a:lnTo>
                  <a:pt x="5002" y="5462"/>
                </a:lnTo>
                <a:lnTo>
                  <a:pt x="1503" y="10594"/>
                </a:lnTo>
                <a:lnTo>
                  <a:pt x="15247" y="10773"/>
                </a:lnTo>
                <a:lnTo>
                  <a:pt x="11282" y="4778"/>
                </a:lnTo>
                <a:lnTo>
                  <a:pt x="7883" y="7892"/>
                </a:lnTo>
                <a:close/>
                <a:moveTo>
                  <a:pt x="15860" y="0"/>
                </a:moveTo>
                <a:lnTo>
                  <a:pt x="473" y="282"/>
                </a:lnTo>
                <a:lnTo>
                  <a:pt x="7931" y="6089"/>
                </a:lnTo>
                <a:lnTo>
                  <a:pt x="158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788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88F3D5E-15F0-458F-A3E1-C9B645708FFE}"/>
              </a:ext>
            </a:extLst>
          </p:cNvPr>
          <p:cNvSpPr/>
          <p:nvPr/>
        </p:nvSpPr>
        <p:spPr>
          <a:xfrm>
            <a:off x="407962" y="2602523"/>
            <a:ext cx="11784037" cy="11770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A9883DE9-4D1B-49FB-9F7E-7ADB20AB4D93}"/>
              </a:ext>
            </a:extLst>
          </p:cNvPr>
          <p:cNvSpPr txBox="1">
            <a:spLocks/>
          </p:cNvSpPr>
          <p:nvPr/>
        </p:nvSpPr>
        <p:spPr>
          <a:xfrm>
            <a:off x="697523" y="2528248"/>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ES" sz="6000" b="1" kern="1200">
                <a:solidFill>
                  <a:srgbClr val="01619B"/>
                </a:solidFill>
                <a:latin typeface="Myriad Pro" charset="0"/>
                <a:ea typeface="+mj-ea"/>
                <a:cs typeface="+mj-cs"/>
              </a:defRPr>
            </a:lvl1pPr>
          </a:lstStyle>
          <a:p>
            <a:pPr algn="ctr">
              <a:buClr>
                <a:srgbClr val="6DB33F"/>
              </a:buClr>
              <a:defRPr/>
            </a:pPr>
            <a:r>
              <a:rPr lang="es-CO" sz="6000" b="1" dirty="0">
                <a:solidFill>
                  <a:schemeClr val="bg1"/>
                </a:solidFill>
                <a:latin typeface="Myriad Pro" charset="0"/>
              </a:rPr>
              <a:t>4. Etapas de ejecución</a:t>
            </a:r>
            <a:endParaRPr kumimoji="0" lang="es-ES_tradnl" sz="6000" b="1" i="0" u="none" strike="noStrike" kern="1200" normalizeH="0" baseline="0" noProof="0" dirty="0">
              <a:solidFill>
                <a:schemeClr val="bg1"/>
              </a:solidFill>
              <a:uLnTx/>
              <a:uFillTx/>
              <a:latin typeface="Myriad Pro" charset="0"/>
              <a:ea typeface="Myriad Pro" charset="0"/>
              <a:cs typeface="Myriad Pro" charset="0"/>
            </a:endParaRPr>
          </a:p>
        </p:txBody>
      </p:sp>
    </p:spTree>
    <p:extLst>
      <p:ext uri="{BB962C8B-B14F-4D97-AF65-F5344CB8AC3E}">
        <p14:creationId xmlns:p14="http://schemas.microsoft.com/office/powerpoint/2010/main" val="160217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Tema Fogafín">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l" defTabSz="914400" rtl="0" eaLnBrk="1" fontAlgn="auto" latinLnBrk="0" hangingPunct="1">
          <a:lnSpc>
            <a:spcPct val="100000"/>
          </a:lnSpc>
          <a:spcBef>
            <a:spcPts val="10"/>
          </a:spcBef>
          <a:spcAft>
            <a:spcPts val="0"/>
          </a:spcAft>
          <a:buClrTx/>
          <a:buSzTx/>
          <a:buFontTx/>
          <a:buNone/>
          <a:tabLst/>
          <a:defRPr kumimoji="0" sz="5000" b="1" i="0" u="none" strike="noStrike" kern="1200" cap="none" spc="0" normalizeH="0" baseline="0" noProof="0" dirty="0" smtClean="0">
            <a:ln>
              <a:noFill/>
            </a:ln>
            <a:solidFill>
              <a:srgbClr val="01619B"/>
            </a:solidFill>
            <a:effectLst/>
            <a:uLnTx/>
            <a:uFillTx/>
            <a:latin typeface="Myriad Pro" charset="0"/>
            <a:ea typeface="Myriad Pro" charset="0"/>
            <a:cs typeface="Myriad Pro" charset="0"/>
          </a:defRPr>
        </a:defPPr>
      </a:lstStyle>
    </a:txDef>
  </a:objectDefaults>
  <a:extraClrSchemeLst/>
  <a:extLst>
    <a:ext uri="{05A4C25C-085E-4340-85A3-A5531E510DB2}">
      <thm15:themeFamily xmlns:thm15="http://schemas.microsoft.com/office/thememl/2012/main" name="Presentación1" id="{362891D7-0F8B-F240-8E2A-0F36B2830DA2}" vid="{280AD2CE-DB01-C048-9F1D-A47FF565F8F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partamento xmlns="86fbb03e-06d9-4e12-899b-85ae2e791394">Comunicaciones y Relaciones Corporativas</Departamento>
    <Macroprocesos xmlns="3410525b-d2fa-4a3d-a768-156301000eb6">14</Macroproceso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D6EA729DC2D5364692565BF43CEEA661" ma:contentTypeVersion="5" ma:contentTypeDescription="Crear nuevo documento." ma:contentTypeScope="" ma:versionID="ba78b88d6bc610b1d1f7e6662b4d6c7f">
  <xsd:schema xmlns:xsd="http://www.w3.org/2001/XMLSchema" xmlns:xs="http://www.w3.org/2001/XMLSchema" xmlns:p="http://schemas.microsoft.com/office/2006/metadata/properties" xmlns:ns2="86fbb03e-06d9-4e12-899b-85ae2e791394" xmlns:ns3="3410525b-d2fa-4a3d-a768-156301000eb6" targetNamespace="http://schemas.microsoft.com/office/2006/metadata/properties" ma:root="true" ma:fieldsID="929838af4f88dffdf3b9571a3284812e" ns2:_="" ns3:_="">
    <xsd:import namespace="86fbb03e-06d9-4e12-899b-85ae2e791394"/>
    <xsd:import namespace="3410525b-d2fa-4a3d-a768-156301000eb6"/>
    <xsd:element name="properties">
      <xsd:complexType>
        <xsd:sequence>
          <xsd:element name="documentManagement">
            <xsd:complexType>
              <xsd:all>
                <xsd:element ref="ns2:Departamento"/>
                <xsd:element ref="ns3:Macroproceso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bb03e-06d9-4e12-899b-85ae2e791394" elementFormDefault="qualified">
    <xsd:import namespace="http://schemas.microsoft.com/office/2006/documentManagement/types"/>
    <xsd:import namespace="http://schemas.microsoft.com/office/infopath/2007/PartnerControls"/>
    <xsd:element name="Departamento" ma:index="8" ma:displayName="Departamento" ma:default="Comunicaciones y Relaciones Corporativas" ma:format="Dropdown" ma:internalName="Departamento">
      <xsd:simpleType>
        <xsd:restriction base="dms:Choice">
          <xsd:enumeration value="Comunicaciones y Relaciones Corporativas"/>
          <xsd:enumeration value="Auditoria Interna"/>
          <xsd:enumeration value="Información Financiera"/>
          <xsd:enumeration value="Dirección"/>
          <xsd:enumeration value="Riesgos Financieros de la Reserva"/>
          <xsd:enumeration value="Gestión de Contenidos"/>
          <xsd:enumeration value="Talento Humano"/>
          <xsd:enumeration value="Riesgo Operativo y Procesos"/>
          <xsd:enumeration value="Análisis de Entidades Financieras y Simulacros"/>
          <xsd:enumeration value="Jurídico"/>
          <xsd:enumeration value="Gestión de Otros Archivos"/>
          <xsd:enumeration value="Resolución y Liquidaciones"/>
          <xsd:enumeration value="Operaciones de Tesoreria"/>
          <xsd:enumeration value="Sistema de Seguro de Depósitos"/>
          <xsd:enumeration value="Planeación y Proyectos"/>
          <xsd:enumeration value="Gestión de Inversiones"/>
          <xsd:enumeration value="Subdireción Corporativa"/>
          <xsd:enumeration value="Desarrollo Administrativo"/>
          <xsd:enumeration value="Subdirección de Gestión de Activos"/>
          <xsd:enumeration value="Subdirección Financiera Y Operativa"/>
          <xsd:enumeration value="Tecnologías de La Información"/>
          <xsd:enumeration value="Subdirección de Mecanismo de Resolución"/>
        </xsd:restriction>
      </xsd:simpleType>
    </xsd:element>
  </xsd:schema>
  <xsd:schema xmlns:xsd="http://www.w3.org/2001/XMLSchema" xmlns:xs="http://www.w3.org/2001/XMLSchema" xmlns:dms="http://schemas.microsoft.com/office/2006/documentManagement/types" xmlns:pc="http://schemas.microsoft.com/office/infopath/2007/PartnerControls" targetNamespace="3410525b-d2fa-4a3d-a768-156301000eb6" elementFormDefault="qualified">
    <xsd:import namespace="http://schemas.microsoft.com/office/2006/documentManagement/types"/>
    <xsd:import namespace="http://schemas.microsoft.com/office/infopath/2007/PartnerControls"/>
    <xsd:element name="Macroprocesos" ma:index="9" ma:displayName="Proceso" ma:list="{aabdd146-37cb-46d7-8581-226074af296f}" ma:internalName="Macroprocesos" ma:readOnly="false" ma:showField="Macroproceso">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805823-328B-41BA-86BC-85A0157CFAD9}">
  <ds:schemaRefs>
    <ds:schemaRef ds:uri="http://schemas.microsoft.com/office/2006/metadata/properties"/>
    <ds:schemaRef ds:uri="http://schemas.microsoft.com/office/infopath/2007/PartnerControls"/>
    <ds:schemaRef ds:uri="86fbb03e-06d9-4e12-899b-85ae2e791394"/>
    <ds:schemaRef ds:uri="3410525b-d2fa-4a3d-a768-156301000eb6"/>
  </ds:schemaRefs>
</ds:datastoreItem>
</file>

<file path=customXml/itemProps2.xml><?xml version="1.0" encoding="utf-8"?>
<ds:datastoreItem xmlns:ds="http://schemas.openxmlformats.org/officeDocument/2006/customXml" ds:itemID="{38DB6915-4A2A-49FA-B7A5-186F64631E8B}">
  <ds:schemaRefs>
    <ds:schemaRef ds:uri="http://schemas.microsoft.com/sharepoint/v3/contenttype/forms"/>
  </ds:schemaRefs>
</ds:datastoreItem>
</file>

<file path=customXml/itemProps3.xml><?xml version="1.0" encoding="utf-8"?>
<ds:datastoreItem xmlns:ds="http://schemas.openxmlformats.org/officeDocument/2006/customXml" ds:itemID="{D52B3137-973B-42BF-89FF-BEB0A874EE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bb03e-06d9-4e12-899b-85ae2e791394"/>
    <ds:schemaRef ds:uri="3410525b-d2fa-4a3d-a768-156301000e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11949</TotalTime>
  <Words>2351</Words>
  <Application>Microsoft Office PowerPoint</Application>
  <PresentationFormat>Panorámica</PresentationFormat>
  <Paragraphs>220</Paragraphs>
  <Slides>45</Slides>
  <Notes>2</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Arial</vt:lpstr>
      <vt:lpstr>Bebas Neue</vt:lpstr>
      <vt:lpstr>Calibri</vt:lpstr>
      <vt:lpstr>Myriad Pro</vt:lpstr>
      <vt:lpstr>Tema Fogafín</vt:lpstr>
      <vt:lpstr>INFORME AUDIENCIA PÚBLICA VIRTUAL </vt:lpstr>
      <vt:lpstr>CONTENIDO</vt:lpstr>
      <vt:lpstr>1. Contexto </vt:lpstr>
      <vt:lpstr>Presentación de PowerPoint</vt:lpstr>
      <vt:lpstr>Presentación de PowerPoint</vt:lpstr>
      <vt:lpstr>Presentación de PowerPoint</vt:lpstr>
      <vt:lpstr>Presentación de PowerPoint</vt:lpstr>
      <vt:lpstr>Datos principales de la transmisión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Andres Martinez Martinez</dc:creator>
  <cp:lastModifiedBy>Belsy Marina Rosas Chaparro</cp:lastModifiedBy>
  <cp:revision>96</cp:revision>
  <dcterms:created xsi:type="dcterms:W3CDTF">2018-12-19T17:15:32Z</dcterms:created>
  <dcterms:modified xsi:type="dcterms:W3CDTF">2021-07-30T18:31:41Z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0x010100D6EA729DC2D5364692565BF43CEEA661</vt:lpwstr>
  </property>
</Properties>
</file>