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339" r:id="rId3"/>
    <p:sldId id="340" r:id="rId4"/>
    <p:sldId id="342" r:id="rId5"/>
    <p:sldId id="343" r:id="rId6"/>
    <p:sldId id="344" r:id="rId7"/>
    <p:sldId id="376" r:id="rId8"/>
    <p:sldId id="348" r:id="rId9"/>
    <p:sldId id="345" r:id="rId10"/>
    <p:sldId id="354" r:id="rId11"/>
    <p:sldId id="353" r:id="rId12"/>
    <p:sldId id="355" r:id="rId13"/>
    <p:sldId id="356" r:id="rId14"/>
    <p:sldId id="357" r:id="rId15"/>
    <p:sldId id="358" r:id="rId16"/>
    <p:sldId id="361" r:id="rId17"/>
    <p:sldId id="359" r:id="rId18"/>
    <p:sldId id="360" r:id="rId19"/>
    <p:sldId id="362" r:id="rId20"/>
    <p:sldId id="367" r:id="rId21"/>
    <p:sldId id="373" r:id="rId22"/>
    <p:sldId id="374" r:id="rId23"/>
    <p:sldId id="365" r:id="rId24"/>
    <p:sldId id="366" r:id="rId25"/>
    <p:sldId id="363" r:id="rId26"/>
    <p:sldId id="369" r:id="rId27"/>
    <p:sldId id="370" r:id="rId28"/>
    <p:sldId id="371" r:id="rId29"/>
    <p:sldId id="372" r:id="rId3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B718A7-3644-ADD2-6731-E791F798ADE5}" name="Nathalia Lopez Gonzalez" initials="NL" userId="S::FLopez@fogafin.gov.co::752918aa-4345-4407-8e48-733d76425300" providerId="AD"/>
  <p188:author id="{768794AD-0B21-46FB-5017-321D7C3EF465}" name="Stefani Rivera Beltran" initials="SR" userId="S::Srivera@fogafin.gov.co::bd9b9df7-d914-4cc1-9977-86ee36ef44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8A3F"/>
    <a:srgbClr val="61A60E"/>
    <a:srgbClr val="035A93"/>
    <a:srgbClr val="89BA20"/>
    <a:srgbClr val="0E4070"/>
    <a:srgbClr val="297F2D"/>
    <a:srgbClr val="00609C"/>
    <a:srgbClr val="076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5B4739-9E32-4E84-D8A6-663D4789D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C4100-6C81-06BC-FBAD-CBEDB0438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3C81C-2A0B-6345-8DC1-486845094AA6}" type="datetimeFigureOut">
              <a:rPr lang="es-CO" smtClean="0"/>
              <a:t>03/12/2024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1AC5C-6734-0F0D-6028-A212CBCF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8E7D9A-AD8D-7232-9839-A107EB3E35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65CD-08A0-C04E-859D-2693FB8A37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4626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3A2203-4B62-4C10-8EFC-65CA5DDF4476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19" y="2705482"/>
            <a:ext cx="3151681" cy="3118330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E3AD0C8-A690-4951-974F-AA70D0EEBEE1}"/>
              </a:ext>
            </a:extLst>
          </p:cNvPr>
          <p:cNvSpPr/>
          <p:nvPr userDrawn="1"/>
        </p:nvSpPr>
        <p:spPr>
          <a:xfrm>
            <a:off x="5766519" y="1455201"/>
            <a:ext cx="7774480" cy="7774480"/>
          </a:xfrm>
          <a:prstGeom prst="flowChartConnector">
            <a:avLst/>
          </a:prstGeom>
          <a:noFill/>
          <a:ln w="57150">
            <a:solidFill>
              <a:srgbClr val="B28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posición de imagen 12">
            <a:extLst>
              <a:ext uri="{FF2B5EF4-FFF2-40B4-BE49-F238E27FC236}">
                <a16:creationId xmlns:a16="http://schemas.microsoft.com/office/drawing/2014/main" id="{D39373E1-4788-4E83-9CCF-73C99790E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838571"/>
            <a:ext cx="7127543" cy="7128456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E04A440-8982-4122-B1AC-E890A92FEA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4974" y="455250"/>
            <a:ext cx="2962049" cy="85837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55" y="183320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69" y="3425824"/>
            <a:ext cx="4214588" cy="26489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705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28C91D1-80A8-4225-88D2-E489987BA8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E7BF810-7CFC-4691-A25D-147316511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0881EC0-4358-4EBC-8A75-DE9E596E1B7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546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634BF03-CD1A-4FD5-8390-24B97D96CC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7E29ECC-6851-4746-97B4-C01BF4C233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EAE0003-7B0C-4E06-9677-E5DE8C77D6D9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368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5679-853C-4480-AD0D-FA2FBC6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5CA6-1E05-4739-B103-B6A17F7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DD0CA-36D8-48C3-959E-31A53745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C755B-18F7-4B3D-BF2E-D5EF19176138}" type="datetimeFigureOut">
              <a:rPr lang="es-CO" smtClean="0"/>
              <a:t>03/12/2024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D17A0-A2D5-4FDB-9826-70A238EF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0B767-DF28-4120-B698-2C0960DF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C1DD56-C58E-430A-99F2-B18F06FB64D3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7BCB645-7763-4627-AFFE-331A4CE4E09A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FA92F655-BE1E-4BBF-A4FC-371EF7F6DE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3800C0AB-FC41-4B40-AE3A-4B773E773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D94C77E4-6DA6-402C-9CA7-26A813B97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825" y="5874612"/>
            <a:ext cx="2292350" cy="6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773B5C4-84CE-4AB6-9FFC-55280B68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30" y="706705"/>
            <a:ext cx="6271170" cy="539363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497B6177-D8E7-48AC-9B3C-46042B2F7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5100" y="1269586"/>
            <a:ext cx="4318274" cy="4318827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ECF08347-C5E1-40D4-B18A-882DB15951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2C0BCDA-A511-4E37-AFE4-FB72E2274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F734FBF-2282-4DF2-A458-F400CF448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4F0AFD-C9B0-4D41-8171-96145E47BFA1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DB28E2-F19E-41F2-9331-64E02BEA8DC7}"/>
              </a:ext>
            </a:extLst>
          </p:cNvPr>
          <p:cNvSpPr/>
          <p:nvPr userDrawn="1"/>
        </p:nvSpPr>
        <p:spPr>
          <a:xfrm>
            <a:off x="1039584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F0A89-E3DC-49F3-9466-E8D8A7043099}"/>
              </a:ext>
            </a:extLst>
          </p:cNvPr>
          <p:cNvSpPr/>
          <p:nvPr userDrawn="1"/>
        </p:nvSpPr>
        <p:spPr>
          <a:xfrm>
            <a:off x="4469053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DA87E3-1E68-4021-8D44-196C43DE04BF}"/>
              </a:ext>
            </a:extLst>
          </p:cNvPr>
          <p:cNvSpPr/>
          <p:nvPr userDrawn="1"/>
        </p:nvSpPr>
        <p:spPr>
          <a:xfrm>
            <a:off x="7912531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2F36180-0976-4F96-A175-0A15983ECE62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C22472A-15F2-452A-B54D-BD90F28EA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812" y="5818002"/>
            <a:ext cx="2292350" cy="664300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71E4FE0-34BE-4802-95F2-BE7E5889A2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246742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BDA24A3-B2CB-4985-A312-16F426B03B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246985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C57874A-CCD4-4218-AC64-F2975F4972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2438111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3031889-E5A1-482C-BD5A-3950A9CC0F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22840" y="1887237"/>
            <a:ext cx="2726645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2125490-73F6-447C-8EB8-8F213D1F3A5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45648" y="1903276"/>
            <a:ext cx="2665638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D62642F-CB79-4FE8-9D14-ADDA260837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99652" y="1887237"/>
            <a:ext cx="2640134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C2D46B-991D-455C-8911-0FCFD445D116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131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64676F2-E131-4438-8DF5-4302D86ECD30}"/>
              </a:ext>
            </a:extLst>
          </p:cNvPr>
          <p:cNvSpPr/>
          <p:nvPr userDrawn="1"/>
        </p:nvSpPr>
        <p:spPr>
          <a:xfrm>
            <a:off x="6638912" y="5686178"/>
            <a:ext cx="3752850" cy="4211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oup 62">
            <a:extLst>
              <a:ext uri="{FF2B5EF4-FFF2-40B4-BE49-F238E27FC236}">
                <a16:creationId xmlns:a16="http://schemas.microsoft.com/office/drawing/2014/main" id="{BCF9A532-7721-46EF-A277-89339B9C312E}"/>
              </a:ext>
            </a:extLst>
          </p:cNvPr>
          <p:cNvGrpSpPr/>
          <p:nvPr userDrawn="1"/>
        </p:nvGrpSpPr>
        <p:grpSpPr>
          <a:xfrm>
            <a:off x="5817627" y="1481682"/>
            <a:ext cx="5432487" cy="4409161"/>
            <a:chOff x="5774538" y="1133933"/>
            <a:chExt cx="5655462" cy="4590134"/>
          </a:xfrm>
        </p:grpSpPr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449905F2-4946-4FCC-8125-DC878295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A20C5CD1-AD63-4B6A-895E-7DB01B1A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667026"/>
              <a:ext cx="1848804" cy="57041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C58E12B-947D-4829-972B-ACF55B77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444" y="5665349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E856073D-69B8-4B52-AF89-7F8BBB67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11E18481-2E67-4591-A45F-7DA6C55C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032863"/>
              <a:ext cx="1847127" cy="671072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0FE49C78-B760-4CBF-B1C8-D67ED8A39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511002"/>
              <a:ext cx="1847127" cy="192934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BA302552-DD4D-4111-8963-74B8D7F2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1133933"/>
              <a:ext cx="5655462" cy="3383882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D9A32EF7-7191-4D53-B51F-0830A0EE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4517815"/>
              <a:ext cx="5655462" cy="521759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60">
              <a:extLst>
                <a:ext uri="{FF2B5EF4-FFF2-40B4-BE49-F238E27FC236}">
                  <a16:creationId xmlns:a16="http://schemas.microsoft.com/office/drawing/2014/main" id="{3F533EA5-D028-443D-A406-83D1FEB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49" y="1345321"/>
              <a:ext cx="5225976" cy="2964462"/>
            </a:xfrm>
            <a:prstGeom prst="rect">
              <a:avLst/>
            </a:prstGeom>
            <a:solidFill>
              <a:srgbClr val="035A9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035A93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313F63B-AD3B-4AF4-9A70-F6853EC0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975" y="1219495"/>
              <a:ext cx="43620" cy="43620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DF27304-7CE7-4786-B2E0-C7E982CF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</p:spPr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AE63EA-3568-4CAD-BD40-5C0F28B33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01ADA778-40EF-4D44-BC65-0F48B8CAD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98E2D7E-6C37-4719-AB75-6E91A536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5B18146C-96BE-4B07-A00C-25CB17DFD5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A1605CE-6D5C-4771-8EBB-AD68E73FD82B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8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641267A1-D289-4378-8AA7-EB7FE6DBC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7965" y="533388"/>
            <a:ext cx="2662820" cy="780799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C593883D-AF54-4EE3-A4D5-78851DC0D30C}"/>
              </a:ext>
            </a:extLst>
          </p:cNvPr>
          <p:cNvGrpSpPr/>
          <p:nvPr userDrawn="1"/>
        </p:nvGrpSpPr>
        <p:grpSpPr>
          <a:xfrm>
            <a:off x="2909519" y="5026156"/>
            <a:ext cx="6372961" cy="644694"/>
            <a:chOff x="2014538" y="2471737"/>
            <a:chExt cx="6372961" cy="64469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CA4A0D4-D339-440A-817C-EB376CEFA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14538" y="2471737"/>
              <a:ext cx="590550" cy="638175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D057195-0026-469D-B898-DCB234E9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4351" y="2475366"/>
              <a:ext cx="590550" cy="638175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37E6039-1367-47C7-979C-831482528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17518" y="2478256"/>
              <a:ext cx="581025" cy="638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DA408A-41DA-4B31-A0FB-9865A119F43F}"/>
                </a:ext>
              </a:extLst>
            </p:cNvPr>
            <p:cNvSpPr txBox="1"/>
            <p:nvPr userDrawn="1"/>
          </p:nvSpPr>
          <p:spPr>
            <a:xfrm>
              <a:off x="2517372" y="2490560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C01D7C-D87E-4D77-9217-12EDDEB64157}"/>
                </a:ext>
              </a:extLst>
            </p:cNvPr>
            <p:cNvSpPr txBox="1"/>
            <p:nvPr userDrawn="1"/>
          </p:nvSpPr>
          <p:spPr>
            <a:xfrm>
              <a:off x="4839322" y="2510670"/>
              <a:ext cx="13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@Fogafín 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CA2D820-34F9-4764-ADF7-A925558190E9}"/>
                </a:ext>
              </a:extLst>
            </p:cNvPr>
            <p:cNvSpPr txBox="1"/>
            <p:nvPr userDrawn="1"/>
          </p:nvSpPr>
          <p:spPr>
            <a:xfrm>
              <a:off x="7324097" y="2515432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rgbClr val="035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 err="1">
                <a:solidFill>
                  <a:srgbClr val="0E4070"/>
                </a:solidFill>
                <a:latin typeface="Montserrat Light" pitchFamily="2" charset="77"/>
              </a:rPr>
              <a:t>www.fogafin.gov.co</a:t>
            </a:r>
            <a:r>
              <a:rPr lang="es-CO" sz="1600" b="0" i="0" spc="600" dirty="0">
                <a:solidFill>
                  <a:srgbClr val="0E4070"/>
                </a:solidFill>
                <a:latin typeface="Montserrat Light" pitchFamily="2" charset="77"/>
              </a:rPr>
              <a:t>/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1E565BE-154F-4BDF-8A0B-76D3A1B4FF35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99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387753A-BA67-4267-A5D4-7B4F51F0BB18}"/>
              </a:ext>
            </a:extLst>
          </p:cNvPr>
          <p:cNvSpPr/>
          <p:nvPr userDrawn="1"/>
        </p:nvSpPr>
        <p:spPr>
          <a:xfrm rot="16200000">
            <a:off x="2666999" y="-267504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DA408A-41DA-4B31-A0FB-9865A119F43F}"/>
              </a:ext>
            </a:extLst>
          </p:cNvPr>
          <p:cNvSpPr txBox="1"/>
          <p:nvPr userDrawn="1"/>
        </p:nvSpPr>
        <p:spPr>
          <a:xfrm>
            <a:off x="3412353" y="5044979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C01D7C-D87E-4D77-9217-12EDDEB64157}"/>
              </a:ext>
            </a:extLst>
          </p:cNvPr>
          <p:cNvSpPr txBox="1"/>
          <p:nvPr userDrawn="1"/>
        </p:nvSpPr>
        <p:spPr>
          <a:xfrm>
            <a:off x="5734303" y="5065089"/>
            <a:ext cx="13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@Fogafín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A2D820-34F9-4764-ADF7-A925558190E9}"/>
              </a:ext>
            </a:extLst>
          </p:cNvPr>
          <p:cNvSpPr txBox="1"/>
          <p:nvPr userDrawn="1"/>
        </p:nvSpPr>
        <p:spPr>
          <a:xfrm>
            <a:off x="8219078" y="5069851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>
                <a:solidFill>
                  <a:schemeClr val="bg1"/>
                </a:solidFill>
                <a:latin typeface="Montserrat Light" pitchFamily="2" charset="77"/>
              </a:rPr>
              <a:t>www.fogafin.gov.co/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FE95ED5-394B-44AF-9969-0583A46F1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2583" y="595409"/>
            <a:ext cx="2635416" cy="763717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A5113E68-E4D0-42A2-A506-A6D208222C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0718" y="5021155"/>
            <a:ext cx="457200" cy="45720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46BD6028-AC36-427D-8784-A694304580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7875" y="5047304"/>
            <a:ext cx="457200" cy="45720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81AAEB1A-7AA6-4E40-99F1-9B3DE4ED8E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6247" y="5021155"/>
            <a:ext cx="457200" cy="4572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6167617-BF56-484D-93E9-09E9035067E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10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498849" y="-3502024"/>
            <a:ext cx="5194301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72A3F95-F332-457A-BF73-97FE90CA0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5490" y="5555549"/>
            <a:ext cx="2492820" cy="7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ECF08347-C5E1-40D4-B18A-882DB1595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23835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006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07057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CDCD0B29-1C06-401B-83C1-FEFE6909F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844" y="216941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211" y="404940"/>
            <a:ext cx="8221164" cy="67217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</a:t>
            </a:r>
            <a:endParaRPr lang="es-CO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B3AD7A4B-581A-40F7-A0DA-F5204569CF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824" y="5866743"/>
            <a:ext cx="2292351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21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3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8FBAE-4DB6-40B2-B79D-1664822F5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A98977-180B-4076-AED5-A87B05B27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79770F-7B60-4AD8-A540-353E03BA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9201-2431-4268-AA86-7EE4AE44D5B2}" type="datetimeFigureOut">
              <a:rPr lang="es-CO" smtClean="0"/>
              <a:t>03/12/2024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840F5C-62BB-4A1F-91C2-5ADF6B85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5857C2-AB56-4855-90C6-95A37D2E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E004-91A7-4D5E-88C5-66CE945B07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780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175044" y="-3178219"/>
            <a:ext cx="5841912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0EA3C14-978E-44E0-BDFC-4CA7CB7D0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E3F663AF-5ACE-4432-822F-C0EE247137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2817" y="5682814"/>
            <a:ext cx="2292351" cy="67216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659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79C5BB4-FA40-43EC-87E2-3BECF73A1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1818" y="342146"/>
            <a:ext cx="5232843" cy="11773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Agenda</a:t>
            </a:r>
            <a:endParaRPr lang="es-CO" dirty="0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E3F663AF-5ACE-4432-822F-C0EE24713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-4703082" y="367165"/>
            <a:ext cx="5835662" cy="5835662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EF43D80-AF80-452E-B47D-869D1A9162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35199" y="1980958"/>
            <a:ext cx="8998857" cy="349092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Clr>
                <a:srgbClr val="B28A3F"/>
              </a:buClr>
              <a:buSzPct val="100000"/>
              <a:buFont typeface="+mj-lt"/>
              <a:buAutoNum type="arabicParenR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tema 1</a:t>
            </a:r>
          </a:p>
          <a:p>
            <a:pPr lvl="0"/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5583E0A-1056-4C92-BBD4-76B3A645F4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3899" y="1980958"/>
            <a:ext cx="3750000" cy="369733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EB5180B-1363-40A6-81E1-BA1EDB460A85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156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A30D09-F5DC-4639-9F6E-EAE6CCDCEFD9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55BFD04-4B68-4C09-BDB6-BA42AB5C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58A9A7B-BD1F-4FD3-94AF-0F952A77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52EA3C-59E9-4F87-9D87-B61C83B6C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825" y="5874612"/>
            <a:ext cx="2292350" cy="664300"/>
          </a:xfrm>
          <a:prstGeom prst="rect">
            <a:avLst/>
          </a:prstGeom>
        </p:spPr>
      </p:pic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C917985D-72F7-46EA-AC44-DA1396D7C2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71B641F-1515-49CE-BF84-BE0C596861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3872557-3B0A-4545-B933-C38899ED968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019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2CACDC4E-5ECE-451A-BA7B-5439F3CED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F01F1B6-BBD1-45A5-A756-DC17D69FF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B1438D4-F191-4519-8EBF-FE042828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35A93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EF03E3E-2AF0-4FFD-B3CD-286EE86A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E199E9C4-0902-4470-92FB-9ECA6CF099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42" y="5818666"/>
            <a:ext cx="2292351" cy="672169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209E6C5-170E-404A-8D00-226557131E7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316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7E8B004-6BCD-4C19-AC7C-8B982BF84150}"/>
              </a:ext>
            </a:extLst>
          </p:cNvPr>
          <p:cNvSpPr/>
          <p:nvPr userDrawn="1"/>
        </p:nvSpPr>
        <p:spPr>
          <a:xfrm rot="16200000">
            <a:off x="3992562" y="-3995737"/>
            <a:ext cx="4206875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posición de imagen 12">
            <a:extLst>
              <a:ext uri="{FF2B5EF4-FFF2-40B4-BE49-F238E27FC236}">
                <a16:creationId xmlns:a16="http://schemas.microsoft.com/office/drawing/2014/main" id="{F4EF8A1C-F020-4591-A9BA-03FF7A342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253" y="970338"/>
            <a:ext cx="4895778" cy="489640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C1B0D-A876-4B76-849A-E271692C8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555" y="1003529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6C469067-69CB-4EC1-AE13-49205729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069" y="2596147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C2FF318-228A-42EB-B665-23DBD1219B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09069" y="4577565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E40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texto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6E99D47B-5A7F-4791-B948-CAEB99C3E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824" y="5866743"/>
            <a:ext cx="2292351" cy="672169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A1AAAA54-05CE-404A-85C8-F051C97A5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2589" y="598266"/>
            <a:ext cx="3200074" cy="3166211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1002635-1214-4CBF-8943-CE8CE0305520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887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7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8" r:id="rId2"/>
    <p:sldLayoutId id="2147483669" r:id="rId3"/>
    <p:sldLayoutId id="2147483651" r:id="rId4"/>
    <p:sldLayoutId id="2147483670" r:id="rId5"/>
    <p:sldLayoutId id="2147483662" r:id="rId6"/>
    <p:sldLayoutId id="2147483665" r:id="rId7"/>
    <p:sldLayoutId id="2147483653" r:id="rId8"/>
    <p:sldLayoutId id="2147483654" r:id="rId9"/>
    <p:sldLayoutId id="2147483655" r:id="rId10"/>
    <p:sldLayoutId id="2147483660" r:id="rId11"/>
    <p:sldLayoutId id="2147483650" r:id="rId12"/>
    <p:sldLayoutId id="2147483657" r:id="rId13"/>
    <p:sldLayoutId id="2147483672" r:id="rId14"/>
    <p:sldLayoutId id="2147483673" r:id="rId15"/>
    <p:sldLayoutId id="2147483658" r:id="rId16"/>
    <p:sldLayoutId id="2147483664" r:id="rId17"/>
    <p:sldLayoutId id="2147483659" r:id="rId18"/>
    <p:sldLayoutId id="2147483663" r:id="rId19"/>
    <p:sldLayoutId id="2147483671" r:id="rId20"/>
    <p:sldLayoutId id="2147483675" r:id="rId21"/>
    <p:sldLayoutId id="2147483677" r:id="rId22"/>
    <p:sldLayoutId id="2147483678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facebook.com/Fogafin/videos/audiencia-p%C3%BAblica-de-rendici%C3%B3n-de-cuentas-vigencia-2023-categor%C3%ADa-educaci%C3%B3n/574001508621454/?_rdr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nstagram.com/reel/DBhcDhhJZ2Y/?utm_source=ig_web_copy_link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s.linkedin.com/posts/fogafin_conoce-c%C3%B3mo-fogaf%C3%ADn-protege-los-ahorros-activity-7256827210525806592-hv0H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x.com/Fogafin/status/1851060069003120925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ADA131F-3F38-4788-A7F2-4D9FD9CE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98" y="2388683"/>
            <a:ext cx="5047001" cy="1284225"/>
          </a:xfrm>
        </p:spPr>
        <p:txBody>
          <a:bodyPr>
            <a:noAutofit/>
          </a:bodyPr>
          <a:lstStyle/>
          <a:p>
            <a:r>
              <a:rPr lang="es-MX" dirty="0"/>
              <a:t>Informe de Audiencia Pública Gestión 2023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9BA00-24D6-433A-A86B-778E13D1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999" y="4340223"/>
            <a:ext cx="4214588" cy="2648953"/>
          </a:xfrm>
        </p:spPr>
        <p:txBody>
          <a:bodyPr/>
          <a:lstStyle/>
          <a:p>
            <a:r>
              <a:rPr lang="es-MX" dirty="0"/>
              <a:t>Noviembre de 2024</a:t>
            </a:r>
            <a:endParaRPr lang="es-CO" dirty="0"/>
          </a:p>
        </p:txBody>
      </p:sp>
      <p:pic>
        <p:nvPicPr>
          <p:cNvPr id="18" name="Marcador de posición de imagen 17" descr="Persona en el aire&#10;&#10;Descripción generada automáticamente con confianza media">
            <a:extLst>
              <a:ext uri="{FF2B5EF4-FFF2-40B4-BE49-F238E27FC236}">
                <a16:creationId xmlns:a16="http://schemas.microsoft.com/office/drawing/2014/main" id="{F6E60EF5-BBFE-0700-76C5-FDD82DC21E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6416" r="13156" b="-6416"/>
          <a:stretch/>
        </p:blipFill>
        <p:spPr>
          <a:xfrm>
            <a:off x="6095999" y="1743220"/>
            <a:ext cx="7127543" cy="7128456"/>
          </a:xfrm>
        </p:spPr>
      </p:pic>
    </p:spTree>
    <p:extLst>
      <p:ext uri="{BB962C8B-B14F-4D97-AF65-F5344CB8AC3E}">
        <p14:creationId xmlns:p14="http://schemas.microsoft.com/office/powerpoint/2010/main" val="313558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E9BB-BE5A-F049-115D-A384D8C7F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52E8FD-EF57-DCB1-4D31-DB2FC5515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350" y="2778911"/>
            <a:ext cx="3130550" cy="3490928"/>
          </a:xfrm>
        </p:spPr>
        <p:txBody>
          <a:bodyPr/>
          <a:lstStyle/>
          <a:p>
            <a:pPr marL="0" indent="0">
              <a:buNone/>
            </a:pPr>
            <a:r>
              <a:rPr lang="es-MX" b="1" dirty="0"/>
              <a:t>Redes sociales</a:t>
            </a:r>
          </a:p>
          <a:p>
            <a:pPr marL="0" indent="0">
              <a:buNone/>
            </a:pPr>
            <a:r>
              <a:rPr lang="es-MX" dirty="0"/>
              <a:t>Facebook</a:t>
            </a:r>
          </a:p>
          <a:p>
            <a:pPr marL="0" indent="0">
              <a:buNone/>
            </a:pPr>
            <a:r>
              <a:rPr lang="es-CO" sz="800" dirty="0">
                <a:hlinkClick r:id="rId2"/>
              </a:rPr>
              <a:t>https://www.facebook.com/Fogafin/videos/audiencia-p%C3%BAblica-de-rendici%C3%B3n-de-cuentas-vigencia-2023-categor%C3%ADa-educaci%C3%B3n/574001508621454/?_rdr</a:t>
            </a:r>
            <a:endParaRPr lang="es-CO" sz="800" dirty="0"/>
          </a:p>
          <a:p>
            <a:pPr marL="0" indent="0">
              <a:buNone/>
            </a:pPr>
            <a:endParaRPr lang="es-CO" sz="105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9B8774-9233-3A79-8ACC-4A444FB2F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713151"/>
            <a:ext cx="6264032" cy="25029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CE2342-6030-FF4E-7EF0-CCD63372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0" y="3433296"/>
            <a:ext cx="6308789" cy="271155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8663E28-A310-F793-C3E8-FC83D84C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1375953"/>
            <a:ext cx="5232843" cy="1177379"/>
          </a:xfrm>
        </p:spPr>
        <p:txBody>
          <a:bodyPr/>
          <a:lstStyle/>
          <a:p>
            <a:r>
              <a:rPr lang="es-MX" dirty="0"/>
              <a:t>Convocatoria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995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FD67ECD4-3E41-46A8-346B-8A25DC03172D}"/>
              </a:ext>
            </a:extLst>
          </p:cNvPr>
          <p:cNvSpPr txBox="1">
            <a:spLocks/>
          </p:cNvSpPr>
          <p:nvPr/>
        </p:nvSpPr>
        <p:spPr>
          <a:xfrm>
            <a:off x="496854" y="1781464"/>
            <a:ext cx="2790825" cy="349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800" dirty="0"/>
              <a:t>Instagram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800" dirty="0">
                <a:hlinkClick r:id="rId2"/>
              </a:rPr>
              <a:t>https://www.instagram.com/reel/DBhcDhhJZ2Y/?utm_source=ig_web_copy_link</a:t>
            </a:r>
            <a:endParaRPr lang="es-CO" sz="8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A11780-E64E-D1D6-F0F5-98C84310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83" y="800100"/>
            <a:ext cx="3217068" cy="26207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F282E8-58A6-7B66-9274-50B704FBC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755" y="808220"/>
            <a:ext cx="3222270" cy="26207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F7B088-AADE-78A5-6521-A2C2FEE89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516" y="3642644"/>
            <a:ext cx="3217068" cy="26308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6D7DAC-5B4D-DE56-51A4-B0E068BA8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70" y="3772510"/>
            <a:ext cx="3991660" cy="23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3D79A-F753-C9D0-E9C5-E06AF878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570C1BB4-3FFF-5FA9-1DCB-797D11D31787}"/>
              </a:ext>
            </a:extLst>
          </p:cNvPr>
          <p:cNvSpPr txBox="1">
            <a:spLocks/>
          </p:cNvSpPr>
          <p:nvPr/>
        </p:nvSpPr>
        <p:spPr>
          <a:xfrm>
            <a:off x="447675" y="2770074"/>
            <a:ext cx="2819400" cy="349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800" dirty="0"/>
              <a:t>LinkedIn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800" dirty="0">
                <a:hlinkClick r:id="rId2"/>
              </a:rPr>
              <a:t>https://es.linkedin.com/posts/fogafin_conoce-c%C3%B3mo-fogaf%C3%ADn-protege-los-ahorros-activity-7256827210525806592-hv0H</a:t>
            </a:r>
            <a:endParaRPr lang="es-CO" sz="8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807B227-75C9-32B4-5D36-50E2638AB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73" y="596026"/>
            <a:ext cx="3429579" cy="27251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CA3EB7-F5DC-039D-CA15-6818ECBF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84" y="3556632"/>
            <a:ext cx="3457138" cy="29472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C9F0232-1FC0-C0FF-22B9-6E97BCDD9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332" y="3556631"/>
            <a:ext cx="3233640" cy="27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8EA6-5C98-496C-423A-8D90670A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589F2F49-AADF-197E-2058-BB9E2CC32936}"/>
              </a:ext>
            </a:extLst>
          </p:cNvPr>
          <p:cNvSpPr txBox="1">
            <a:spLocks/>
          </p:cNvSpPr>
          <p:nvPr/>
        </p:nvSpPr>
        <p:spPr>
          <a:xfrm>
            <a:off x="986233" y="1630990"/>
            <a:ext cx="1984770" cy="349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800" dirty="0"/>
              <a:t>Twitter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1800" dirty="0"/>
          </a:p>
          <a:p>
            <a:pPr marL="0" indent="0">
              <a:buFont typeface="Arial" panose="020B0604020202020204" pitchFamily="34" charset="0"/>
              <a:buNone/>
            </a:pPr>
            <a:endParaRPr lang="es-MX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800" dirty="0">
                <a:hlinkClick r:id="rId2"/>
              </a:rPr>
              <a:t>https://x.com/Fogafin/status/1851060069003120925</a:t>
            </a:r>
            <a:endParaRPr lang="es-CO" sz="800" dirty="0"/>
          </a:p>
          <a:p>
            <a:pPr marL="0" indent="0">
              <a:buFont typeface="Arial" panose="020B0604020202020204" pitchFamily="34" charset="0"/>
              <a:buNone/>
            </a:pPr>
            <a:endParaRPr lang="es-CO" sz="1058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B78F36-D9F5-DEE2-0DFA-AF6E962B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73" y="732264"/>
            <a:ext cx="3600054" cy="23860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18F83D-50F6-9A26-C4DD-505B48EE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05" y="677555"/>
            <a:ext cx="3167062" cy="24407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A180BD-738A-62FC-3B50-1B7801BF5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75" y="3587592"/>
            <a:ext cx="3035300" cy="27612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405922-440E-168E-544B-1F2D764A2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788" y="3552825"/>
            <a:ext cx="3341979" cy="27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F436C0-8E5E-3029-AA5D-A2E30804A50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450" y="554270"/>
            <a:ext cx="10274300" cy="436330"/>
          </a:xfrm>
        </p:spPr>
        <p:txBody>
          <a:bodyPr/>
          <a:lstStyle/>
          <a:p>
            <a:r>
              <a:rPr lang="es-MX" b="1" dirty="0"/>
              <a:t>Publicaciones internas</a:t>
            </a:r>
            <a:endParaRPr lang="es-CO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82808E-2F0F-A326-3CBE-8F61F212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1223948"/>
            <a:ext cx="3219450" cy="42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09DDFC-E73F-1F64-4D20-0D1B614C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32" y="1223948"/>
            <a:ext cx="3781466" cy="42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8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E5B1C-4960-2D9B-D5CC-19972781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5BA088B-B70C-3A01-35EB-5C45965375E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450" y="554270"/>
            <a:ext cx="10274300" cy="436330"/>
          </a:xfrm>
        </p:spPr>
        <p:txBody>
          <a:bodyPr/>
          <a:lstStyle/>
          <a:p>
            <a:r>
              <a:rPr lang="es-MX" b="1" dirty="0"/>
              <a:t>Correos a funcionarios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904A76-BA17-D4E0-5956-F606A865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75" y="1426393"/>
            <a:ext cx="4964250" cy="30987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74E399-7306-4C72-F601-AD6A7BFA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137" y="1481493"/>
            <a:ext cx="4702777" cy="30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6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C5890-FE0E-E352-BBF7-17E12EBD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 anchor="b">
            <a:normAutofit fontScale="90000"/>
          </a:bodyPr>
          <a:lstStyle/>
          <a:p>
            <a:r>
              <a:rPr lang="es-MX" sz="6000" dirty="0"/>
              <a:t>Interacción con la audiencia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828101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EFCFB-D698-F7CB-E379-1B3C1118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2299" y="837958"/>
            <a:ext cx="8998857" cy="3490928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Invitamos a la ciudadanía a formular preguntas acerca de la gestión de </a:t>
            </a:r>
            <a:r>
              <a:rPr lang="es-MX" dirty="0" err="1"/>
              <a:t>Fogafín</a:t>
            </a:r>
            <a:r>
              <a:rPr lang="es-MX" dirty="0"/>
              <a:t> y contactamos a influenciadores financieros para recibir sus inquietudes sobre la gestión de la entidad.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7702D8-C45B-42DE-C5B9-0416577D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72" y="2181749"/>
            <a:ext cx="3176483" cy="16553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5592DF-1656-D45A-D548-F6CC14C4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07" y="4328886"/>
            <a:ext cx="3124200" cy="16272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2F7EE1-C08A-BD7D-37B4-0AEADA84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041" y="2052745"/>
            <a:ext cx="3314248" cy="1702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05478-04C1-A7ED-8443-2852165E807F}"/>
              </a:ext>
            </a:extLst>
          </p:cNvPr>
          <p:cNvSpPr txBox="1"/>
          <p:nvPr/>
        </p:nvSpPr>
        <p:spPr>
          <a:xfrm>
            <a:off x="8082907" y="3947706"/>
            <a:ext cx="34634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>
                <a:solidFill>
                  <a:srgbClr val="000000"/>
                </a:solidFill>
              </a:rPr>
              <a:t>Lidis </a:t>
            </a:r>
            <a:r>
              <a:rPr lang="es-MX" sz="1600" dirty="0" err="1">
                <a:solidFill>
                  <a:srgbClr val="000000"/>
                </a:solidFill>
              </a:rPr>
              <a:t>Ribón</a:t>
            </a:r>
            <a:r>
              <a:rPr lang="es-MX" sz="1600" dirty="0">
                <a:solidFill>
                  <a:srgbClr val="000000"/>
                </a:solidFill>
              </a:rPr>
              <a:t>, periodista Noticias RCN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C0EAE-DF66-4D70-5003-222AABF65905}"/>
              </a:ext>
            </a:extLst>
          </p:cNvPr>
          <p:cNvSpPr txBox="1"/>
          <p:nvPr/>
        </p:nvSpPr>
        <p:spPr>
          <a:xfrm>
            <a:off x="1438290" y="3947706"/>
            <a:ext cx="34634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>
                <a:solidFill>
                  <a:srgbClr val="000000"/>
                </a:solidFill>
              </a:rPr>
              <a:t>Bryan Alejandro Leguizamo, ciudadano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C45-BD4F-250A-75FD-98B5220FC52F}"/>
              </a:ext>
            </a:extLst>
          </p:cNvPr>
          <p:cNvSpPr txBox="1"/>
          <p:nvPr/>
        </p:nvSpPr>
        <p:spPr>
          <a:xfrm>
            <a:off x="4789084" y="5956182"/>
            <a:ext cx="346344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>
                <a:solidFill>
                  <a:srgbClr val="000000"/>
                </a:solidFill>
              </a:rPr>
              <a:t>Valentina Hidalgo, ciudadana</a:t>
            </a:r>
          </a:p>
        </p:txBody>
      </p:sp>
    </p:spTree>
    <p:extLst>
      <p:ext uri="{BB962C8B-B14F-4D97-AF65-F5344CB8AC3E}">
        <p14:creationId xmlns:p14="http://schemas.microsoft.com/office/powerpoint/2010/main" val="468009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47C94-2656-FF79-322D-A06479AB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Preguntas: 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AEF3C-D332-3EE1-4EA7-179E49D78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5232" y="1772239"/>
            <a:ext cx="8998857" cy="4110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1800" dirty="0">
                <a:ea typeface="Calibri" panose="020F0502020204030204" pitchFamily="34" charset="0"/>
                <a:cs typeface="Calibri Light" panose="020F0302020204030204" pitchFamily="34" charset="0"/>
              </a:rPr>
              <a:t>Durante la transmisión de la audiencia pública se reunieron varias preguntas de la </a:t>
            </a:r>
            <a:r>
              <a:rPr lang="es-CO" sz="1800" b="1" dirty="0">
                <a:ea typeface="Calibri" panose="020F0502020204030204" pitchFamily="34" charset="0"/>
                <a:cs typeface="Calibri Light" panose="020F0302020204030204" pitchFamily="34" charset="0"/>
              </a:rPr>
              <a:t>ciudadanía en general, periodistas y usuarios</a:t>
            </a:r>
            <a:r>
              <a:rPr lang="es-CO" sz="1800" dirty="0">
                <a:ea typeface="Calibri" panose="020F0502020204030204" pitchFamily="34" charset="0"/>
                <a:cs typeface="Calibri Light" panose="020F0302020204030204" pitchFamily="34" charset="0"/>
              </a:rPr>
              <a:t> conectados a las redes sociales. Estas fueron:</a:t>
            </a:r>
          </a:p>
          <a:p>
            <a:pPr marL="0" indent="0">
              <a:buNone/>
            </a:pPr>
            <a:endParaRPr lang="es-CO" sz="18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s-CO" sz="1800" dirty="0">
                <a:ea typeface="Calibri" panose="020F0502020204030204" pitchFamily="34" charset="0"/>
                <a:cs typeface="Calibri Light" panose="020F0302020204030204" pitchFamily="34" charset="0"/>
              </a:rPr>
              <a:t>Yo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 ahorro en mi casa, ¿por qué debería hacerlo en un banco?</a:t>
            </a:r>
            <a:endParaRPr lang="es-CO" sz="18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Siempre he tenido la confusión de qué hace </a:t>
            </a:r>
            <a:r>
              <a:rPr lang="es-CO" sz="18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Fogafín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, ¿</a:t>
            </a:r>
            <a:r>
              <a:rPr lang="es-CO" sz="18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Fogafín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 supervisa a las entidades, es un banco o es una aseguradora?</a:t>
            </a:r>
          </a:p>
          <a:p>
            <a:r>
              <a:rPr lang="es-CO" sz="1800" dirty="0">
                <a:ea typeface="Calibri" panose="020F0502020204030204" pitchFamily="34" charset="0"/>
                <a:cs typeface="Calibri Light" panose="020F0302020204030204" pitchFamily="34" charset="0"/>
              </a:rPr>
              <a:t>¿D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e dónde sale el dinero que utilizaría </a:t>
            </a:r>
            <a:r>
              <a:rPr lang="es-CO" sz="1800" dirty="0" err="1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Fogafín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 para atender una crisis o evento de liquidación de una entidad financiera?</a:t>
            </a:r>
            <a:endParaRPr lang="es-CO" sz="18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¿Cómo se sostiene la entidad? ¿con nuestros impuestos?</a:t>
            </a:r>
          </a:p>
          <a:p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 tengo un inconveniente con mi banco, ¿me puedo quejar con ustedes?</a:t>
            </a:r>
          </a:p>
          <a:p>
            <a:r>
              <a:rPr lang="es-CO" sz="1800" dirty="0">
                <a:ea typeface="Calibri" panose="020F0502020204030204" pitchFamily="34" charset="0"/>
                <a:cs typeface="Calibri Light" panose="020F0302020204030204" pitchFamily="34" charset="0"/>
              </a:rPr>
              <a:t>¿Q</a:t>
            </a:r>
            <a:r>
              <a:rPr lang="es-CO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ué actividades ambientales o de responsabilidad social realiza la entidad?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3876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9EA14-62DE-82C5-AE4F-EB297E54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2151705"/>
            <a:ext cx="9642145" cy="744893"/>
          </a:xfrm>
        </p:spPr>
        <p:txBody>
          <a:bodyPr anchor="b">
            <a:normAutofit fontScale="90000"/>
          </a:bodyPr>
          <a:lstStyle/>
          <a:p>
            <a:r>
              <a:rPr lang="es-MX" sz="6000" dirty="0"/>
              <a:t>Cifras de interacción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44838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429DC-D13E-7071-816D-26E9305C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Agenda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09A05F-3AD5-F4AD-C1CA-F8F1EB40C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1818" y="2357156"/>
            <a:ext cx="4376616" cy="3490928"/>
          </a:xfrm>
        </p:spPr>
        <p:txBody>
          <a:bodyPr>
            <a:normAutofit/>
          </a:bodyPr>
          <a:lstStyle/>
          <a:p>
            <a:r>
              <a:rPr lang="es-MX" dirty="0"/>
              <a:t>Contexto</a:t>
            </a:r>
          </a:p>
          <a:p>
            <a:r>
              <a:rPr lang="es-MX" dirty="0"/>
              <a:t>Dinámica</a:t>
            </a:r>
          </a:p>
          <a:p>
            <a:r>
              <a:rPr lang="es-MX" dirty="0"/>
              <a:t>Etapas de ejecución</a:t>
            </a:r>
          </a:p>
          <a:p>
            <a:r>
              <a:rPr lang="es-MX" dirty="0"/>
              <a:t>Interacción con la audiencia</a:t>
            </a:r>
          </a:p>
          <a:p>
            <a:r>
              <a:rPr lang="es-MX" dirty="0"/>
              <a:t>Cifras de interacción</a:t>
            </a:r>
          </a:p>
          <a:p>
            <a:r>
              <a:rPr lang="es-MX" dirty="0"/>
              <a:t>Conclusiones</a:t>
            </a:r>
          </a:p>
        </p:txBody>
      </p:sp>
      <p:pic>
        <p:nvPicPr>
          <p:cNvPr id="4" name="Google Shape;119;p2">
            <a:extLst>
              <a:ext uri="{FF2B5EF4-FFF2-40B4-BE49-F238E27FC236}">
                <a16:creationId xmlns:a16="http://schemas.microsoft.com/office/drawing/2014/main" id="{8C43FCDB-AF5C-FBD8-D861-8A0909C616C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2102179"/>
            <a:ext cx="5574349" cy="3104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60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79DC2-7DCA-8928-18CE-A8D48499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68" y="803176"/>
            <a:ext cx="5232843" cy="1177379"/>
          </a:xfrm>
        </p:spPr>
        <p:txBody>
          <a:bodyPr/>
          <a:lstStyle/>
          <a:p>
            <a:r>
              <a:rPr lang="es-MX" dirty="0"/>
              <a:t>Datos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8A19ED-B872-8BCD-3018-D1B499E71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4250" y="2633540"/>
            <a:ext cx="3651250" cy="2410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1800" b="1" dirty="0" err="1"/>
              <a:t>Youtube</a:t>
            </a:r>
            <a:endParaRPr lang="es-MX" sz="1800" b="1" dirty="0"/>
          </a:p>
          <a:p>
            <a:pPr marL="0" indent="0">
              <a:buNone/>
            </a:pPr>
            <a:endParaRPr lang="es-CO" sz="1800" dirty="0"/>
          </a:p>
          <a:p>
            <a:pPr marL="0" indent="0">
              <a:buNone/>
            </a:pPr>
            <a:r>
              <a:rPr lang="es-MX" sz="1800" b="1" dirty="0"/>
              <a:t>72</a:t>
            </a:r>
            <a:r>
              <a:rPr lang="es-MX" sz="1800" dirty="0"/>
              <a:t> usuarios conectados de manera permanente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b="1" dirty="0"/>
              <a:t>269</a:t>
            </a:r>
            <a:r>
              <a:rPr lang="es-MX" sz="1800" dirty="0"/>
              <a:t> visualizaciones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/>
              <a:t>(al corte de la emisión)</a:t>
            </a:r>
          </a:p>
          <a:p>
            <a:pPr marL="0" indent="0">
              <a:buNone/>
            </a:pPr>
            <a:r>
              <a:rPr lang="es-MX" sz="1800" b="1" dirty="0"/>
              <a:t>157</a:t>
            </a:r>
            <a:r>
              <a:rPr lang="es-MX" sz="1800" dirty="0"/>
              <a:t> comentarios</a:t>
            </a:r>
            <a:endParaRPr lang="es-CO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A2CAC3-61DD-8E2D-A42C-828560C1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033" y="566613"/>
            <a:ext cx="2539561" cy="29765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A7C668-434F-64BD-2A8E-0B80CB10D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8" y="3838574"/>
            <a:ext cx="4050352" cy="2028825"/>
          </a:xfrm>
          <a:prstGeom prst="rect">
            <a:avLst/>
          </a:prstGeom>
        </p:spPr>
      </p:pic>
      <p:pic>
        <p:nvPicPr>
          <p:cNvPr id="2052" name="Picture 4" descr="Youtube Logo - símbolo, significado logotipo, historia, PNG">
            <a:extLst>
              <a:ext uri="{FF2B5EF4-FFF2-40B4-BE49-F238E27FC236}">
                <a16:creationId xmlns:a16="http://schemas.microsoft.com/office/drawing/2014/main" id="{9448938C-CF1E-24C8-6C10-B29BB789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676"/>
            <a:ext cx="7620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84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1CB27B-70EA-077B-5B67-BA5F0EB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71" y="758751"/>
            <a:ext cx="5880847" cy="24907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6EFFDB7-0EEF-B737-7B3B-455231ED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71" y="3249539"/>
            <a:ext cx="5881688" cy="2904940"/>
          </a:xfrm>
          <a:prstGeom prst="rect">
            <a:avLst/>
          </a:prstGeom>
        </p:spPr>
      </p:pic>
      <p:pic>
        <p:nvPicPr>
          <p:cNvPr id="8" name="Picture 4" descr="Youtube Logo - símbolo, significado logotipo, historia, PNG">
            <a:extLst>
              <a:ext uri="{FF2B5EF4-FFF2-40B4-BE49-F238E27FC236}">
                <a16:creationId xmlns:a16="http://schemas.microsoft.com/office/drawing/2014/main" id="{F0D72CAC-BB79-72AE-A217-773C777D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28" y="1556635"/>
            <a:ext cx="7620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A7A91FB6-D130-6145-EA8C-D02A49299C17}"/>
              </a:ext>
            </a:extLst>
          </p:cNvPr>
          <p:cNvSpPr txBox="1">
            <a:spLocks/>
          </p:cNvSpPr>
          <p:nvPr/>
        </p:nvSpPr>
        <p:spPr>
          <a:xfrm>
            <a:off x="1076770" y="1616590"/>
            <a:ext cx="3194050" cy="241006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/>
              <a:t>Interacción</a:t>
            </a:r>
          </a:p>
          <a:p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51721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BC47B1-3C91-366E-D75B-F829F22F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13" y="492919"/>
            <a:ext cx="5796514" cy="58721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AD57FD-D886-54A2-A0D3-682F5794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32" y="3065878"/>
            <a:ext cx="4559794" cy="1647216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2445B8AE-B878-24EA-1000-FF014F9486D7}"/>
              </a:ext>
            </a:extLst>
          </p:cNvPr>
          <p:cNvSpPr txBox="1">
            <a:spLocks/>
          </p:cNvSpPr>
          <p:nvPr/>
        </p:nvSpPr>
        <p:spPr>
          <a:xfrm>
            <a:off x="735829" y="1528194"/>
            <a:ext cx="3194050" cy="241006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/>
              <a:t>Audiencias</a:t>
            </a:r>
          </a:p>
          <a:p>
            <a:endParaRPr lang="es-CO" sz="1800" dirty="0"/>
          </a:p>
        </p:txBody>
      </p:sp>
      <p:pic>
        <p:nvPicPr>
          <p:cNvPr id="9" name="Picture 4" descr="Youtube Logo - símbolo, significado logotipo, historia, PNG">
            <a:extLst>
              <a:ext uri="{FF2B5EF4-FFF2-40B4-BE49-F238E27FC236}">
                <a16:creationId xmlns:a16="http://schemas.microsoft.com/office/drawing/2014/main" id="{6261B268-601E-2A89-508A-39CB10DE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5" y="1449100"/>
            <a:ext cx="7620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5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E7AEB58-2216-E08E-678A-D2AEB803F56B}"/>
              </a:ext>
            </a:extLst>
          </p:cNvPr>
          <p:cNvSpPr txBox="1"/>
          <p:nvPr/>
        </p:nvSpPr>
        <p:spPr>
          <a:xfrm>
            <a:off x="1868180" y="2286595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Facebook</a:t>
            </a:r>
          </a:p>
          <a:p>
            <a:endParaRPr lang="es-MX" dirty="0"/>
          </a:p>
          <a:p>
            <a:r>
              <a:rPr lang="es-MX" b="1" dirty="0"/>
              <a:t>18</a:t>
            </a:r>
            <a:r>
              <a:rPr lang="es-MX" dirty="0"/>
              <a:t> usuarios conectados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b="1" dirty="0"/>
              <a:t>340</a:t>
            </a:r>
            <a:r>
              <a:rPr lang="es-MX" sz="1800" dirty="0"/>
              <a:t> visualizaciones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/>
              <a:t>(al corte de la emisión)</a:t>
            </a:r>
          </a:p>
          <a:p>
            <a:r>
              <a:rPr lang="es-MX" b="1" dirty="0"/>
              <a:t>19 </a:t>
            </a:r>
            <a:r>
              <a:rPr lang="es-MX" dirty="0"/>
              <a:t>comentarios</a:t>
            </a:r>
          </a:p>
          <a:p>
            <a:r>
              <a:rPr lang="es-MX" b="1" dirty="0"/>
              <a:t>43</a:t>
            </a:r>
            <a:r>
              <a:rPr lang="es-MX" dirty="0"/>
              <a:t> interacciones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298F50-5D93-BABA-ED39-3C7D1311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70" y="878011"/>
            <a:ext cx="2933155" cy="2285747"/>
          </a:xfrm>
          <a:prstGeom prst="rect">
            <a:avLst/>
          </a:prstGeom>
        </p:spPr>
      </p:pic>
      <p:pic>
        <p:nvPicPr>
          <p:cNvPr id="3074" name="Picture 2" descr="Icono De Facebook, Popular Logo De Medios Sociales Icono De Elemento De  Facebook Vector De Fondo Blanco Foto de archivo editorial - Ilustración de  manzana, iconos: 198692933">
            <a:extLst>
              <a:ext uri="{FF2B5EF4-FFF2-40B4-BE49-F238E27FC236}">
                <a16:creationId xmlns:a16="http://schemas.microsoft.com/office/drawing/2014/main" id="{EF5A60AC-3D0C-7C3E-546A-FA332A3F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17" y="2152650"/>
            <a:ext cx="528510" cy="5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2C2AAA-F139-2318-DD91-28BA69F5A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807" y="3694243"/>
            <a:ext cx="4653379" cy="22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6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3B42819-18AD-7FC6-772C-5134FE2BAF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58850" y="601895"/>
            <a:ext cx="10274300" cy="941155"/>
          </a:xfrm>
        </p:spPr>
        <p:txBody>
          <a:bodyPr/>
          <a:lstStyle/>
          <a:p>
            <a:r>
              <a:rPr lang="es-MX" dirty="0"/>
              <a:t>Comentarios recibidos durante la transmisión en vivo.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1DCEBF-74EF-57C0-FB69-B9B7553E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85" y="1340769"/>
            <a:ext cx="3362325" cy="685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939AF4-DF77-095D-8183-2D741B88F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05" y="4370714"/>
            <a:ext cx="7544895" cy="67627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62AB237-6B64-3532-2FAC-1DD87695A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59" y="2387019"/>
            <a:ext cx="3533775" cy="5619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35F223-B0E5-9917-F563-463AC7E8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85" y="3302666"/>
            <a:ext cx="3400425" cy="5619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E1CBB6A-1C1F-DA58-0E89-EF579D4C7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768" y="1448754"/>
            <a:ext cx="3390900" cy="5334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7968CE5-100D-7E08-2052-8A3265761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268" y="1428528"/>
            <a:ext cx="3400425" cy="6477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0A2D4E3-59B1-1588-CAAE-A51D28DE4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538" y="2414750"/>
            <a:ext cx="3429000" cy="381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FE35882-5CA2-D3C5-B72E-9610F9D80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4768" y="3301823"/>
            <a:ext cx="33432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7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64B743-D8F8-AD75-9DFF-17CC3A9A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65"/>
          <a:stretch/>
        </p:blipFill>
        <p:spPr>
          <a:xfrm>
            <a:off x="738059" y="1276349"/>
            <a:ext cx="4940325" cy="3152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F2D069-F557-D8AF-35BB-F2425EF5E788}"/>
              </a:ext>
            </a:extLst>
          </p:cNvPr>
          <p:cNvSpPr txBox="1"/>
          <p:nvPr/>
        </p:nvSpPr>
        <p:spPr>
          <a:xfrm>
            <a:off x="8001231" y="469139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340 reproducciones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39EF01-5DF7-B577-2EED-898AB0D8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1081087"/>
            <a:ext cx="5083980" cy="29334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85560D-ED29-5FA4-8E71-D9B4E0AAAB2B}"/>
              </a:ext>
            </a:extLst>
          </p:cNvPr>
          <p:cNvSpPr txBox="1"/>
          <p:nvPr/>
        </p:nvSpPr>
        <p:spPr>
          <a:xfrm>
            <a:off x="2092353" y="4691396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269 reproducciones</a:t>
            </a:r>
          </a:p>
        </p:txBody>
      </p:sp>
    </p:spTree>
    <p:extLst>
      <p:ext uri="{BB962C8B-B14F-4D97-AF65-F5344CB8AC3E}">
        <p14:creationId xmlns:p14="http://schemas.microsoft.com/office/powerpoint/2010/main" val="1934406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E799-2181-5C7C-953A-C06CE840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2279892"/>
            <a:ext cx="9642145" cy="744893"/>
          </a:xfrm>
        </p:spPr>
        <p:txBody>
          <a:bodyPr anchor="b">
            <a:normAutofit fontScale="90000"/>
          </a:bodyPr>
          <a:lstStyle/>
          <a:p>
            <a:r>
              <a:rPr lang="es-MX" sz="6000" dirty="0"/>
              <a:t>Conclusiones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03597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A6EBA-C066-2233-7146-52DCB507E7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90743" y="1175657"/>
            <a:ext cx="5148798" cy="413128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s-US" sz="1600" dirty="0"/>
              <a:t>Durante la transmisión de la audiencia pública </a:t>
            </a:r>
            <a:r>
              <a:rPr lang="es-US" sz="1600" b="1" dirty="0"/>
              <a:t>se mantuvo la cifra de usuarios únicos conectados</a:t>
            </a:r>
            <a:r>
              <a:rPr lang="es-US" sz="1600" dirty="0"/>
              <a:t>, tanto en YouTube como en Facebook, respecto a emisiones anteriores.</a:t>
            </a:r>
          </a:p>
          <a:p>
            <a:pPr marL="342900" indent="-342900">
              <a:buAutoNum type="arabicPeriod"/>
            </a:pPr>
            <a:r>
              <a:rPr lang="es-US" sz="1600" dirty="0"/>
              <a:t>De acuerdo con las métricas de las dos redes sociales, los espectadores de la audiencia pública están entre los </a:t>
            </a:r>
            <a:r>
              <a:rPr lang="es-US" sz="1600" b="1" dirty="0"/>
              <a:t>45 y 54 años </a:t>
            </a:r>
            <a:r>
              <a:rPr lang="es-US" sz="1600" dirty="0"/>
              <a:t>principalmente. La convocatoria a este grupo poblacional se realizó a través de las redes sociales de </a:t>
            </a:r>
            <a:r>
              <a:rPr lang="es-US" sz="1600" dirty="0" err="1"/>
              <a:t>Fogafín</a:t>
            </a:r>
            <a:r>
              <a:rPr lang="es-US" sz="1600" dirty="0"/>
              <a:t>.</a:t>
            </a:r>
          </a:p>
          <a:p>
            <a:pPr marL="342900" indent="-342900">
              <a:buAutoNum type="arabicPeriod"/>
            </a:pPr>
            <a:r>
              <a:rPr lang="es-US" sz="1600" dirty="0"/>
              <a:t>En esta edición, logramos alcanzar a un </a:t>
            </a:r>
            <a:r>
              <a:rPr lang="es-US" sz="1600" b="1" dirty="0"/>
              <a:t>grupo poblacional de mayor edad </a:t>
            </a:r>
            <a:r>
              <a:rPr lang="es-US" sz="1600" dirty="0"/>
              <a:t>(45 y 54 años) respecto al año anterior, en el que la mayor audiencia estaba entre los 25 y 34 años.</a:t>
            </a:r>
          </a:p>
          <a:p>
            <a:pPr marL="342900" indent="-342900">
              <a:buAutoNum type="arabicPeriod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02DF6-D466-E257-AB8B-76F1FA3D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899" y="1525776"/>
            <a:ext cx="5148798" cy="34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7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0E46-1F8C-E848-0DD1-8309A94E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5CD2FD-3808-2B7C-B6C3-2AF23AB20A7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90743" y="1175657"/>
            <a:ext cx="5148798" cy="5066590"/>
          </a:xfrm>
        </p:spPr>
        <p:txBody>
          <a:bodyPr>
            <a:normAutofit/>
          </a:bodyPr>
          <a:lstStyle/>
          <a:p>
            <a:r>
              <a:rPr lang="es-US" sz="1600" dirty="0"/>
              <a:t>4. </a:t>
            </a:r>
            <a:r>
              <a:rPr lang="es-ES" sz="1600" dirty="0"/>
              <a:t>Las transmisiones de la rendición de cuentas a través de medios digitales garantizan</a:t>
            </a:r>
            <a:r>
              <a:rPr lang="es-US" sz="1600" dirty="0"/>
              <a:t> que más personas puedan </a:t>
            </a:r>
            <a:r>
              <a:rPr lang="es-US" sz="1600" b="1" dirty="0"/>
              <a:t>seguirla y participar.</a:t>
            </a:r>
          </a:p>
          <a:p>
            <a:endParaRPr lang="es-US" sz="1600" dirty="0"/>
          </a:p>
          <a:p>
            <a:r>
              <a:rPr lang="es-US" sz="1600" dirty="0"/>
              <a:t>5. Para las preguntas de los ciudadanos, se buscó que los participantes fueran hombres y mujeres, de </a:t>
            </a:r>
            <a:r>
              <a:rPr lang="es-US" sz="1600" b="1" dirty="0"/>
              <a:t>edades variadas y ocupaciones diferentes</a:t>
            </a:r>
            <a:r>
              <a:rPr lang="es-US" sz="1600" dirty="0"/>
              <a:t>, con el fin de tener distintas perspectivas y hábitos financieros.</a:t>
            </a:r>
          </a:p>
          <a:p>
            <a:endParaRPr lang="es-US" sz="1600" dirty="0"/>
          </a:p>
          <a:p>
            <a:r>
              <a:rPr lang="es-US" sz="1600" dirty="0"/>
              <a:t>6. El ejercicio de rendición de cuentas les permite a los funcionarios de </a:t>
            </a:r>
            <a:r>
              <a:rPr lang="es-US" sz="1600" dirty="0" err="1"/>
              <a:t>Fogafín</a:t>
            </a:r>
            <a:r>
              <a:rPr lang="es-US" sz="1600" dirty="0"/>
              <a:t> y a la ciudadanía en general conocer sobre el </a:t>
            </a:r>
            <a:r>
              <a:rPr lang="es-US" sz="1600" b="1" dirty="0"/>
              <a:t>quehacer de la entidad, su razón de ser y sus objetivos alcanzados </a:t>
            </a:r>
            <a:r>
              <a:rPr lang="es-US" sz="1600" dirty="0"/>
              <a:t>en el año anterior. </a:t>
            </a:r>
          </a:p>
          <a:p>
            <a:pPr marL="342900" indent="-342900">
              <a:buAutoNum type="arabicPeriod"/>
            </a:pPr>
            <a:endParaRPr lang="es-US" sz="1600" dirty="0"/>
          </a:p>
          <a:p>
            <a:pPr marL="342900" indent="-342900">
              <a:buAutoNum type="arabicPeriod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024F7-4B35-1ABA-D9AA-03156F47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64" y="821095"/>
            <a:ext cx="2692918" cy="1774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B396F-4E51-BACB-AD63-9D97E565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874" y="2358197"/>
            <a:ext cx="2745374" cy="1830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000F3-2F8B-F9C4-0D60-0A935949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164" y="4303644"/>
            <a:ext cx="2584175" cy="17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EA806-7EC8-8F5F-5E96-F1564CBCA415}"/>
              </a:ext>
            </a:extLst>
          </p:cNvPr>
          <p:cNvSpPr txBox="1">
            <a:spLocks/>
          </p:cNvSpPr>
          <p:nvPr/>
        </p:nvSpPr>
        <p:spPr>
          <a:xfrm>
            <a:off x="1274927" y="2279892"/>
            <a:ext cx="9642145" cy="744893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000" dirty="0">
                <a:solidFill>
                  <a:schemeClr val="bg1"/>
                </a:solidFill>
              </a:rPr>
              <a:t>Gracias</a:t>
            </a:r>
            <a:endParaRPr lang="es-CO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6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83D8F-7EB8-742E-4730-DF976C96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04" y="917267"/>
            <a:ext cx="9642145" cy="1922073"/>
          </a:xfrm>
        </p:spPr>
        <p:txBody>
          <a:bodyPr>
            <a:normAutofit/>
          </a:bodyPr>
          <a:lstStyle/>
          <a:p>
            <a:r>
              <a:rPr lang="es-MX" sz="6000" dirty="0"/>
              <a:t>Contexto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70911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6AA22-5673-922F-6B93-DA2FC7D1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1091821"/>
            <a:ext cx="6342088" cy="4960636"/>
          </a:xfrm>
        </p:spPr>
        <p:txBody>
          <a:bodyPr lIns="91440" tIns="45720" rIns="91440" bIns="45720" anchor="t">
            <a:normAutofit/>
          </a:bodyPr>
          <a:lstStyle/>
          <a:p>
            <a:pPr marL="0" indent="0" algn="just">
              <a:buNone/>
            </a:pPr>
            <a:r>
              <a:rPr lang="es-MX" sz="1900" dirty="0"/>
              <a:t>La rendición de cuentas promueve la </a:t>
            </a:r>
            <a:r>
              <a:rPr lang="es-MX" sz="1900" b="1" dirty="0">
                <a:solidFill>
                  <a:srgbClr val="0070C0"/>
                </a:solidFill>
              </a:rPr>
              <a:t>transparencia</a:t>
            </a:r>
            <a:r>
              <a:rPr lang="es-MX" sz="1900" dirty="0"/>
              <a:t>, al permitir el acceso a la información sobre la gestión de la entidad. De igual manera, fomenta la </a:t>
            </a:r>
            <a:r>
              <a:rPr lang="es-MX" sz="1900" b="1" dirty="0">
                <a:solidFill>
                  <a:srgbClr val="0070C0"/>
                </a:solidFill>
              </a:rPr>
              <a:t>responsabilidad</a:t>
            </a:r>
            <a:r>
              <a:rPr lang="es-MX" sz="1900" dirty="0">
                <a:solidFill>
                  <a:srgbClr val="0070C0"/>
                </a:solidFill>
              </a:rPr>
              <a:t>,</a:t>
            </a:r>
            <a:r>
              <a:rPr lang="es-MX" sz="1900" dirty="0"/>
              <a:t> al hacer que sus dirigentes rindan cuentas de sus acciones. Esto aumenta la </a:t>
            </a:r>
            <a:r>
              <a:rPr lang="es-MX" sz="1900" b="1" dirty="0">
                <a:solidFill>
                  <a:srgbClr val="0070C0"/>
                </a:solidFill>
              </a:rPr>
              <a:t>confianza</a:t>
            </a:r>
            <a:r>
              <a:rPr lang="es-MX" sz="1900" dirty="0"/>
              <a:t> entre los colaboradores y la ciudadanía en general, protege los </a:t>
            </a:r>
            <a:r>
              <a:rPr lang="es-MX" sz="1900" b="1" dirty="0">
                <a:solidFill>
                  <a:srgbClr val="0070C0"/>
                </a:solidFill>
              </a:rPr>
              <a:t>recursos</a:t>
            </a:r>
            <a:r>
              <a:rPr lang="es-MX" sz="1900" dirty="0"/>
              <a:t> e identifica oportunidades de </a:t>
            </a:r>
            <a:r>
              <a:rPr lang="es-MX" sz="1900" b="1" dirty="0">
                <a:solidFill>
                  <a:srgbClr val="0070C0"/>
                </a:solidFill>
              </a:rPr>
              <a:t>mejora</a:t>
            </a:r>
            <a:r>
              <a:rPr lang="es-MX" sz="1900" dirty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endParaRPr lang="es-MX" sz="1900" dirty="0"/>
          </a:p>
          <a:p>
            <a:pPr marL="0" indent="0" algn="just">
              <a:buNone/>
            </a:pPr>
            <a:r>
              <a:rPr lang="es-MX" sz="1900" dirty="0"/>
              <a:t>Para la realización de la Audiencia Pública de </a:t>
            </a:r>
            <a:r>
              <a:rPr lang="es-MX" sz="1900" dirty="0" err="1"/>
              <a:t>Fogafín</a:t>
            </a:r>
            <a:r>
              <a:rPr lang="es-MX" sz="1900" dirty="0"/>
              <a:t>, se tuvo como punto de partida el </a:t>
            </a:r>
            <a:r>
              <a:rPr lang="es-MX" sz="1900" b="1" dirty="0">
                <a:solidFill>
                  <a:srgbClr val="0070C0"/>
                </a:solidFill>
              </a:rPr>
              <a:t>Informe de Gestión y Sostenibilidad 2023, </a:t>
            </a:r>
            <a:r>
              <a:rPr lang="es-MX" sz="1900" dirty="0"/>
              <a:t>en el que se exponen los resultados de la gestión de la entidad frente sus objetivos estratégicos y misionales.</a:t>
            </a:r>
            <a:endParaRPr lang="es-CO" sz="1900" dirty="0"/>
          </a:p>
          <a:p>
            <a:pPr algn="just"/>
            <a:endParaRPr lang="es-CO" dirty="0"/>
          </a:p>
        </p:txBody>
      </p:sp>
      <p:pic>
        <p:nvPicPr>
          <p:cNvPr id="7" name="Marcador de posición de imagen 6" descr="Un par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3CED1588-43D2-9F62-E63E-B7D83AF646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 b="149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42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547E6-1145-413F-FEB6-515C6862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F934E-70F9-1DF2-03A5-5F2DDA4D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2074792"/>
            <a:ext cx="9642145" cy="744893"/>
          </a:xfrm>
        </p:spPr>
        <p:txBody>
          <a:bodyPr anchor="b">
            <a:normAutofit fontScale="90000"/>
          </a:bodyPr>
          <a:lstStyle/>
          <a:p>
            <a:r>
              <a:rPr lang="es-MX" sz="6000" dirty="0"/>
              <a:t>Dinámica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79162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5E9B66C-05E2-62FF-53A1-28101CD1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811" y="-128187"/>
            <a:ext cx="6342088" cy="1284225"/>
          </a:xfrm>
        </p:spPr>
        <p:txBody>
          <a:bodyPr/>
          <a:lstStyle/>
          <a:p>
            <a:r>
              <a:rPr lang="es-MX" dirty="0"/>
              <a:t>Datos de la transmisión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98CCF6-C255-643B-272A-71CC83697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811" y="1737301"/>
            <a:ext cx="6487997" cy="3383398"/>
          </a:xfrm>
        </p:spPr>
        <p:txBody>
          <a:bodyPr>
            <a:normAutofit/>
          </a:bodyPr>
          <a:lstStyle/>
          <a:p>
            <a:r>
              <a:rPr lang="es-MX" b="1" dirty="0"/>
              <a:t>Fecha: </a:t>
            </a:r>
            <a:r>
              <a:rPr lang="es-MX" dirty="0"/>
              <a:t>miércoles</a:t>
            </a:r>
            <a:r>
              <a:rPr lang="es-MX" b="1" dirty="0"/>
              <a:t> </a:t>
            </a:r>
            <a:r>
              <a:rPr lang="es-MX" dirty="0"/>
              <a:t>29 de octubre.</a:t>
            </a:r>
          </a:p>
          <a:p>
            <a:r>
              <a:rPr lang="es-MX" b="1" dirty="0"/>
              <a:t>Hora: </a:t>
            </a:r>
            <a:r>
              <a:rPr lang="es-MX" dirty="0"/>
              <a:t>10:00 a.m.</a:t>
            </a:r>
          </a:p>
          <a:p>
            <a:r>
              <a:rPr lang="es-MX" b="1" dirty="0"/>
              <a:t>Duración: </a:t>
            </a:r>
            <a:r>
              <a:rPr lang="es-MX" dirty="0"/>
              <a:t>40 minutos.</a:t>
            </a:r>
          </a:p>
          <a:p>
            <a:r>
              <a:rPr lang="es-MX" b="1" dirty="0"/>
              <a:t>Lugar de transmisión: </a:t>
            </a:r>
            <a:r>
              <a:rPr lang="es-MX" dirty="0"/>
              <a:t>Auditorio </a:t>
            </a:r>
            <a:r>
              <a:rPr lang="es-MX" dirty="0" err="1"/>
              <a:t>Fogafín</a:t>
            </a:r>
            <a:endParaRPr lang="es-MX" dirty="0"/>
          </a:p>
          <a:p>
            <a:r>
              <a:rPr lang="es-CO" b="1" dirty="0"/>
              <a:t>Canales de transmisión: </a:t>
            </a:r>
            <a:r>
              <a:rPr lang="es-CO" dirty="0"/>
              <a:t>Facebook Live y </a:t>
            </a:r>
            <a:r>
              <a:rPr lang="es-CO" dirty="0" err="1"/>
              <a:t>Youtube</a:t>
            </a:r>
            <a:r>
              <a:rPr lang="es-CO" dirty="0"/>
              <a:t> Live</a:t>
            </a:r>
          </a:p>
          <a:p>
            <a:r>
              <a:rPr lang="es-CO" dirty="0"/>
              <a:t> </a:t>
            </a:r>
          </a:p>
          <a:p>
            <a:r>
              <a:rPr lang="es-CO" dirty="0"/>
              <a:t>Se contó con intérpretes del lenguaje de señas.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CO" dirty="0"/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C6DDC6-6B95-A4C5-F705-E1AE5A51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2000250"/>
            <a:ext cx="4279350" cy="22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91B96-807E-12A8-5C3D-D5E10B8D9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30EA1FA-20E7-881C-F67C-9898FBE8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289" y="821780"/>
            <a:ext cx="5165889" cy="48634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/>
              <a:t>Participantes:</a:t>
            </a:r>
          </a:p>
          <a:p>
            <a:pPr marL="0" indent="0">
              <a:buNone/>
            </a:pPr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Juliana Lagos</a:t>
            </a:r>
            <a:r>
              <a:rPr lang="es-MX" dirty="0"/>
              <a:t>, directora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María Lucrecia Rodríguez</a:t>
            </a:r>
            <a:r>
              <a:rPr lang="es-MX" dirty="0"/>
              <a:t>, auditora </a:t>
            </a:r>
            <a:r>
              <a:rPr lang="es-MX" dirty="0">
                <a:solidFill>
                  <a:schemeClr val="tx1"/>
                </a:solidFill>
              </a:rPr>
              <a:t>int</a:t>
            </a:r>
            <a:r>
              <a:rPr lang="es-MX" dirty="0"/>
              <a:t>erna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u="sng" dirty="0"/>
              <a:t>Subdirectores:</a:t>
            </a:r>
          </a:p>
          <a:p>
            <a:pPr marL="0" indent="0">
              <a:buNone/>
            </a:pPr>
            <a:r>
              <a:rPr lang="es-CO" b="1" dirty="0"/>
              <a:t>María del Pilar Galindo</a:t>
            </a:r>
            <a:r>
              <a:rPr lang="es-CO" dirty="0"/>
              <a:t>, sub. Mecanismos de Resolución</a:t>
            </a:r>
          </a:p>
          <a:p>
            <a:pPr marL="0" indent="0">
              <a:buNone/>
            </a:pPr>
            <a:r>
              <a:rPr lang="es-CO" b="1" dirty="0"/>
              <a:t>Iván Romero</a:t>
            </a:r>
            <a:r>
              <a:rPr lang="es-CO" dirty="0"/>
              <a:t>, sub. Financiero y Operativo </a:t>
            </a:r>
          </a:p>
          <a:p>
            <a:pPr marL="0" indent="0">
              <a:buNone/>
            </a:pPr>
            <a:r>
              <a:rPr lang="es-CO" b="1" dirty="0"/>
              <a:t>Dina Olmos</a:t>
            </a:r>
            <a:r>
              <a:rPr lang="es-CO" dirty="0"/>
              <a:t>, Sub. Corporativa</a:t>
            </a:r>
          </a:p>
          <a:p>
            <a:pPr marL="0" indent="0">
              <a:buNone/>
            </a:pPr>
            <a:r>
              <a:rPr lang="es-CO" b="1" dirty="0"/>
              <a:t>Jairo Osorio</a:t>
            </a:r>
            <a:r>
              <a:rPr lang="es-CO" dirty="0"/>
              <a:t>, Sub. de Gestión de Activos </a:t>
            </a:r>
          </a:p>
          <a:p>
            <a:endParaRPr lang="es-CO" dirty="0"/>
          </a:p>
          <a:p>
            <a:endParaRPr lang="es-MX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36484FF0-0CF7-9B8C-6733-18EF106385B2}"/>
              </a:ext>
            </a:extLst>
          </p:cNvPr>
          <p:cNvSpPr txBox="1">
            <a:spLocks/>
          </p:cNvSpPr>
          <p:nvPr/>
        </p:nvSpPr>
        <p:spPr>
          <a:xfrm>
            <a:off x="7041823" y="997297"/>
            <a:ext cx="4628561" cy="48634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Jefes:</a:t>
            </a:r>
          </a:p>
          <a:p>
            <a:r>
              <a:rPr lang="es-CO" b="1" dirty="0"/>
              <a:t>Amanda García</a:t>
            </a:r>
            <a:r>
              <a:rPr lang="es-CO" dirty="0"/>
              <a:t>, jefe de Resolución y Liquidaciones </a:t>
            </a:r>
          </a:p>
          <a:p>
            <a:r>
              <a:rPr lang="es-CO" b="1" dirty="0"/>
              <a:t>Iván Serrano</a:t>
            </a:r>
            <a:r>
              <a:rPr lang="es-CO" dirty="0"/>
              <a:t>, jefe Riesgos Financieros de la Reserva </a:t>
            </a:r>
          </a:p>
          <a:p>
            <a:r>
              <a:rPr lang="es-CO" b="1" dirty="0"/>
              <a:t>Carlos Sánchez</a:t>
            </a:r>
            <a:r>
              <a:rPr lang="es-CO" dirty="0"/>
              <a:t>, jefe Estrategia y Transformación</a:t>
            </a:r>
          </a:p>
          <a:p>
            <a:r>
              <a:rPr lang="es-CO" b="1" dirty="0"/>
              <a:t>Carolina Rojas</a:t>
            </a:r>
            <a:r>
              <a:rPr lang="es-CO" dirty="0"/>
              <a:t>, jefe Jurídico </a:t>
            </a:r>
          </a:p>
          <a:p>
            <a:r>
              <a:rPr lang="es-CO" b="1" dirty="0"/>
              <a:t>María Paula Díaz</a:t>
            </a:r>
            <a:r>
              <a:rPr lang="es-CO" dirty="0"/>
              <a:t>, jefe Talento Humano </a:t>
            </a:r>
          </a:p>
          <a:p>
            <a:endParaRPr lang="es-CO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239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267F5-9279-F5E0-125F-2DB7C17B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Temas</a:t>
            </a:r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8BB3665-1D97-8D37-C02D-BD87294A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8" y="1798021"/>
            <a:ext cx="5993341" cy="3167909"/>
          </a:xfrm>
          <a:prstGeom prst="rect">
            <a:avLst/>
          </a:prstGeom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45111419-83C4-F48E-4A5C-48870C361429}"/>
              </a:ext>
            </a:extLst>
          </p:cNvPr>
          <p:cNvSpPr txBox="1">
            <a:spLocks/>
          </p:cNvSpPr>
          <p:nvPr/>
        </p:nvSpPr>
        <p:spPr>
          <a:xfrm>
            <a:off x="7004116" y="989402"/>
            <a:ext cx="4817097" cy="5571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Importancia del ahorro y comportamiento de este En el sistema financiero colombiano.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Red Seguridad del Sistema Financiero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Rol y funciones de </a:t>
            </a:r>
            <a:r>
              <a:rPr lang="es-CO" sz="1300" dirty="0"/>
              <a:t>Fogafín</a:t>
            </a:r>
            <a:r>
              <a:rPr lang="es-CO" sz="1200" dirty="0"/>
              <a:t> (protección de la estabilidad financiera y marco de actuación, mecanismos de recuperación y resolución).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Reserva del seguro de depósitos (gestión de portafolios, políticas de inversión y comportamiento).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Avances del plan estratégico.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Presupuesto de la entidad y ejecución.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Contratación y gestión contractual. 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Gestión legal y jurídica.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Atención al ciudadano.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Campaña de divulgación del seguro de depósitos.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Actividades con grupos de interés.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Bienestar y recurso humano.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Programas de capacitación.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MX" sz="1200" dirty="0"/>
              <a:t>Número de denuncias recibidas por presuntos actos de corrupción.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Actividades en el marco del Sistema de Gestión Integrado (sistemas de calidad, ambiental, seguridad de la información y, seguridad y salud en el trabajo).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Evaluación del Control Interno.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5988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EF59-BCE6-A4CA-AEE8-EC8D3012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85F83-6C9C-E284-BD76-2EDE71A8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2331167"/>
            <a:ext cx="9642145" cy="744893"/>
          </a:xfrm>
        </p:spPr>
        <p:txBody>
          <a:bodyPr anchor="b">
            <a:normAutofit fontScale="90000"/>
          </a:bodyPr>
          <a:lstStyle/>
          <a:p>
            <a:r>
              <a:rPr lang="es-MX" sz="6000" dirty="0"/>
              <a:t>Etapas de ejecución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985465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ogafín">
      <a:dk1>
        <a:sysClr val="windowText" lastClr="000000"/>
      </a:dk1>
      <a:lt1>
        <a:sysClr val="window" lastClr="FFFFFF"/>
      </a:lt1>
      <a:dk2>
        <a:srgbClr val="006397"/>
      </a:dk2>
      <a:lt2>
        <a:srgbClr val="E7E6E6"/>
      </a:lt2>
      <a:accent1>
        <a:srgbClr val="006397"/>
      </a:accent1>
      <a:accent2>
        <a:srgbClr val="C0143B"/>
      </a:accent2>
      <a:accent3>
        <a:srgbClr val="638F2E"/>
      </a:accent3>
      <a:accent4>
        <a:srgbClr val="FFA100"/>
      </a:accent4>
      <a:accent5>
        <a:srgbClr val="00B0F0"/>
      </a:accent5>
      <a:accent6>
        <a:srgbClr val="6F3B55"/>
      </a:accent6>
      <a:hlink>
        <a:srgbClr val="48A1FA"/>
      </a:hlink>
      <a:folHlink>
        <a:srgbClr val="638F2E"/>
      </a:folHlink>
    </a:clrScheme>
    <a:fontScheme name="Personalizado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7714</TotalTime>
  <Words>964</Words>
  <Application>Microsoft Office PowerPoint</Application>
  <PresentationFormat>Panorámica</PresentationFormat>
  <Paragraphs>119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Montserrat Light</vt:lpstr>
      <vt:lpstr>Wingdings</vt:lpstr>
      <vt:lpstr>Tema de Office</vt:lpstr>
      <vt:lpstr>Informe de Audiencia Pública Gestión 2023</vt:lpstr>
      <vt:lpstr>Agenda</vt:lpstr>
      <vt:lpstr>Contexto</vt:lpstr>
      <vt:lpstr>Presentación de PowerPoint</vt:lpstr>
      <vt:lpstr>Dinámica</vt:lpstr>
      <vt:lpstr>Datos de la transmisión</vt:lpstr>
      <vt:lpstr>Presentación de PowerPoint</vt:lpstr>
      <vt:lpstr>Temas</vt:lpstr>
      <vt:lpstr>Etapas de ejecución</vt:lpstr>
      <vt:lpstr>Convocatoria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Interacción con la audiencia</vt:lpstr>
      <vt:lpstr>Presentación de PowerPoint</vt:lpstr>
      <vt:lpstr>Preguntas: </vt:lpstr>
      <vt:lpstr>Cifras de interacción</vt:lpstr>
      <vt:lpstr>Datos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Tatiana Posso</dc:creator>
  <cp:lastModifiedBy>Stefani Rivera Beltran</cp:lastModifiedBy>
  <cp:revision>146</cp:revision>
  <dcterms:created xsi:type="dcterms:W3CDTF">2024-07-08T22:54:50Z</dcterms:created>
  <dcterms:modified xsi:type="dcterms:W3CDTF">2024-12-04T01:08:53Z</dcterms:modified>
</cp:coreProperties>
</file>