
<file path=[Content_Types].xml><?xml version="1.0" encoding="utf-8"?>
<Types xmlns="http://schemas.openxmlformats.org/package/2006/content-types">
  <Default Extension="aac" ContentType="audio/aac"/>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34" r:id="rId2"/>
    <p:sldId id="333" r:id="rId3"/>
    <p:sldId id="259" r:id="rId4"/>
    <p:sldId id="324" r:id="rId5"/>
    <p:sldId id="325" r:id="rId6"/>
    <p:sldId id="335" r:id="rId7"/>
    <p:sldId id="349" r:id="rId8"/>
    <p:sldId id="361" r:id="rId9"/>
    <p:sldId id="336" r:id="rId10"/>
    <p:sldId id="346" r:id="rId11"/>
    <p:sldId id="350" r:id="rId12"/>
    <p:sldId id="351" r:id="rId13"/>
    <p:sldId id="352" r:id="rId14"/>
    <p:sldId id="353" r:id="rId15"/>
    <p:sldId id="354" r:id="rId16"/>
    <p:sldId id="355" r:id="rId17"/>
    <p:sldId id="356" r:id="rId18"/>
    <p:sldId id="357" r:id="rId19"/>
    <p:sldId id="358" r:id="rId20"/>
    <p:sldId id="359" r:id="rId21"/>
    <p:sldId id="337" r:id="rId22"/>
    <p:sldId id="343" r:id="rId23"/>
    <p:sldId id="360" r:id="rId24"/>
    <p:sldId id="338" r:id="rId25"/>
    <p:sldId id="347" r:id="rId26"/>
    <p:sldId id="362" r:id="rId27"/>
    <p:sldId id="339" r:id="rId28"/>
    <p:sldId id="344" r:id="rId29"/>
    <p:sldId id="363" r:id="rId30"/>
    <p:sldId id="364" r:id="rId31"/>
    <p:sldId id="365" r:id="rId32"/>
    <p:sldId id="340" r:id="rId33"/>
    <p:sldId id="348" r:id="rId34"/>
    <p:sldId id="341" r:id="rId35"/>
    <p:sldId id="345" r:id="rId36"/>
    <p:sldId id="366" r:id="rId37"/>
    <p:sldId id="323" r:id="rId3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8794AD-0B21-46FB-5017-321D7C3EF465}" name="Stefani Rivera Beltran" initials="SRB" userId="S::Srivera@fogafin.gov.co::bd9b9df7-d914-4cc1-9977-86ee36ef443e" providerId="AD"/>
  <p188:author id="{346E94C1-1300-67B1-48E0-E7893D863390}" name="Laura Ximena Cifuentes Alba" initials="LXCA" userId="S::Lcifuentes@fogafin.gov.co::e8b26861-67ca-4d98-98de-54ccc2dc1596" providerId="AD"/>
  <p188:author id="{A82FA8C6-EB0E-55C4-9BE6-FE673A7A6F6E}" name="Stefani Rivera Beltran" initials="SRB" userId="S-1-5-21-541558241-2645608006-1690898663-72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624"/>
    <a:srgbClr val="00609C"/>
    <a:srgbClr val="61A60E"/>
    <a:srgbClr val="FFFFFF"/>
    <a:srgbClr val="41678C"/>
    <a:srgbClr val="5B9BD5"/>
    <a:srgbClr val="901440"/>
    <a:srgbClr val="FFA224"/>
    <a:srgbClr val="EA593B"/>
    <a:srgbClr val="26B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snapToGrid="0">
      <p:cViewPr varScale="1">
        <p:scale>
          <a:sx n="109" d="100"/>
          <a:sy n="109" d="100"/>
        </p:scale>
        <p:origin x="78" y="14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40649CE-BC5D-8C6E-7D63-AD9711E9AA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a:extLst>
              <a:ext uri="{FF2B5EF4-FFF2-40B4-BE49-F238E27FC236}">
                <a16:creationId xmlns:a16="http://schemas.microsoft.com/office/drawing/2014/main" id="{9AF9EF7F-5906-D27F-980D-2F6A0FAADC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B7239B-201E-4510-B1F0-E4545A75E318}" type="datetimeFigureOut">
              <a:rPr lang="es-CO" smtClean="0"/>
              <a:t>04/10/2023</a:t>
            </a:fld>
            <a:endParaRPr lang="es-CO" dirty="0"/>
          </a:p>
        </p:txBody>
      </p:sp>
      <p:sp>
        <p:nvSpPr>
          <p:cNvPr id="4" name="Marcador de pie de página 3">
            <a:extLst>
              <a:ext uri="{FF2B5EF4-FFF2-40B4-BE49-F238E27FC236}">
                <a16:creationId xmlns:a16="http://schemas.microsoft.com/office/drawing/2014/main" id="{B654D7FB-3B92-12EC-A8D0-B5E4464218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5" name="Marcador de número de diapositiva 4">
            <a:extLst>
              <a:ext uri="{FF2B5EF4-FFF2-40B4-BE49-F238E27FC236}">
                <a16:creationId xmlns:a16="http://schemas.microsoft.com/office/drawing/2014/main" id="{7253B842-5050-FCCB-89F9-CCBD69B1EB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C83A92-20C0-4F1B-9DD8-0427CCD3E939}" type="slidenum">
              <a:rPr lang="es-CO" smtClean="0"/>
              <a:t>‹Nº›</a:t>
            </a:fld>
            <a:endParaRPr lang="es-CO" dirty="0"/>
          </a:p>
        </p:txBody>
      </p:sp>
    </p:spTree>
    <p:extLst>
      <p:ext uri="{BB962C8B-B14F-4D97-AF65-F5344CB8AC3E}">
        <p14:creationId xmlns:p14="http://schemas.microsoft.com/office/powerpoint/2010/main" val="2500690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4BED5-E088-4A0A-8899-ECCB6DF8FC44}" type="datetimeFigureOut">
              <a:rPr lang="es-CO" smtClean="0"/>
              <a:t>04/10/2023</a:t>
            </a:fld>
            <a:endParaRPr lang="es-CO"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00AF9-3B7D-44C7-86C4-60912A4DEDBA}" type="slidenum">
              <a:rPr lang="es-CO" smtClean="0"/>
              <a:t>‹Nº›</a:t>
            </a:fld>
            <a:endParaRPr lang="es-CO" dirty="0"/>
          </a:p>
        </p:txBody>
      </p:sp>
    </p:spTree>
    <p:extLst>
      <p:ext uri="{BB962C8B-B14F-4D97-AF65-F5344CB8AC3E}">
        <p14:creationId xmlns:p14="http://schemas.microsoft.com/office/powerpoint/2010/main" val="1073599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4A00AF9-3B7D-44C7-86C4-60912A4DEDBA}" type="slidenum">
              <a:rPr lang="es-CO" smtClean="0"/>
              <a:t>1</a:t>
            </a:fld>
            <a:endParaRPr lang="es-CO" dirty="0"/>
          </a:p>
        </p:txBody>
      </p:sp>
    </p:spTree>
    <p:extLst>
      <p:ext uri="{BB962C8B-B14F-4D97-AF65-F5344CB8AC3E}">
        <p14:creationId xmlns:p14="http://schemas.microsoft.com/office/powerpoint/2010/main" val="83174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38" name="Gráfico 37">
            <a:extLst>
              <a:ext uri="{FF2B5EF4-FFF2-40B4-BE49-F238E27FC236}">
                <a16:creationId xmlns:a16="http://schemas.microsoft.com/office/drawing/2014/main" id="{687C773C-8896-4FC8-A6E7-C2FD422892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4" name="Gráfico 13">
            <a:extLst>
              <a:ext uri="{FF2B5EF4-FFF2-40B4-BE49-F238E27FC236}">
                <a16:creationId xmlns:a16="http://schemas.microsoft.com/office/drawing/2014/main" id="{E823AAA3-D37E-496D-85B0-EDD69EC18C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7284" y="2025198"/>
            <a:ext cx="3759427" cy="3719645"/>
          </a:xfrm>
          <a:prstGeom prst="rect">
            <a:avLst/>
          </a:prstGeom>
        </p:spPr>
      </p:pic>
      <p:sp>
        <p:nvSpPr>
          <p:cNvPr id="2" name="Título 1">
            <a:extLst>
              <a:ext uri="{FF2B5EF4-FFF2-40B4-BE49-F238E27FC236}">
                <a16:creationId xmlns:a16="http://schemas.microsoft.com/office/drawing/2014/main" id="{99E3064D-9FCB-4A15-81ED-1FAB407F2CEB}"/>
              </a:ext>
            </a:extLst>
          </p:cNvPr>
          <p:cNvSpPr>
            <a:spLocks noGrp="1"/>
          </p:cNvSpPr>
          <p:nvPr>
            <p:ph type="ctrTitle" hasCustomPrompt="1"/>
          </p:nvPr>
        </p:nvSpPr>
        <p:spPr>
          <a:xfrm>
            <a:off x="1225274" y="2317829"/>
            <a:ext cx="5682082" cy="2387600"/>
          </a:xfrm>
          <a:prstGeom prst="rect">
            <a:avLst/>
          </a:prstGeom>
        </p:spPr>
        <p:txBody>
          <a:bodyPr anchor="b"/>
          <a:lstStyle>
            <a:lvl1pPr algn="l">
              <a:defRPr sz="4000"/>
            </a:lvl1pPr>
          </a:lstStyle>
          <a:p>
            <a:r>
              <a:rPr lang="es-ES" dirty="0"/>
              <a:t>Haga clic para agregar el título</a:t>
            </a:r>
            <a:endParaRPr lang="es-CO" dirty="0"/>
          </a:p>
        </p:txBody>
      </p:sp>
      <p:sp>
        <p:nvSpPr>
          <p:cNvPr id="3" name="Subtítulo 2">
            <a:extLst>
              <a:ext uri="{FF2B5EF4-FFF2-40B4-BE49-F238E27FC236}">
                <a16:creationId xmlns:a16="http://schemas.microsoft.com/office/drawing/2014/main" id="{0D5BB77F-8F40-4734-87E0-9C204D9F0711}"/>
              </a:ext>
            </a:extLst>
          </p:cNvPr>
          <p:cNvSpPr>
            <a:spLocks noGrp="1"/>
          </p:cNvSpPr>
          <p:nvPr>
            <p:ph type="subTitle" idx="1" hasCustomPrompt="1"/>
          </p:nvPr>
        </p:nvSpPr>
        <p:spPr>
          <a:xfrm>
            <a:off x="1235817" y="5063431"/>
            <a:ext cx="5682081" cy="503579"/>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Nombre de quien realiza la presentación</a:t>
            </a:r>
            <a:endParaRPr lang="es-CO" dirty="0"/>
          </a:p>
        </p:txBody>
      </p:sp>
      <p:pic>
        <p:nvPicPr>
          <p:cNvPr id="21" name="Picture 24">
            <a:extLst>
              <a:ext uri="{FF2B5EF4-FFF2-40B4-BE49-F238E27FC236}">
                <a16:creationId xmlns:a16="http://schemas.microsoft.com/office/drawing/2014/main" id="{2B541E0B-9735-450A-A740-6A90F73D9AD2}"/>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414872" y="444676"/>
            <a:ext cx="2235791" cy="812330"/>
          </a:xfrm>
          <a:prstGeom prst="rect">
            <a:avLst/>
          </a:prstGeom>
        </p:spPr>
      </p:pic>
      <p:sp>
        <p:nvSpPr>
          <p:cNvPr id="43" name="Diagrama de flujo: conector 42">
            <a:extLst>
              <a:ext uri="{FF2B5EF4-FFF2-40B4-BE49-F238E27FC236}">
                <a16:creationId xmlns:a16="http://schemas.microsoft.com/office/drawing/2014/main" id="{4E46BACF-B2DF-4DBE-A86F-AFF94A9E106A}"/>
              </a:ext>
            </a:extLst>
          </p:cNvPr>
          <p:cNvSpPr/>
          <p:nvPr userDrawn="1"/>
        </p:nvSpPr>
        <p:spPr>
          <a:xfrm>
            <a:off x="7574546" y="-958156"/>
            <a:ext cx="5682081" cy="5682081"/>
          </a:xfrm>
          <a:prstGeom prst="flowChartConnector">
            <a:avLst/>
          </a:prstGeom>
          <a:solidFill>
            <a:srgbClr val="61A6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5" name="Marcador de posición de imagen 44">
            <a:extLst>
              <a:ext uri="{FF2B5EF4-FFF2-40B4-BE49-F238E27FC236}">
                <a16:creationId xmlns:a16="http://schemas.microsoft.com/office/drawing/2014/main" id="{927332A7-D9BA-4428-8FC3-88C655EE4BEA}"/>
              </a:ext>
            </a:extLst>
          </p:cNvPr>
          <p:cNvSpPr>
            <a:spLocks noGrp="1"/>
          </p:cNvSpPr>
          <p:nvPr>
            <p:ph type="pic" sz="quarter" idx="10"/>
          </p:nvPr>
        </p:nvSpPr>
        <p:spPr>
          <a:xfrm>
            <a:off x="7905095" y="-664391"/>
            <a:ext cx="5040474" cy="5040473"/>
          </a:xfrm>
          <a:prstGeom prst="flowChartConnector">
            <a:avLst/>
          </a:prstGeom>
          <a:solidFill>
            <a:schemeClr val="bg1">
              <a:lumMod val="75000"/>
            </a:schemeClr>
          </a:solidFill>
        </p:spPr>
        <p:txBody>
          <a:bodyPr/>
          <a:lstStyle/>
          <a:p>
            <a:endParaRPr lang="es-CO" dirty="0"/>
          </a:p>
        </p:txBody>
      </p:sp>
    </p:spTree>
    <p:extLst>
      <p:ext uri="{BB962C8B-B14F-4D97-AF65-F5344CB8AC3E}">
        <p14:creationId xmlns:p14="http://schemas.microsoft.com/office/powerpoint/2010/main" val="3648865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grade verde">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88BD2EC0-66ED-4CA5-849D-62E3C0DAA541}"/>
              </a:ext>
            </a:extLst>
          </p:cNvPr>
          <p:cNvSpPr/>
          <p:nvPr/>
        </p:nvSpPr>
        <p:spPr>
          <a:xfrm>
            <a:off x="-33853" y="-49489"/>
            <a:ext cx="12225853" cy="6907489"/>
          </a:xfrm>
          <a:prstGeom prst="rect">
            <a:avLst/>
          </a:prstGeom>
          <a:gradFill flip="none" rotWithShape="1">
            <a:gsLst>
              <a:gs pos="0">
                <a:srgbClr val="026732"/>
              </a:gs>
              <a:gs pos="73000">
                <a:srgbClr val="408D2A"/>
              </a:gs>
              <a:gs pos="100000">
                <a:srgbClr val="90BE1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1" name="Grupo 10">
            <a:extLst>
              <a:ext uri="{FF2B5EF4-FFF2-40B4-BE49-F238E27FC236}">
                <a16:creationId xmlns:a16="http://schemas.microsoft.com/office/drawing/2014/main" id="{B23F58A1-55CD-4FEA-891E-B423A270D92C}"/>
              </a:ext>
            </a:extLst>
          </p:cNvPr>
          <p:cNvGrpSpPr/>
          <p:nvPr userDrawn="1"/>
        </p:nvGrpSpPr>
        <p:grpSpPr>
          <a:xfrm>
            <a:off x="11418137" y="6038724"/>
            <a:ext cx="1373710" cy="1421771"/>
            <a:chOff x="11418137" y="6038724"/>
            <a:chExt cx="1373710" cy="1421771"/>
          </a:xfrm>
        </p:grpSpPr>
        <p:sp>
          <p:nvSpPr>
            <p:cNvPr id="12" name="Diagrama de flujo: conector 11">
              <a:extLst>
                <a:ext uri="{FF2B5EF4-FFF2-40B4-BE49-F238E27FC236}">
                  <a16:creationId xmlns:a16="http://schemas.microsoft.com/office/drawing/2014/main" id="{7DD7D021-760B-4779-9D3C-D4F7C584B16A}"/>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Diagrama de flujo: conector 12">
              <a:extLst>
                <a:ext uri="{FF2B5EF4-FFF2-40B4-BE49-F238E27FC236}">
                  <a16:creationId xmlns:a16="http://schemas.microsoft.com/office/drawing/2014/main" id="{8B02AD50-F9FE-4478-A8E7-98B91BC8A089}"/>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Diagrama de flujo: conector 13">
              <a:extLst>
                <a:ext uri="{FF2B5EF4-FFF2-40B4-BE49-F238E27FC236}">
                  <a16:creationId xmlns:a16="http://schemas.microsoft.com/office/drawing/2014/main" id="{0C330B65-976F-4A80-95E9-0BD784DB46A7}"/>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7" name="Subtítulo 2">
            <a:extLst>
              <a:ext uri="{FF2B5EF4-FFF2-40B4-BE49-F238E27FC236}">
                <a16:creationId xmlns:a16="http://schemas.microsoft.com/office/drawing/2014/main" id="{083D1DB8-0479-474D-970B-B0880CCF98FB}"/>
              </a:ext>
            </a:extLst>
          </p:cNvPr>
          <p:cNvSpPr>
            <a:spLocks noGrp="1"/>
          </p:cNvSpPr>
          <p:nvPr>
            <p:ph type="subTitle" idx="1" hasCustomPrompt="1"/>
          </p:nvPr>
        </p:nvSpPr>
        <p:spPr>
          <a:xfrm>
            <a:off x="812476" y="1741714"/>
            <a:ext cx="10567050" cy="4064904"/>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pic>
        <p:nvPicPr>
          <p:cNvPr id="10" name="Gráfico 9">
            <a:extLst>
              <a:ext uri="{FF2B5EF4-FFF2-40B4-BE49-F238E27FC236}">
                <a16:creationId xmlns:a16="http://schemas.microsoft.com/office/drawing/2014/main" id="{24FEB047-3D84-4271-80A3-EA2B14F66D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18705" y="1934728"/>
            <a:ext cx="3759427" cy="3719645"/>
          </a:xfrm>
          <a:prstGeom prst="rect">
            <a:avLst/>
          </a:prstGeom>
        </p:spPr>
      </p:pic>
    </p:spTree>
    <p:extLst>
      <p:ext uri="{BB962C8B-B14F-4D97-AF65-F5344CB8AC3E}">
        <p14:creationId xmlns:p14="http://schemas.microsoft.com/office/powerpoint/2010/main" val="363920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n opacidad azul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263140A-76BC-45F0-9C16-420B76054E7D}"/>
              </a:ext>
            </a:extLst>
          </p:cNvPr>
          <p:cNvPicPr>
            <a:picLocks noChangeAspect="1"/>
          </p:cNvPicPr>
          <p:nvPr userDrawn="1"/>
        </p:nvPicPr>
        <p:blipFill rotWithShape="1">
          <a:blip r:embed="rId2"/>
          <a:srcRect l="535" r="-146" b="15113"/>
          <a:stretch/>
        </p:blipFill>
        <p:spPr>
          <a:xfrm>
            <a:off x="0" y="7701"/>
            <a:ext cx="12192000" cy="6858000"/>
          </a:xfrm>
          <a:prstGeom prst="rect">
            <a:avLst/>
          </a:prstGeom>
        </p:spPr>
      </p:pic>
      <p:sp>
        <p:nvSpPr>
          <p:cNvPr id="9" name="Rectángulo 8">
            <a:extLst>
              <a:ext uri="{FF2B5EF4-FFF2-40B4-BE49-F238E27FC236}">
                <a16:creationId xmlns:a16="http://schemas.microsoft.com/office/drawing/2014/main" id="{7603736E-5A7B-4761-8C6C-A9892958D603}"/>
              </a:ext>
            </a:extLst>
          </p:cNvPr>
          <p:cNvSpPr/>
          <p:nvPr userDrawn="1"/>
        </p:nvSpPr>
        <p:spPr>
          <a:xfrm>
            <a:off x="-33853" y="35348"/>
            <a:ext cx="12225853" cy="6871301"/>
          </a:xfrm>
          <a:prstGeom prst="rect">
            <a:avLst/>
          </a:prstGeom>
          <a:gradFill flip="none" rotWithShape="1">
            <a:gsLst>
              <a:gs pos="0">
                <a:srgbClr val="083048">
                  <a:alpha val="30000"/>
                </a:srgbClr>
              </a:gs>
              <a:gs pos="77000">
                <a:srgbClr val="0E5078"/>
              </a:gs>
              <a:gs pos="100000">
                <a:srgbClr val="1475B0"/>
              </a:gs>
            </a:gsLst>
            <a:lin ang="5400000" scaled="1"/>
            <a:tileRect/>
          </a:gra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Rectángulo 14">
            <a:extLst>
              <a:ext uri="{FF2B5EF4-FFF2-40B4-BE49-F238E27FC236}">
                <a16:creationId xmlns:a16="http://schemas.microsoft.com/office/drawing/2014/main" id="{59E5B1B5-1FB4-4D37-A94F-16B71C157F61}"/>
              </a:ext>
            </a:extLst>
          </p:cNvPr>
          <p:cNvSpPr/>
          <p:nvPr userDrawn="1"/>
        </p:nvSpPr>
        <p:spPr>
          <a:xfrm>
            <a:off x="-25350" y="22047"/>
            <a:ext cx="12225853" cy="6871301"/>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grpSp>
        <p:nvGrpSpPr>
          <p:cNvPr id="11" name="Grupo 10">
            <a:extLst>
              <a:ext uri="{FF2B5EF4-FFF2-40B4-BE49-F238E27FC236}">
                <a16:creationId xmlns:a16="http://schemas.microsoft.com/office/drawing/2014/main" id="{6F4989FF-B779-4A3F-BAF6-3BAB68728209}"/>
              </a:ext>
            </a:extLst>
          </p:cNvPr>
          <p:cNvGrpSpPr/>
          <p:nvPr userDrawn="1"/>
        </p:nvGrpSpPr>
        <p:grpSpPr>
          <a:xfrm>
            <a:off x="11418137" y="6038724"/>
            <a:ext cx="1373710" cy="1421771"/>
            <a:chOff x="11418137" y="6038724"/>
            <a:chExt cx="1373710" cy="1421771"/>
          </a:xfrm>
        </p:grpSpPr>
        <p:sp>
          <p:nvSpPr>
            <p:cNvPr id="12" name="Diagrama de flujo: conector 11">
              <a:extLst>
                <a:ext uri="{FF2B5EF4-FFF2-40B4-BE49-F238E27FC236}">
                  <a16:creationId xmlns:a16="http://schemas.microsoft.com/office/drawing/2014/main" id="{345CA1B9-BC54-4566-B245-FBD69A36F37B}"/>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Diagrama de flujo: conector 12">
              <a:extLst>
                <a:ext uri="{FF2B5EF4-FFF2-40B4-BE49-F238E27FC236}">
                  <a16:creationId xmlns:a16="http://schemas.microsoft.com/office/drawing/2014/main" id="{C1E9DA4E-746C-4861-8117-A0D689A22747}"/>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Diagrama de flujo: conector 13">
              <a:extLst>
                <a:ext uri="{FF2B5EF4-FFF2-40B4-BE49-F238E27FC236}">
                  <a16:creationId xmlns:a16="http://schemas.microsoft.com/office/drawing/2014/main" id="{B38EDB20-B5F3-454A-978A-B5E52F9E5228}"/>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6" name="Subtítulo 2">
            <a:extLst>
              <a:ext uri="{FF2B5EF4-FFF2-40B4-BE49-F238E27FC236}">
                <a16:creationId xmlns:a16="http://schemas.microsoft.com/office/drawing/2014/main" id="{69840785-F164-4134-8DD5-B1C745441163}"/>
              </a:ext>
            </a:extLst>
          </p:cNvPr>
          <p:cNvSpPr>
            <a:spLocks noGrp="1"/>
          </p:cNvSpPr>
          <p:nvPr>
            <p:ph type="subTitle" idx="1" hasCustomPrompt="1"/>
          </p:nvPr>
        </p:nvSpPr>
        <p:spPr>
          <a:xfrm>
            <a:off x="812476" y="1741714"/>
            <a:ext cx="10567050" cy="4064904"/>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Tree>
    <p:extLst>
      <p:ext uri="{BB962C8B-B14F-4D97-AF65-F5344CB8AC3E}">
        <p14:creationId xmlns:p14="http://schemas.microsoft.com/office/powerpoint/2010/main" val="1898162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 opacidad azul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F09609-A76E-43A7-8AA2-0E0C2D5737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78" b="7963"/>
          <a:stretch/>
        </p:blipFill>
        <p:spPr>
          <a:xfrm>
            <a:off x="-8300" y="0"/>
            <a:ext cx="12208598" cy="6858000"/>
          </a:xfrm>
          <a:prstGeom prst="rect">
            <a:avLst/>
          </a:prstGeom>
        </p:spPr>
      </p:pic>
      <p:sp>
        <p:nvSpPr>
          <p:cNvPr id="9" name="Rectángulo 8">
            <a:extLst>
              <a:ext uri="{FF2B5EF4-FFF2-40B4-BE49-F238E27FC236}">
                <a16:creationId xmlns:a16="http://schemas.microsoft.com/office/drawing/2014/main" id="{7603736E-5A7B-4761-8C6C-A9892958D603}"/>
              </a:ext>
            </a:extLst>
          </p:cNvPr>
          <p:cNvSpPr/>
          <p:nvPr userDrawn="1"/>
        </p:nvSpPr>
        <p:spPr>
          <a:xfrm>
            <a:off x="-12880" y="-9971"/>
            <a:ext cx="12217759" cy="6867972"/>
          </a:xfrm>
          <a:prstGeom prst="rect">
            <a:avLst/>
          </a:prstGeom>
          <a:gradFill flip="none" rotWithShape="1">
            <a:gsLst>
              <a:gs pos="0">
                <a:srgbClr val="083048">
                  <a:alpha val="30000"/>
                </a:srgbClr>
              </a:gs>
              <a:gs pos="77000">
                <a:srgbClr val="0E5078"/>
              </a:gs>
              <a:gs pos="100000">
                <a:srgbClr val="1475B0"/>
              </a:gs>
            </a:gsLst>
            <a:lin ang="5400000" scaled="1"/>
            <a:tileRect/>
          </a:gra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4FC4FE7D-3306-46B7-A048-035AF9F711E9}"/>
              </a:ext>
            </a:extLst>
          </p:cNvPr>
          <p:cNvSpPr/>
          <p:nvPr userDrawn="1"/>
        </p:nvSpPr>
        <p:spPr>
          <a:xfrm>
            <a:off x="0" y="-19943"/>
            <a:ext cx="12225853" cy="6887916"/>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grpSp>
        <p:nvGrpSpPr>
          <p:cNvPr id="19" name="Grupo 18">
            <a:extLst>
              <a:ext uri="{FF2B5EF4-FFF2-40B4-BE49-F238E27FC236}">
                <a16:creationId xmlns:a16="http://schemas.microsoft.com/office/drawing/2014/main" id="{2C001850-B119-413C-BF5D-31155A72C54E}"/>
              </a:ext>
            </a:extLst>
          </p:cNvPr>
          <p:cNvGrpSpPr/>
          <p:nvPr userDrawn="1"/>
        </p:nvGrpSpPr>
        <p:grpSpPr>
          <a:xfrm>
            <a:off x="11418137" y="6038724"/>
            <a:ext cx="1373710" cy="1421771"/>
            <a:chOff x="11418137" y="6038724"/>
            <a:chExt cx="1373710" cy="1421771"/>
          </a:xfrm>
        </p:grpSpPr>
        <p:sp>
          <p:nvSpPr>
            <p:cNvPr id="20" name="Diagrama de flujo: conector 19">
              <a:extLst>
                <a:ext uri="{FF2B5EF4-FFF2-40B4-BE49-F238E27FC236}">
                  <a16:creationId xmlns:a16="http://schemas.microsoft.com/office/drawing/2014/main" id="{E2BF6706-6FD4-47EE-9F7F-92485F7D4C14}"/>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Diagrama de flujo: conector 20">
              <a:extLst>
                <a:ext uri="{FF2B5EF4-FFF2-40B4-BE49-F238E27FC236}">
                  <a16:creationId xmlns:a16="http://schemas.microsoft.com/office/drawing/2014/main" id="{CD019BB4-94C4-426A-8423-888D9B342A2D}"/>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Diagrama de flujo: conector 21">
              <a:extLst>
                <a:ext uri="{FF2B5EF4-FFF2-40B4-BE49-F238E27FC236}">
                  <a16:creationId xmlns:a16="http://schemas.microsoft.com/office/drawing/2014/main" id="{2392BE84-C251-4C6F-9B79-5330D625AA8E}"/>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3" name="Subtítulo 2">
            <a:extLst>
              <a:ext uri="{FF2B5EF4-FFF2-40B4-BE49-F238E27FC236}">
                <a16:creationId xmlns:a16="http://schemas.microsoft.com/office/drawing/2014/main" id="{00D452DC-FB5A-4C46-94DF-B796329E2A57}"/>
              </a:ext>
            </a:extLst>
          </p:cNvPr>
          <p:cNvSpPr>
            <a:spLocks noGrp="1"/>
          </p:cNvSpPr>
          <p:nvPr>
            <p:ph type="subTitle" idx="1" hasCustomPrompt="1"/>
          </p:nvPr>
        </p:nvSpPr>
        <p:spPr>
          <a:xfrm>
            <a:off x="812476" y="1741714"/>
            <a:ext cx="10567050" cy="4064904"/>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Tree>
    <p:extLst>
      <p:ext uri="{BB962C8B-B14F-4D97-AF65-F5344CB8AC3E}">
        <p14:creationId xmlns:p14="http://schemas.microsoft.com/office/powerpoint/2010/main" val="1965669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n opacidad azul3">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1570738-087D-496C-9815-D657FA0C99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8"/>
          <a:stretch/>
        </p:blipFill>
        <p:spPr>
          <a:xfrm flipH="1">
            <a:off x="-3" y="0"/>
            <a:ext cx="12210629" cy="6894288"/>
          </a:xfrm>
          <a:prstGeom prst="rect">
            <a:avLst/>
          </a:prstGeom>
        </p:spPr>
      </p:pic>
      <p:sp>
        <p:nvSpPr>
          <p:cNvPr id="9" name="Rectángulo 8">
            <a:extLst>
              <a:ext uri="{FF2B5EF4-FFF2-40B4-BE49-F238E27FC236}">
                <a16:creationId xmlns:a16="http://schemas.microsoft.com/office/drawing/2014/main" id="{7603736E-5A7B-4761-8C6C-A9892958D603}"/>
              </a:ext>
            </a:extLst>
          </p:cNvPr>
          <p:cNvSpPr/>
          <p:nvPr userDrawn="1"/>
        </p:nvSpPr>
        <p:spPr>
          <a:xfrm>
            <a:off x="-7133" y="0"/>
            <a:ext cx="12199133" cy="6858000"/>
          </a:xfrm>
          <a:prstGeom prst="rect">
            <a:avLst/>
          </a:prstGeom>
          <a:gradFill flip="none" rotWithShape="1">
            <a:gsLst>
              <a:gs pos="0">
                <a:srgbClr val="083048">
                  <a:alpha val="30000"/>
                </a:srgbClr>
              </a:gs>
              <a:gs pos="77000">
                <a:srgbClr val="0E5078"/>
              </a:gs>
              <a:gs pos="100000">
                <a:srgbClr val="1475B0"/>
              </a:gs>
            </a:gsLst>
            <a:lin ang="5400000" scaled="1"/>
            <a:tileRect/>
          </a:gra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4FC4FE7D-3306-46B7-A048-035AF9F711E9}"/>
              </a:ext>
            </a:extLst>
          </p:cNvPr>
          <p:cNvSpPr/>
          <p:nvPr userDrawn="1"/>
        </p:nvSpPr>
        <p:spPr>
          <a:xfrm>
            <a:off x="7130" y="18144"/>
            <a:ext cx="12210626" cy="6858000"/>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grpSp>
        <p:nvGrpSpPr>
          <p:cNvPr id="19" name="Grupo 18">
            <a:extLst>
              <a:ext uri="{FF2B5EF4-FFF2-40B4-BE49-F238E27FC236}">
                <a16:creationId xmlns:a16="http://schemas.microsoft.com/office/drawing/2014/main" id="{2C001850-B119-413C-BF5D-31155A72C54E}"/>
              </a:ext>
            </a:extLst>
          </p:cNvPr>
          <p:cNvGrpSpPr/>
          <p:nvPr userDrawn="1"/>
        </p:nvGrpSpPr>
        <p:grpSpPr>
          <a:xfrm>
            <a:off x="11418137" y="6038724"/>
            <a:ext cx="1373710" cy="1421771"/>
            <a:chOff x="11418137" y="6038724"/>
            <a:chExt cx="1373710" cy="1421771"/>
          </a:xfrm>
        </p:grpSpPr>
        <p:sp>
          <p:nvSpPr>
            <p:cNvPr id="20" name="Diagrama de flujo: conector 19">
              <a:extLst>
                <a:ext uri="{FF2B5EF4-FFF2-40B4-BE49-F238E27FC236}">
                  <a16:creationId xmlns:a16="http://schemas.microsoft.com/office/drawing/2014/main" id="{E2BF6706-6FD4-47EE-9F7F-92485F7D4C14}"/>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Diagrama de flujo: conector 20">
              <a:extLst>
                <a:ext uri="{FF2B5EF4-FFF2-40B4-BE49-F238E27FC236}">
                  <a16:creationId xmlns:a16="http://schemas.microsoft.com/office/drawing/2014/main" id="{CD019BB4-94C4-426A-8423-888D9B342A2D}"/>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Diagrama de flujo: conector 21">
              <a:extLst>
                <a:ext uri="{FF2B5EF4-FFF2-40B4-BE49-F238E27FC236}">
                  <a16:creationId xmlns:a16="http://schemas.microsoft.com/office/drawing/2014/main" id="{2392BE84-C251-4C6F-9B79-5330D625AA8E}"/>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Subtítulo 2">
            <a:extLst>
              <a:ext uri="{FF2B5EF4-FFF2-40B4-BE49-F238E27FC236}">
                <a16:creationId xmlns:a16="http://schemas.microsoft.com/office/drawing/2014/main" id="{1CB7787B-6B95-4724-AC09-B4E84E75F17B}"/>
              </a:ext>
            </a:extLst>
          </p:cNvPr>
          <p:cNvSpPr>
            <a:spLocks noGrp="1"/>
          </p:cNvSpPr>
          <p:nvPr>
            <p:ph type="subTitle" idx="1" hasCustomPrompt="1"/>
          </p:nvPr>
        </p:nvSpPr>
        <p:spPr>
          <a:xfrm>
            <a:off x="812476" y="1741714"/>
            <a:ext cx="10567050" cy="4064904"/>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Tree>
    <p:extLst>
      <p:ext uri="{BB962C8B-B14F-4D97-AF65-F5344CB8AC3E}">
        <p14:creationId xmlns:p14="http://schemas.microsoft.com/office/powerpoint/2010/main" val="1709156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n opacidad azul4">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27D90E-AB92-42F7-8A04-B74DAB75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3" t="16371"/>
          <a:stretch/>
        </p:blipFill>
        <p:spPr>
          <a:xfrm>
            <a:off x="0" y="0"/>
            <a:ext cx="12192000" cy="6858000"/>
          </a:xfrm>
          <a:prstGeom prst="rect">
            <a:avLst/>
          </a:prstGeom>
        </p:spPr>
      </p:pic>
      <p:sp>
        <p:nvSpPr>
          <p:cNvPr id="9" name="Rectángulo 8">
            <a:extLst>
              <a:ext uri="{FF2B5EF4-FFF2-40B4-BE49-F238E27FC236}">
                <a16:creationId xmlns:a16="http://schemas.microsoft.com/office/drawing/2014/main" id="{7603736E-5A7B-4761-8C6C-A9892958D603}"/>
              </a:ext>
            </a:extLst>
          </p:cNvPr>
          <p:cNvSpPr/>
          <p:nvPr userDrawn="1"/>
        </p:nvSpPr>
        <p:spPr>
          <a:xfrm>
            <a:off x="0" y="0"/>
            <a:ext cx="12192000" cy="6858000"/>
          </a:xfrm>
          <a:prstGeom prst="rect">
            <a:avLst/>
          </a:prstGeom>
          <a:gradFill flip="none" rotWithShape="1">
            <a:gsLst>
              <a:gs pos="0">
                <a:srgbClr val="083048">
                  <a:alpha val="30000"/>
                </a:srgbClr>
              </a:gs>
              <a:gs pos="77000">
                <a:srgbClr val="0E5078"/>
              </a:gs>
              <a:gs pos="100000">
                <a:srgbClr val="1475B0"/>
              </a:gs>
            </a:gsLst>
            <a:lin ang="5400000" scaled="1"/>
            <a:tileRect/>
          </a:gradFill>
          <a:ln>
            <a:noFill/>
          </a:ln>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Rectángulo 9">
            <a:extLst>
              <a:ext uri="{FF2B5EF4-FFF2-40B4-BE49-F238E27FC236}">
                <a16:creationId xmlns:a16="http://schemas.microsoft.com/office/drawing/2014/main" id="{4FC4FE7D-3306-46B7-A048-035AF9F711E9}"/>
              </a:ext>
            </a:extLst>
          </p:cNvPr>
          <p:cNvSpPr/>
          <p:nvPr userDrawn="1"/>
        </p:nvSpPr>
        <p:spPr>
          <a:xfrm>
            <a:off x="956" y="18013"/>
            <a:ext cx="12191044" cy="6858000"/>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grpSp>
        <p:nvGrpSpPr>
          <p:cNvPr id="19" name="Grupo 18">
            <a:extLst>
              <a:ext uri="{FF2B5EF4-FFF2-40B4-BE49-F238E27FC236}">
                <a16:creationId xmlns:a16="http://schemas.microsoft.com/office/drawing/2014/main" id="{2C001850-B119-413C-BF5D-31155A72C54E}"/>
              </a:ext>
            </a:extLst>
          </p:cNvPr>
          <p:cNvGrpSpPr/>
          <p:nvPr userDrawn="1"/>
        </p:nvGrpSpPr>
        <p:grpSpPr>
          <a:xfrm>
            <a:off x="11418137" y="6038724"/>
            <a:ext cx="1373710" cy="1421771"/>
            <a:chOff x="11418137" y="6038724"/>
            <a:chExt cx="1373710" cy="1421771"/>
          </a:xfrm>
        </p:grpSpPr>
        <p:sp>
          <p:nvSpPr>
            <p:cNvPr id="20" name="Diagrama de flujo: conector 19">
              <a:extLst>
                <a:ext uri="{FF2B5EF4-FFF2-40B4-BE49-F238E27FC236}">
                  <a16:creationId xmlns:a16="http://schemas.microsoft.com/office/drawing/2014/main" id="{E2BF6706-6FD4-47EE-9F7F-92485F7D4C14}"/>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Diagrama de flujo: conector 20">
              <a:extLst>
                <a:ext uri="{FF2B5EF4-FFF2-40B4-BE49-F238E27FC236}">
                  <a16:creationId xmlns:a16="http://schemas.microsoft.com/office/drawing/2014/main" id="{CD019BB4-94C4-426A-8423-888D9B342A2D}"/>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Diagrama de flujo: conector 21">
              <a:extLst>
                <a:ext uri="{FF2B5EF4-FFF2-40B4-BE49-F238E27FC236}">
                  <a16:creationId xmlns:a16="http://schemas.microsoft.com/office/drawing/2014/main" id="{2392BE84-C251-4C6F-9B79-5330D625AA8E}"/>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1" name="Subtítulo 2">
            <a:extLst>
              <a:ext uri="{FF2B5EF4-FFF2-40B4-BE49-F238E27FC236}">
                <a16:creationId xmlns:a16="http://schemas.microsoft.com/office/drawing/2014/main" id="{7C1719E6-D514-438E-8364-542235D6C000}"/>
              </a:ext>
            </a:extLst>
          </p:cNvPr>
          <p:cNvSpPr>
            <a:spLocks noGrp="1"/>
          </p:cNvSpPr>
          <p:nvPr>
            <p:ph type="subTitle" idx="1" hasCustomPrompt="1"/>
          </p:nvPr>
        </p:nvSpPr>
        <p:spPr>
          <a:xfrm>
            <a:off x="812476" y="1741714"/>
            <a:ext cx="10567050" cy="4064904"/>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Tree>
    <p:extLst>
      <p:ext uri="{BB962C8B-B14F-4D97-AF65-F5344CB8AC3E}">
        <p14:creationId xmlns:p14="http://schemas.microsoft.com/office/powerpoint/2010/main" val="3762870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stilo libre-azul">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F5EBE7B2-5CA1-464E-AEB3-B61CB03AC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53325" y="1994672"/>
            <a:ext cx="3750000" cy="3697332"/>
          </a:xfrm>
          <a:prstGeom prst="rect">
            <a:avLst/>
          </a:prstGeom>
        </p:spPr>
      </p:pic>
      <p:pic>
        <p:nvPicPr>
          <p:cNvPr id="11" name="Gráfico 10">
            <a:extLst>
              <a:ext uri="{FF2B5EF4-FFF2-40B4-BE49-F238E27FC236}">
                <a16:creationId xmlns:a16="http://schemas.microsoft.com/office/drawing/2014/main" id="{4737457B-429B-4768-8566-5F6C6B6BC2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489"/>
            <a:ext cx="10546818" cy="857913"/>
          </a:xfrm>
          <a:prstGeom prst="rect">
            <a:avLst/>
          </a:prstGeom>
        </p:spPr>
      </p:pic>
      <p:grpSp>
        <p:nvGrpSpPr>
          <p:cNvPr id="27" name="Grupo 26">
            <a:extLst>
              <a:ext uri="{FF2B5EF4-FFF2-40B4-BE49-F238E27FC236}">
                <a16:creationId xmlns:a16="http://schemas.microsoft.com/office/drawing/2014/main" id="{F8D2700A-5DD6-4134-BF96-3E9444E6FCAD}"/>
              </a:ext>
            </a:extLst>
          </p:cNvPr>
          <p:cNvGrpSpPr/>
          <p:nvPr userDrawn="1"/>
        </p:nvGrpSpPr>
        <p:grpSpPr>
          <a:xfrm>
            <a:off x="11418137" y="6038724"/>
            <a:ext cx="1373710" cy="1421771"/>
            <a:chOff x="11418137" y="6038724"/>
            <a:chExt cx="1373710" cy="1421771"/>
          </a:xfrm>
        </p:grpSpPr>
        <p:sp>
          <p:nvSpPr>
            <p:cNvPr id="28" name="Diagrama de flujo: conector 27">
              <a:extLst>
                <a:ext uri="{FF2B5EF4-FFF2-40B4-BE49-F238E27FC236}">
                  <a16:creationId xmlns:a16="http://schemas.microsoft.com/office/drawing/2014/main" id="{D026DB74-5E45-4D1D-8FBF-B2E5913777E2}"/>
                </a:ext>
              </a:extLst>
            </p:cNvPr>
            <p:cNvSpPr/>
            <p:nvPr/>
          </p:nvSpPr>
          <p:spPr>
            <a:xfrm rot="1782081">
              <a:off x="11770469" y="6355309"/>
              <a:ext cx="882226" cy="954225"/>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Diagrama de flujo: conector 28">
              <a:extLst>
                <a:ext uri="{FF2B5EF4-FFF2-40B4-BE49-F238E27FC236}">
                  <a16:creationId xmlns:a16="http://schemas.microsoft.com/office/drawing/2014/main" id="{EB3BD3B2-56FD-4E6F-BA81-D91C826FEBBF}"/>
                </a:ext>
              </a:extLst>
            </p:cNvPr>
            <p:cNvSpPr/>
            <p:nvPr/>
          </p:nvSpPr>
          <p:spPr>
            <a:xfrm rot="1302439">
              <a:off x="11563700" y="6181871"/>
              <a:ext cx="1100273" cy="1206856"/>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Diagrama de flujo: conector 29">
              <a:extLst>
                <a:ext uri="{FF2B5EF4-FFF2-40B4-BE49-F238E27FC236}">
                  <a16:creationId xmlns:a16="http://schemas.microsoft.com/office/drawing/2014/main" id="{7159BD3B-AF53-4A5C-A96B-6D20F08D7641}"/>
                </a:ext>
              </a:extLst>
            </p:cNvPr>
            <p:cNvSpPr/>
            <p:nvPr/>
          </p:nvSpPr>
          <p:spPr>
            <a:xfrm rot="1593727">
              <a:off x="11418137" y="6038724"/>
              <a:ext cx="1373710" cy="1421771"/>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1" name="Subtítulo 2">
            <a:extLst>
              <a:ext uri="{FF2B5EF4-FFF2-40B4-BE49-F238E27FC236}">
                <a16:creationId xmlns:a16="http://schemas.microsoft.com/office/drawing/2014/main" id="{045C7FC2-44E9-41FA-AE95-C64AABD1003C}"/>
              </a:ext>
            </a:extLst>
          </p:cNvPr>
          <p:cNvSpPr>
            <a:spLocks noGrp="1"/>
          </p:cNvSpPr>
          <p:nvPr>
            <p:ph type="subTitle" idx="1" hasCustomPrompt="1"/>
          </p:nvPr>
        </p:nvSpPr>
        <p:spPr>
          <a:xfrm>
            <a:off x="5635830" y="2755900"/>
            <a:ext cx="5457655" cy="3265286"/>
          </a:xfrm>
          <a:prstGeom prst="rect">
            <a:avLst/>
          </a:prstGeom>
        </p:spPr>
        <p:txBody>
          <a:bodyPr/>
          <a:lstStyle>
            <a:lvl1pPr marL="0" indent="0" algn="l">
              <a:buNone/>
              <a:defRPr sz="2000">
                <a:solidFill>
                  <a:schemeClr val="bg1">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
        <p:nvSpPr>
          <p:cNvPr id="33" name="Título 1">
            <a:extLst>
              <a:ext uri="{FF2B5EF4-FFF2-40B4-BE49-F238E27FC236}">
                <a16:creationId xmlns:a16="http://schemas.microsoft.com/office/drawing/2014/main" id="{3E4B6BD6-CE62-4CE4-88CB-628264D7490D}"/>
              </a:ext>
            </a:extLst>
          </p:cNvPr>
          <p:cNvSpPr>
            <a:spLocks noGrp="1"/>
          </p:cNvSpPr>
          <p:nvPr>
            <p:ph type="ctrTitle" hasCustomPrompt="1"/>
          </p:nvPr>
        </p:nvSpPr>
        <p:spPr>
          <a:xfrm>
            <a:off x="537748" y="45557"/>
            <a:ext cx="8904251" cy="661633"/>
          </a:xfrm>
          <a:prstGeom prst="rect">
            <a:avLst/>
          </a:prstGeom>
        </p:spPr>
        <p:txBody>
          <a:bodyPr anchor="b"/>
          <a:lstStyle>
            <a:lvl1pPr algn="l">
              <a:defRPr sz="3600">
                <a:solidFill>
                  <a:schemeClr val="bg1"/>
                </a:solidFill>
              </a:defRPr>
            </a:lvl1pPr>
          </a:lstStyle>
          <a:p>
            <a:r>
              <a:rPr lang="es-MX" dirty="0"/>
              <a:t>Haga clic para agregar el título</a:t>
            </a:r>
            <a:endParaRPr lang="es-CO" dirty="0"/>
          </a:p>
        </p:txBody>
      </p:sp>
      <p:sp>
        <p:nvSpPr>
          <p:cNvPr id="35" name="Marcador de texto 25">
            <a:extLst>
              <a:ext uri="{FF2B5EF4-FFF2-40B4-BE49-F238E27FC236}">
                <a16:creationId xmlns:a16="http://schemas.microsoft.com/office/drawing/2014/main" id="{AD9C7315-95E9-4969-9DF2-A6EB21A700B6}"/>
              </a:ext>
            </a:extLst>
          </p:cNvPr>
          <p:cNvSpPr>
            <a:spLocks noGrp="1"/>
          </p:cNvSpPr>
          <p:nvPr>
            <p:ph type="body" sz="quarter" idx="14" hasCustomPrompt="1"/>
          </p:nvPr>
        </p:nvSpPr>
        <p:spPr>
          <a:xfrm>
            <a:off x="5628958" y="1969466"/>
            <a:ext cx="5457655" cy="553210"/>
          </a:xfrm>
          <a:prstGeom prst="rect">
            <a:avLst/>
          </a:prstGeom>
        </p:spPr>
        <p:txBody>
          <a:bodyPr/>
          <a:lstStyle>
            <a:lvl1pPr marL="0" indent="0">
              <a:buNone/>
              <a:defRPr sz="3600">
                <a:solidFill>
                  <a:srgbClr val="00609C"/>
                </a:solidFill>
                <a:latin typeface="+mj-lt"/>
              </a:defRPr>
            </a:lvl1pPr>
            <a:lvl2pPr>
              <a:defRPr>
                <a:solidFill>
                  <a:srgbClr val="61A60E"/>
                </a:solidFill>
              </a:defRPr>
            </a:lvl2pPr>
            <a:lvl3pPr>
              <a:defRPr>
                <a:solidFill>
                  <a:srgbClr val="61A60E"/>
                </a:solidFill>
              </a:defRPr>
            </a:lvl3pPr>
            <a:lvl4pPr>
              <a:defRPr>
                <a:solidFill>
                  <a:srgbClr val="61A60E"/>
                </a:solidFill>
              </a:defRPr>
            </a:lvl4pPr>
            <a:lvl5pPr>
              <a:defRPr>
                <a:solidFill>
                  <a:srgbClr val="61A60E"/>
                </a:solidFill>
              </a:defRPr>
            </a:lvl5pPr>
          </a:lstStyle>
          <a:p>
            <a:pPr lvl="0"/>
            <a:r>
              <a:rPr lang="es-ES" dirty="0"/>
              <a:t>Agregar subtítulo</a:t>
            </a:r>
          </a:p>
        </p:txBody>
      </p:sp>
    </p:spTree>
    <p:extLst>
      <p:ext uri="{BB962C8B-B14F-4D97-AF65-F5344CB8AC3E}">
        <p14:creationId xmlns:p14="http://schemas.microsoft.com/office/powerpoint/2010/main" val="3887821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stilo libre-azul">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D2133B57-43C7-4BF3-BB2D-EE4C29EFEA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53325" y="1994672"/>
            <a:ext cx="3750000" cy="3697332"/>
          </a:xfrm>
          <a:prstGeom prst="rect">
            <a:avLst/>
          </a:prstGeom>
        </p:spPr>
      </p:pic>
      <p:grpSp>
        <p:nvGrpSpPr>
          <p:cNvPr id="27" name="Grupo 26">
            <a:extLst>
              <a:ext uri="{FF2B5EF4-FFF2-40B4-BE49-F238E27FC236}">
                <a16:creationId xmlns:a16="http://schemas.microsoft.com/office/drawing/2014/main" id="{F8D2700A-5DD6-4134-BF96-3E9444E6FCAD}"/>
              </a:ext>
            </a:extLst>
          </p:cNvPr>
          <p:cNvGrpSpPr/>
          <p:nvPr userDrawn="1"/>
        </p:nvGrpSpPr>
        <p:grpSpPr>
          <a:xfrm>
            <a:off x="11418137" y="6038724"/>
            <a:ext cx="1373710" cy="1421771"/>
            <a:chOff x="11418137" y="6038724"/>
            <a:chExt cx="1373710" cy="1421771"/>
          </a:xfrm>
        </p:grpSpPr>
        <p:sp>
          <p:nvSpPr>
            <p:cNvPr id="28" name="Diagrama de flujo: conector 27">
              <a:extLst>
                <a:ext uri="{FF2B5EF4-FFF2-40B4-BE49-F238E27FC236}">
                  <a16:creationId xmlns:a16="http://schemas.microsoft.com/office/drawing/2014/main" id="{D026DB74-5E45-4D1D-8FBF-B2E5913777E2}"/>
                </a:ext>
              </a:extLst>
            </p:cNvPr>
            <p:cNvSpPr/>
            <p:nvPr/>
          </p:nvSpPr>
          <p:spPr>
            <a:xfrm rot="1782081">
              <a:off x="11770469" y="6355309"/>
              <a:ext cx="882226" cy="954225"/>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Diagrama de flujo: conector 28">
              <a:extLst>
                <a:ext uri="{FF2B5EF4-FFF2-40B4-BE49-F238E27FC236}">
                  <a16:creationId xmlns:a16="http://schemas.microsoft.com/office/drawing/2014/main" id="{EB3BD3B2-56FD-4E6F-BA81-D91C826FEBBF}"/>
                </a:ext>
              </a:extLst>
            </p:cNvPr>
            <p:cNvSpPr/>
            <p:nvPr/>
          </p:nvSpPr>
          <p:spPr>
            <a:xfrm rot="1302439">
              <a:off x="11563700" y="6181871"/>
              <a:ext cx="1100273" cy="1206856"/>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Diagrama de flujo: conector 29">
              <a:extLst>
                <a:ext uri="{FF2B5EF4-FFF2-40B4-BE49-F238E27FC236}">
                  <a16:creationId xmlns:a16="http://schemas.microsoft.com/office/drawing/2014/main" id="{7159BD3B-AF53-4A5C-A96B-6D20F08D7641}"/>
                </a:ext>
              </a:extLst>
            </p:cNvPr>
            <p:cNvSpPr/>
            <p:nvPr/>
          </p:nvSpPr>
          <p:spPr>
            <a:xfrm rot="1593727">
              <a:off x="11418137" y="6038724"/>
              <a:ext cx="1373710" cy="1421771"/>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3" name="Título 1">
            <a:extLst>
              <a:ext uri="{FF2B5EF4-FFF2-40B4-BE49-F238E27FC236}">
                <a16:creationId xmlns:a16="http://schemas.microsoft.com/office/drawing/2014/main" id="{3E4B6BD6-CE62-4CE4-88CB-628264D7490D}"/>
              </a:ext>
            </a:extLst>
          </p:cNvPr>
          <p:cNvSpPr>
            <a:spLocks noGrp="1"/>
          </p:cNvSpPr>
          <p:nvPr>
            <p:ph type="ctrTitle" hasCustomPrompt="1"/>
          </p:nvPr>
        </p:nvSpPr>
        <p:spPr>
          <a:xfrm>
            <a:off x="461548" y="285717"/>
            <a:ext cx="8904251" cy="661633"/>
          </a:xfrm>
          <a:prstGeom prst="rect">
            <a:avLst/>
          </a:prstGeom>
        </p:spPr>
        <p:txBody>
          <a:bodyPr anchor="b"/>
          <a:lstStyle>
            <a:lvl1pPr algn="l">
              <a:defRPr sz="3600">
                <a:solidFill>
                  <a:srgbClr val="00609C"/>
                </a:solidFill>
              </a:defRPr>
            </a:lvl1pPr>
          </a:lstStyle>
          <a:p>
            <a:r>
              <a:rPr lang="es-MX" dirty="0"/>
              <a:t>Haga clic para agregar el título</a:t>
            </a:r>
            <a:endParaRPr lang="es-CO" dirty="0"/>
          </a:p>
        </p:txBody>
      </p:sp>
    </p:spTree>
    <p:extLst>
      <p:ext uri="{BB962C8B-B14F-4D97-AF65-F5344CB8AC3E}">
        <p14:creationId xmlns:p14="http://schemas.microsoft.com/office/powerpoint/2010/main" val="458011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stilo libre-verde">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5389A823-9DB3-49A3-B83C-990C85481C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53325" y="1994672"/>
            <a:ext cx="3750000" cy="3697332"/>
          </a:xfrm>
          <a:prstGeom prst="rect">
            <a:avLst/>
          </a:prstGeom>
        </p:spPr>
      </p:pic>
      <p:grpSp>
        <p:nvGrpSpPr>
          <p:cNvPr id="11" name="Grupo 10">
            <a:extLst>
              <a:ext uri="{FF2B5EF4-FFF2-40B4-BE49-F238E27FC236}">
                <a16:creationId xmlns:a16="http://schemas.microsoft.com/office/drawing/2014/main" id="{B0F620C8-647F-4B80-AD9C-32AB0F8397AE}"/>
              </a:ext>
            </a:extLst>
          </p:cNvPr>
          <p:cNvGrpSpPr/>
          <p:nvPr userDrawn="1"/>
        </p:nvGrpSpPr>
        <p:grpSpPr>
          <a:xfrm>
            <a:off x="11418137" y="6038724"/>
            <a:ext cx="1373710" cy="1421771"/>
            <a:chOff x="11418137" y="6038724"/>
            <a:chExt cx="1373710" cy="1421771"/>
          </a:xfrm>
        </p:grpSpPr>
        <p:sp>
          <p:nvSpPr>
            <p:cNvPr id="12" name="Diagrama de flujo: conector 11">
              <a:extLst>
                <a:ext uri="{FF2B5EF4-FFF2-40B4-BE49-F238E27FC236}">
                  <a16:creationId xmlns:a16="http://schemas.microsoft.com/office/drawing/2014/main" id="{E6118337-2AE8-46AF-BB74-BFEFDF4BAD0D}"/>
                </a:ext>
              </a:extLst>
            </p:cNvPr>
            <p:cNvSpPr/>
            <p:nvPr/>
          </p:nvSpPr>
          <p:spPr>
            <a:xfrm rot="1782081">
              <a:off x="11770469" y="6355309"/>
              <a:ext cx="882226" cy="954225"/>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Diagrama de flujo: conector 12">
              <a:extLst>
                <a:ext uri="{FF2B5EF4-FFF2-40B4-BE49-F238E27FC236}">
                  <a16:creationId xmlns:a16="http://schemas.microsoft.com/office/drawing/2014/main" id="{E5613295-C430-4129-82A6-49DFC1AC186A}"/>
                </a:ext>
              </a:extLst>
            </p:cNvPr>
            <p:cNvSpPr/>
            <p:nvPr/>
          </p:nvSpPr>
          <p:spPr>
            <a:xfrm rot="1302439">
              <a:off x="11563700" y="6181871"/>
              <a:ext cx="1100273" cy="1206856"/>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Diagrama de flujo: conector 13">
              <a:extLst>
                <a:ext uri="{FF2B5EF4-FFF2-40B4-BE49-F238E27FC236}">
                  <a16:creationId xmlns:a16="http://schemas.microsoft.com/office/drawing/2014/main" id="{B6D770B4-4208-4766-A16A-F5FD06C71837}"/>
                </a:ext>
              </a:extLst>
            </p:cNvPr>
            <p:cNvSpPr/>
            <p:nvPr/>
          </p:nvSpPr>
          <p:spPr>
            <a:xfrm rot="1593727">
              <a:off x="11418137" y="6038724"/>
              <a:ext cx="1373710" cy="1421771"/>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9" name="Título 1">
            <a:extLst>
              <a:ext uri="{FF2B5EF4-FFF2-40B4-BE49-F238E27FC236}">
                <a16:creationId xmlns:a16="http://schemas.microsoft.com/office/drawing/2014/main" id="{063B2E44-ACA7-4F13-BE0E-38E1DD12D32D}"/>
              </a:ext>
            </a:extLst>
          </p:cNvPr>
          <p:cNvSpPr>
            <a:spLocks noGrp="1"/>
          </p:cNvSpPr>
          <p:nvPr>
            <p:ph type="ctrTitle" hasCustomPrompt="1"/>
          </p:nvPr>
        </p:nvSpPr>
        <p:spPr>
          <a:xfrm>
            <a:off x="347248" y="269521"/>
            <a:ext cx="8904251" cy="661633"/>
          </a:xfrm>
          <a:prstGeom prst="rect">
            <a:avLst/>
          </a:prstGeom>
        </p:spPr>
        <p:txBody>
          <a:bodyPr anchor="b"/>
          <a:lstStyle>
            <a:lvl1pPr algn="l">
              <a:defRPr sz="3600">
                <a:solidFill>
                  <a:srgbClr val="61A60E"/>
                </a:solidFill>
              </a:defRPr>
            </a:lvl1pPr>
          </a:lstStyle>
          <a:p>
            <a:r>
              <a:rPr lang="es-MX" dirty="0"/>
              <a:t>Haga clic para agregar el título</a:t>
            </a:r>
            <a:endParaRPr lang="es-CO" dirty="0"/>
          </a:p>
        </p:txBody>
      </p:sp>
    </p:spTree>
    <p:extLst>
      <p:ext uri="{BB962C8B-B14F-4D97-AF65-F5344CB8AC3E}">
        <p14:creationId xmlns:p14="http://schemas.microsoft.com/office/powerpoint/2010/main" val="83288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stilo libre-verde">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9F74A478-78E9-4693-8DAD-EFCD982892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53325" y="1994672"/>
            <a:ext cx="3750000" cy="3697332"/>
          </a:xfrm>
          <a:prstGeom prst="rect">
            <a:avLst/>
          </a:prstGeom>
        </p:spPr>
      </p:pic>
      <p:grpSp>
        <p:nvGrpSpPr>
          <p:cNvPr id="11" name="Grupo 10">
            <a:extLst>
              <a:ext uri="{FF2B5EF4-FFF2-40B4-BE49-F238E27FC236}">
                <a16:creationId xmlns:a16="http://schemas.microsoft.com/office/drawing/2014/main" id="{B0F620C8-647F-4B80-AD9C-32AB0F8397AE}"/>
              </a:ext>
            </a:extLst>
          </p:cNvPr>
          <p:cNvGrpSpPr/>
          <p:nvPr userDrawn="1"/>
        </p:nvGrpSpPr>
        <p:grpSpPr>
          <a:xfrm>
            <a:off x="11418137" y="6038724"/>
            <a:ext cx="1373710" cy="1421771"/>
            <a:chOff x="11418137" y="6038724"/>
            <a:chExt cx="1373710" cy="1421771"/>
          </a:xfrm>
        </p:grpSpPr>
        <p:sp>
          <p:nvSpPr>
            <p:cNvPr id="12" name="Diagrama de flujo: conector 11">
              <a:extLst>
                <a:ext uri="{FF2B5EF4-FFF2-40B4-BE49-F238E27FC236}">
                  <a16:creationId xmlns:a16="http://schemas.microsoft.com/office/drawing/2014/main" id="{E6118337-2AE8-46AF-BB74-BFEFDF4BAD0D}"/>
                </a:ext>
              </a:extLst>
            </p:cNvPr>
            <p:cNvSpPr/>
            <p:nvPr/>
          </p:nvSpPr>
          <p:spPr>
            <a:xfrm rot="1782081">
              <a:off x="11770469" y="6355309"/>
              <a:ext cx="882226" cy="954225"/>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Diagrama de flujo: conector 12">
              <a:extLst>
                <a:ext uri="{FF2B5EF4-FFF2-40B4-BE49-F238E27FC236}">
                  <a16:creationId xmlns:a16="http://schemas.microsoft.com/office/drawing/2014/main" id="{E5613295-C430-4129-82A6-49DFC1AC186A}"/>
                </a:ext>
              </a:extLst>
            </p:cNvPr>
            <p:cNvSpPr/>
            <p:nvPr/>
          </p:nvSpPr>
          <p:spPr>
            <a:xfrm rot="1302439">
              <a:off x="11563700" y="6181871"/>
              <a:ext cx="1100273" cy="1206856"/>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Diagrama de flujo: conector 13">
              <a:extLst>
                <a:ext uri="{FF2B5EF4-FFF2-40B4-BE49-F238E27FC236}">
                  <a16:creationId xmlns:a16="http://schemas.microsoft.com/office/drawing/2014/main" id="{B6D770B4-4208-4766-A16A-F5FD06C71837}"/>
                </a:ext>
              </a:extLst>
            </p:cNvPr>
            <p:cNvSpPr/>
            <p:nvPr/>
          </p:nvSpPr>
          <p:spPr>
            <a:xfrm rot="1593727">
              <a:off x="11418137" y="6038724"/>
              <a:ext cx="1373710" cy="1421771"/>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9" name="Gráfico 8">
            <a:extLst>
              <a:ext uri="{FF2B5EF4-FFF2-40B4-BE49-F238E27FC236}">
                <a16:creationId xmlns:a16="http://schemas.microsoft.com/office/drawing/2014/main" id="{851F3ACA-3EAA-4420-A4C4-F69538D8E6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3" y="2015"/>
            <a:ext cx="10527236" cy="856320"/>
          </a:xfrm>
          <a:prstGeom prst="rect">
            <a:avLst/>
          </a:prstGeom>
        </p:spPr>
      </p:pic>
      <p:sp>
        <p:nvSpPr>
          <p:cNvPr id="19" name="Título 1">
            <a:extLst>
              <a:ext uri="{FF2B5EF4-FFF2-40B4-BE49-F238E27FC236}">
                <a16:creationId xmlns:a16="http://schemas.microsoft.com/office/drawing/2014/main" id="{063B2E44-ACA7-4F13-BE0E-38E1DD12D32D}"/>
              </a:ext>
            </a:extLst>
          </p:cNvPr>
          <p:cNvSpPr>
            <a:spLocks noGrp="1"/>
          </p:cNvSpPr>
          <p:nvPr>
            <p:ph type="ctrTitle" hasCustomPrompt="1"/>
          </p:nvPr>
        </p:nvSpPr>
        <p:spPr>
          <a:xfrm>
            <a:off x="493191" y="119388"/>
            <a:ext cx="8904251" cy="661633"/>
          </a:xfrm>
          <a:prstGeom prst="rect">
            <a:avLst/>
          </a:prstGeom>
        </p:spPr>
        <p:txBody>
          <a:bodyPr anchor="b"/>
          <a:lstStyle>
            <a:lvl1pPr algn="l">
              <a:defRPr sz="3600">
                <a:solidFill>
                  <a:schemeClr val="bg1"/>
                </a:solidFill>
              </a:defRPr>
            </a:lvl1pPr>
          </a:lstStyle>
          <a:p>
            <a:r>
              <a:rPr lang="es-MX" dirty="0"/>
              <a:t>Haga clic para agregar el título</a:t>
            </a:r>
            <a:endParaRPr lang="es-CO" dirty="0"/>
          </a:p>
        </p:txBody>
      </p:sp>
      <p:sp>
        <p:nvSpPr>
          <p:cNvPr id="15" name="Subtítulo 2">
            <a:extLst>
              <a:ext uri="{FF2B5EF4-FFF2-40B4-BE49-F238E27FC236}">
                <a16:creationId xmlns:a16="http://schemas.microsoft.com/office/drawing/2014/main" id="{A9F05120-99B7-4519-9F10-19CDFCB9C1FE}"/>
              </a:ext>
            </a:extLst>
          </p:cNvPr>
          <p:cNvSpPr>
            <a:spLocks noGrp="1"/>
          </p:cNvSpPr>
          <p:nvPr>
            <p:ph type="subTitle" idx="1" hasCustomPrompt="1"/>
          </p:nvPr>
        </p:nvSpPr>
        <p:spPr>
          <a:xfrm>
            <a:off x="5635830" y="2755900"/>
            <a:ext cx="5457655" cy="3265286"/>
          </a:xfrm>
          <a:prstGeom prst="rect">
            <a:avLst/>
          </a:prstGeom>
        </p:spPr>
        <p:txBody>
          <a:bodyPr/>
          <a:lstStyle>
            <a:lvl1pPr marL="0" indent="0" algn="l">
              <a:buNone/>
              <a:defRPr sz="2000">
                <a:solidFill>
                  <a:schemeClr val="bg1">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
        <p:nvSpPr>
          <p:cNvPr id="16" name="Marcador de texto 25">
            <a:extLst>
              <a:ext uri="{FF2B5EF4-FFF2-40B4-BE49-F238E27FC236}">
                <a16:creationId xmlns:a16="http://schemas.microsoft.com/office/drawing/2014/main" id="{E901A54D-34FB-47B6-BC76-016E177B08D3}"/>
              </a:ext>
            </a:extLst>
          </p:cNvPr>
          <p:cNvSpPr>
            <a:spLocks noGrp="1"/>
          </p:cNvSpPr>
          <p:nvPr>
            <p:ph type="body" sz="quarter" idx="14" hasCustomPrompt="1"/>
          </p:nvPr>
        </p:nvSpPr>
        <p:spPr>
          <a:xfrm>
            <a:off x="5628958" y="1969466"/>
            <a:ext cx="5457655" cy="553210"/>
          </a:xfrm>
          <a:prstGeom prst="rect">
            <a:avLst/>
          </a:prstGeom>
        </p:spPr>
        <p:txBody>
          <a:bodyPr/>
          <a:lstStyle>
            <a:lvl1pPr marL="0" indent="0">
              <a:buNone/>
              <a:defRPr sz="3600">
                <a:solidFill>
                  <a:srgbClr val="61A60E"/>
                </a:solidFill>
                <a:latin typeface="+mj-lt"/>
              </a:defRPr>
            </a:lvl1pPr>
            <a:lvl2pPr>
              <a:defRPr>
                <a:solidFill>
                  <a:srgbClr val="61A60E"/>
                </a:solidFill>
              </a:defRPr>
            </a:lvl2pPr>
            <a:lvl3pPr>
              <a:defRPr>
                <a:solidFill>
                  <a:srgbClr val="61A60E"/>
                </a:solidFill>
              </a:defRPr>
            </a:lvl3pPr>
            <a:lvl4pPr>
              <a:defRPr>
                <a:solidFill>
                  <a:srgbClr val="61A60E"/>
                </a:solidFill>
              </a:defRPr>
            </a:lvl4pPr>
            <a:lvl5pPr>
              <a:defRPr>
                <a:solidFill>
                  <a:srgbClr val="61A60E"/>
                </a:solidFill>
              </a:defRPr>
            </a:lvl5pPr>
          </a:lstStyle>
          <a:p>
            <a:pPr lvl="0"/>
            <a:r>
              <a:rPr lang="es-ES" dirty="0"/>
              <a:t>Agregar subtítulo</a:t>
            </a:r>
          </a:p>
        </p:txBody>
      </p:sp>
    </p:spTree>
    <p:extLst>
      <p:ext uri="{BB962C8B-B14F-4D97-AF65-F5344CB8AC3E}">
        <p14:creationId xmlns:p14="http://schemas.microsoft.com/office/powerpoint/2010/main" val="1828660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B35F40-01EF-4C0E-B66A-396C8C88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1673"/>
            <a:ext cx="12192000" cy="6854653"/>
          </a:xfrm>
          <a:prstGeom prst="rect">
            <a:avLst/>
          </a:prstGeom>
        </p:spPr>
      </p:pic>
      <p:pic>
        <p:nvPicPr>
          <p:cNvPr id="8" name="Imagen 7">
            <a:extLst>
              <a:ext uri="{FF2B5EF4-FFF2-40B4-BE49-F238E27FC236}">
                <a16:creationId xmlns:a16="http://schemas.microsoft.com/office/drawing/2014/main" id="{8E1E6924-3C49-49D9-BBAB-3ECA883FEAE3}"/>
              </a:ext>
            </a:extLst>
          </p:cNvPr>
          <p:cNvPicPr>
            <a:picLocks noChangeAspect="1"/>
          </p:cNvPicPr>
          <p:nvPr userDrawn="1"/>
        </p:nvPicPr>
        <p:blipFill>
          <a:blip r:embed="rId3"/>
          <a:srcRect/>
          <a:stretch/>
        </p:blipFill>
        <p:spPr>
          <a:xfrm>
            <a:off x="9276515" y="2377368"/>
            <a:ext cx="2287155" cy="2287155"/>
          </a:xfrm>
          <a:prstGeom prst="rect">
            <a:avLst/>
          </a:prstGeom>
        </p:spPr>
      </p:pic>
      <p:pic>
        <p:nvPicPr>
          <p:cNvPr id="5" name="Gráfico 4">
            <a:extLst>
              <a:ext uri="{FF2B5EF4-FFF2-40B4-BE49-F238E27FC236}">
                <a16:creationId xmlns:a16="http://schemas.microsoft.com/office/drawing/2014/main" id="{2F66568C-8437-4022-819A-3887BBE912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596" y="435520"/>
            <a:ext cx="2077862" cy="723900"/>
          </a:xfrm>
          <a:prstGeom prst="rect">
            <a:avLst/>
          </a:prstGeom>
        </p:spPr>
      </p:pic>
      <p:cxnSp>
        <p:nvCxnSpPr>
          <p:cNvPr id="10" name="Conector recto 9">
            <a:extLst>
              <a:ext uri="{FF2B5EF4-FFF2-40B4-BE49-F238E27FC236}">
                <a16:creationId xmlns:a16="http://schemas.microsoft.com/office/drawing/2014/main" id="{F760E889-82AD-47E8-8CEC-A07F03A88E83}"/>
              </a:ext>
            </a:extLst>
          </p:cNvPr>
          <p:cNvCxnSpPr>
            <a:cxnSpLocks/>
          </p:cNvCxnSpPr>
          <p:nvPr userDrawn="1"/>
        </p:nvCxnSpPr>
        <p:spPr>
          <a:xfrm>
            <a:off x="11335657" y="2377368"/>
            <a:ext cx="0" cy="22871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51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01FB2DE6-BED1-4DF1-B7C0-C550E6E448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7" name="Imagen 5">
            <a:extLst>
              <a:ext uri="{FF2B5EF4-FFF2-40B4-BE49-F238E27FC236}">
                <a16:creationId xmlns:a16="http://schemas.microsoft.com/office/drawing/2014/main" id="{6813156C-50FC-4B43-B0A3-05D02D0C45D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9497898" y="306387"/>
            <a:ext cx="2280577" cy="938992"/>
          </a:xfrm>
          <a:prstGeom prst="rect">
            <a:avLst/>
          </a:prstGeom>
        </p:spPr>
      </p:pic>
      <p:sp>
        <p:nvSpPr>
          <p:cNvPr id="28" name="CuadroTexto 27">
            <a:extLst>
              <a:ext uri="{FF2B5EF4-FFF2-40B4-BE49-F238E27FC236}">
                <a16:creationId xmlns:a16="http://schemas.microsoft.com/office/drawing/2014/main" id="{24700B0E-09D7-45BE-BE1B-5348FC01D7C7}"/>
              </a:ext>
            </a:extLst>
          </p:cNvPr>
          <p:cNvSpPr txBox="1"/>
          <p:nvPr userDrawn="1"/>
        </p:nvSpPr>
        <p:spPr>
          <a:xfrm>
            <a:off x="5883973" y="775883"/>
            <a:ext cx="3200400" cy="646331"/>
          </a:xfrm>
          <a:prstGeom prst="rect">
            <a:avLst/>
          </a:prstGeom>
          <a:noFill/>
        </p:spPr>
        <p:txBody>
          <a:bodyPr wrap="square" rtlCol="0">
            <a:spAutoFit/>
          </a:bodyPr>
          <a:lstStyle/>
          <a:p>
            <a:r>
              <a:rPr lang="es-CO" sz="3600" dirty="0">
                <a:solidFill>
                  <a:srgbClr val="61A60E"/>
                </a:solidFill>
                <a:latin typeface="+mj-lt"/>
              </a:rPr>
              <a:t>Agenda</a:t>
            </a:r>
          </a:p>
        </p:txBody>
      </p:sp>
      <p:sp>
        <p:nvSpPr>
          <p:cNvPr id="48" name="Marcador de texto 47">
            <a:extLst>
              <a:ext uri="{FF2B5EF4-FFF2-40B4-BE49-F238E27FC236}">
                <a16:creationId xmlns:a16="http://schemas.microsoft.com/office/drawing/2014/main" id="{C222626E-4A3B-4A9D-8B6A-05280BA55FDB}"/>
              </a:ext>
            </a:extLst>
          </p:cNvPr>
          <p:cNvSpPr>
            <a:spLocks noGrp="1"/>
          </p:cNvSpPr>
          <p:nvPr>
            <p:ph type="body" sz="quarter" idx="10" hasCustomPrompt="1"/>
          </p:nvPr>
        </p:nvSpPr>
        <p:spPr>
          <a:xfrm>
            <a:off x="6210981" y="2110859"/>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1</a:t>
            </a:r>
          </a:p>
        </p:txBody>
      </p:sp>
      <p:sp>
        <p:nvSpPr>
          <p:cNvPr id="67" name="Marcador de texto 47">
            <a:extLst>
              <a:ext uri="{FF2B5EF4-FFF2-40B4-BE49-F238E27FC236}">
                <a16:creationId xmlns:a16="http://schemas.microsoft.com/office/drawing/2014/main" id="{E91B10AF-D709-4B8C-BB88-5EAA1FACC999}"/>
              </a:ext>
            </a:extLst>
          </p:cNvPr>
          <p:cNvSpPr>
            <a:spLocks noGrp="1"/>
          </p:cNvSpPr>
          <p:nvPr>
            <p:ph type="body" sz="quarter" idx="11" hasCustomPrompt="1"/>
          </p:nvPr>
        </p:nvSpPr>
        <p:spPr>
          <a:xfrm>
            <a:off x="6210981" y="2753723"/>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2</a:t>
            </a:r>
          </a:p>
        </p:txBody>
      </p:sp>
      <p:sp>
        <p:nvSpPr>
          <p:cNvPr id="68" name="Marcador de texto 47">
            <a:extLst>
              <a:ext uri="{FF2B5EF4-FFF2-40B4-BE49-F238E27FC236}">
                <a16:creationId xmlns:a16="http://schemas.microsoft.com/office/drawing/2014/main" id="{919546D7-0D18-405C-A960-AB2BE4B0B897}"/>
              </a:ext>
            </a:extLst>
          </p:cNvPr>
          <p:cNvSpPr>
            <a:spLocks noGrp="1"/>
          </p:cNvSpPr>
          <p:nvPr>
            <p:ph type="body" sz="quarter" idx="12" hasCustomPrompt="1"/>
          </p:nvPr>
        </p:nvSpPr>
        <p:spPr>
          <a:xfrm>
            <a:off x="6210981" y="3396587"/>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3</a:t>
            </a:r>
          </a:p>
        </p:txBody>
      </p:sp>
      <p:sp>
        <p:nvSpPr>
          <p:cNvPr id="69" name="Marcador de texto 47">
            <a:extLst>
              <a:ext uri="{FF2B5EF4-FFF2-40B4-BE49-F238E27FC236}">
                <a16:creationId xmlns:a16="http://schemas.microsoft.com/office/drawing/2014/main" id="{DE4F1E44-CB34-4845-BB59-188BC3061F67}"/>
              </a:ext>
            </a:extLst>
          </p:cNvPr>
          <p:cNvSpPr>
            <a:spLocks noGrp="1"/>
          </p:cNvSpPr>
          <p:nvPr>
            <p:ph type="body" sz="quarter" idx="13" hasCustomPrompt="1"/>
          </p:nvPr>
        </p:nvSpPr>
        <p:spPr>
          <a:xfrm>
            <a:off x="6210981" y="4039451"/>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4</a:t>
            </a:r>
          </a:p>
        </p:txBody>
      </p:sp>
      <p:sp>
        <p:nvSpPr>
          <p:cNvPr id="70" name="Marcador de texto 47">
            <a:extLst>
              <a:ext uri="{FF2B5EF4-FFF2-40B4-BE49-F238E27FC236}">
                <a16:creationId xmlns:a16="http://schemas.microsoft.com/office/drawing/2014/main" id="{DF837285-7D1F-4D1D-A01E-D0971B9CAD39}"/>
              </a:ext>
            </a:extLst>
          </p:cNvPr>
          <p:cNvSpPr>
            <a:spLocks noGrp="1"/>
          </p:cNvSpPr>
          <p:nvPr>
            <p:ph type="body" sz="quarter" idx="14" hasCustomPrompt="1"/>
          </p:nvPr>
        </p:nvSpPr>
        <p:spPr>
          <a:xfrm>
            <a:off x="6210981" y="4682315"/>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5</a:t>
            </a:r>
          </a:p>
        </p:txBody>
      </p:sp>
      <p:sp>
        <p:nvSpPr>
          <p:cNvPr id="71" name="Marcador de texto 47">
            <a:extLst>
              <a:ext uri="{FF2B5EF4-FFF2-40B4-BE49-F238E27FC236}">
                <a16:creationId xmlns:a16="http://schemas.microsoft.com/office/drawing/2014/main" id="{F88BD3E9-6D06-4068-B9D6-D6139D3FA632}"/>
              </a:ext>
            </a:extLst>
          </p:cNvPr>
          <p:cNvSpPr>
            <a:spLocks noGrp="1"/>
          </p:cNvSpPr>
          <p:nvPr>
            <p:ph type="body" sz="quarter" idx="15" hasCustomPrompt="1"/>
          </p:nvPr>
        </p:nvSpPr>
        <p:spPr>
          <a:xfrm>
            <a:off x="6210981" y="5325179"/>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6</a:t>
            </a:r>
          </a:p>
        </p:txBody>
      </p:sp>
      <p:sp>
        <p:nvSpPr>
          <p:cNvPr id="72" name="Marcador de texto 47">
            <a:extLst>
              <a:ext uri="{FF2B5EF4-FFF2-40B4-BE49-F238E27FC236}">
                <a16:creationId xmlns:a16="http://schemas.microsoft.com/office/drawing/2014/main" id="{72F7A06A-3AEC-4431-9516-E1C3B42E06F4}"/>
              </a:ext>
            </a:extLst>
          </p:cNvPr>
          <p:cNvSpPr>
            <a:spLocks noGrp="1"/>
          </p:cNvSpPr>
          <p:nvPr>
            <p:ph type="body" sz="quarter" idx="16" hasCustomPrompt="1"/>
          </p:nvPr>
        </p:nvSpPr>
        <p:spPr>
          <a:xfrm>
            <a:off x="6210981" y="5968042"/>
            <a:ext cx="3411537" cy="400110"/>
          </a:xfrm>
          <a:prstGeom prst="rect">
            <a:avLst/>
          </a:prstGeom>
        </p:spPr>
        <p:txBody>
          <a:bodyPr/>
          <a:lstStyle>
            <a:lvl1pPr marL="0" indent="0">
              <a:buNone/>
              <a:defRPr sz="1800">
                <a:solidFill>
                  <a:schemeClr val="bg1">
                    <a:lumMod val="25000"/>
                  </a:schemeClr>
                </a:solidFill>
              </a:defRPr>
            </a:lvl1pPr>
            <a:lvl2pPr>
              <a:defRPr>
                <a:solidFill>
                  <a:schemeClr val="bg1">
                    <a:lumMod val="25000"/>
                  </a:schemeClr>
                </a:solidFill>
              </a:defRPr>
            </a:lvl2pPr>
            <a:lvl3pPr>
              <a:defRPr>
                <a:solidFill>
                  <a:schemeClr val="bg1">
                    <a:lumMod val="25000"/>
                  </a:schemeClr>
                </a:solidFill>
              </a:defRPr>
            </a:lvl3pPr>
            <a:lvl4pPr>
              <a:defRPr>
                <a:solidFill>
                  <a:schemeClr val="bg1">
                    <a:lumMod val="25000"/>
                  </a:schemeClr>
                </a:solidFill>
              </a:defRPr>
            </a:lvl4pPr>
            <a:lvl5pPr>
              <a:defRPr>
                <a:solidFill>
                  <a:schemeClr val="bg1">
                    <a:lumMod val="25000"/>
                  </a:schemeClr>
                </a:solidFill>
              </a:defRPr>
            </a:lvl5pPr>
          </a:lstStyle>
          <a:p>
            <a:pPr lvl="0"/>
            <a:r>
              <a:rPr lang="es-CO" dirty="0"/>
              <a:t>Agregar tema 7</a:t>
            </a:r>
          </a:p>
        </p:txBody>
      </p:sp>
    </p:spTree>
    <p:extLst>
      <p:ext uri="{BB962C8B-B14F-4D97-AF65-F5344CB8AC3E}">
        <p14:creationId xmlns:p14="http://schemas.microsoft.com/office/powerpoint/2010/main" val="3317666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ndo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5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grade verde con imagen ">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2FCE34F-6BF3-4764-8789-47B6C389F3FF}"/>
              </a:ext>
            </a:extLst>
          </p:cNvPr>
          <p:cNvSpPr/>
          <p:nvPr userDrawn="1"/>
        </p:nvSpPr>
        <p:spPr>
          <a:xfrm>
            <a:off x="3701143" y="-13301"/>
            <a:ext cx="8490857" cy="6871301"/>
          </a:xfrm>
          <a:prstGeom prst="rect">
            <a:avLst/>
          </a:prstGeom>
          <a:gradFill flip="none" rotWithShape="1">
            <a:gsLst>
              <a:gs pos="0">
                <a:srgbClr val="026732"/>
              </a:gs>
              <a:gs pos="73000">
                <a:srgbClr val="408D2A"/>
              </a:gs>
              <a:gs pos="100000">
                <a:srgbClr val="90BE1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7" name="Gráfico 16">
            <a:extLst>
              <a:ext uri="{FF2B5EF4-FFF2-40B4-BE49-F238E27FC236}">
                <a16:creationId xmlns:a16="http://schemas.microsoft.com/office/drawing/2014/main" id="{10DBC29F-FDD8-4262-A661-D2A204ECC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18705" y="1934728"/>
            <a:ext cx="3759427" cy="3719645"/>
          </a:xfrm>
          <a:prstGeom prst="rect">
            <a:avLst/>
          </a:prstGeom>
        </p:spPr>
      </p:pic>
      <p:grpSp>
        <p:nvGrpSpPr>
          <p:cNvPr id="9" name="Grupo 8">
            <a:extLst>
              <a:ext uri="{FF2B5EF4-FFF2-40B4-BE49-F238E27FC236}">
                <a16:creationId xmlns:a16="http://schemas.microsoft.com/office/drawing/2014/main" id="{0AC2E00B-E60E-4069-92F4-EB872EB92F3C}"/>
              </a:ext>
            </a:extLst>
          </p:cNvPr>
          <p:cNvGrpSpPr/>
          <p:nvPr userDrawn="1"/>
        </p:nvGrpSpPr>
        <p:grpSpPr>
          <a:xfrm>
            <a:off x="11418137" y="6038724"/>
            <a:ext cx="1373710" cy="1421771"/>
            <a:chOff x="11418137" y="6038724"/>
            <a:chExt cx="1373710" cy="1421771"/>
          </a:xfrm>
        </p:grpSpPr>
        <p:sp>
          <p:nvSpPr>
            <p:cNvPr id="10" name="Diagrama de flujo: conector 9">
              <a:extLst>
                <a:ext uri="{FF2B5EF4-FFF2-40B4-BE49-F238E27FC236}">
                  <a16:creationId xmlns:a16="http://schemas.microsoft.com/office/drawing/2014/main" id="{F6380732-4C47-4A03-A9F5-0B5CA51EFF2E}"/>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Diagrama de flujo: conector 10">
              <a:extLst>
                <a:ext uri="{FF2B5EF4-FFF2-40B4-BE49-F238E27FC236}">
                  <a16:creationId xmlns:a16="http://schemas.microsoft.com/office/drawing/2014/main" id="{83A5059C-785A-4AF1-9379-1CEE17505A23}"/>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Diagrama de flujo: conector 11">
              <a:extLst>
                <a:ext uri="{FF2B5EF4-FFF2-40B4-BE49-F238E27FC236}">
                  <a16:creationId xmlns:a16="http://schemas.microsoft.com/office/drawing/2014/main" id="{24C4EA42-2420-4BC6-BC55-E10B70511DAE}"/>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4" name="Marcador de posición de imagen 13">
            <a:extLst>
              <a:ext uri="{FF2B5EF4-FFF2-40B4-BE49-F238E27FC236}">
                <a16:creationId xmlns:a16="http://schemas.microsoft.com/office/drawing/2014/main" id="{8B101BEA-7D42-463B-9FB0-8B10C17888A4}"/>
              </a:ext>
            </a:extLst>
          </p:cNvPr>
          <p:cNvSpPr>
            <a:spLocks noGrp="1"/>
          </p:cNvSpPr>
          <p:nvPr>
            <p:ph type="pic" sz="quarter" idx="10" hasCustomPrompt="1"/>
          </p:nvPr>
        </p:nvSpPr>
        <p:spPr>
          <a:xfrm>
            <a:off x="0" y="-12700"/>
            <a:ext cx="4049713" cy="6870700"/>
          </a:xfrm>
          <a:prstGeom prst="rect">
            <a:avLst/>
          </a:prstGeom>
          <a:solidFill>
            <a:schemeClr val="tx1">
              <a:lumMod val="75000"/>
            </a:schemeClr>
          </a:solidFill>
        </p:spPr>
        <p:txBody>
          <a:bodyPr/>
          <a:lstStyle/>
          <a:p>
            <a:r>
              <a:rPr lang="es-CO" dirty="0"/>
              <a:t>Clic para agregar imagen </a:t>
            </a:r>
          </a:p>
          <a:p>
            <a:endParaRPr lang="es-CO" dirty="0"/>
          </a:p>
        </p:txBody>
      </p:sp>
      <p:sp>
        <p:nvSpPr>
          <p:cNvPr id="15" name="Título 1">
            <a:extLst>
              <a:ext uri="{FF2B5EF4-FFF2-40B4-BE49-F238E27FC236}">
                <a16:creationId xmlns:a16="http://schemas.microsoft.com/office/drawing/2014/main" id="{46E345C3-31AF-4479-9FAC-72E89C7927D4}"/>
              </a:ext>
            </a:extLst>
          </p:cNvPr>
          <p:cNvSpPr>
            <a:spLocks noGrp="1"/>
          </p:cNvSpPr>
          <p:nvPr>
            <p:ph type="ctrTitle" hasCustomPrompt="1"/>
          </p:nvPr>
        </p:nvSpPr>
        <p:spPr>
          <a:xfrm>
            <a:off x="4770190" y="-206893"/>
            <a:ext cx="5682082" cy="2387600"/>
          </a:xfrm>
          <a:prstGeom prst="rect">
            <a:avLst/>
          </a:prstGeom>
        </p:spPr>
        <p:txBody>
          <a:bodyPr anchor="b"/>
          <a:lstStyle>
            <a:lvl1pPr algn="l">
              <a:defRPr sz="4400"/>
            </a:lvl1pPr>
          </a:lstStyle>
          <a:p>
            <a:r>
              <a:rPr lang="es-ES" dirty="0"/>
              <a:t>Haga clic para agregar el título</a:t>
            </a:r>
            <a:endParaRPr lang="es-CO" dirty="0"/>
          </a:p>
        </p:txBody>
      </p:sp>
      <p:sp>
        <p:nvSpPr>
          <p:cNvPr id="16" name="Subtítulo 2">
            <a:extLst>
              <a:ext uri="{FF2B5EF4-FFF2-40B4-BE49-F238E27FC236}">
                <a16:creationId xmlns:a16="http://schemas.microsoft.com/office/drawing/2014/main" id="{7B6D0740-FC4A-49DB-A8C9-26BAD93A6D69}"/>
              </a:ext>
            </a:extLst>
          </p:cNvPr>
          <p:cNvSpPr>
            <a:spLocks noGrp="1"/>
          </p:cNvSpPr>
          <p:nvPr>
            <p:ph type="subTitle" idx="1" hasCustomPrompt="1"/>
          </p:nvPr>
        </p:nvSpPr>
        <p:spPr>
          <a:xfrm>
            <a:off x="4770191" y="2575966"/>
            <a:ext cx="5682081" cy="3897405"/>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Tree>
    <p:extLst>
      <p:ext uri="{BB962C8B-B14F-4D97-AF65-F5344CB8AC3E}">
        <p14:creationId xmlns:p14="http://schemas.microsoft.com/office/powerpoint/2010/main" val="354133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grade azul con imagen ">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A49185A6-CDAE-440D-83E0-BF958704A4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43314" y="1673"/>
            <a:ext cx="10348685" cy="6854653"/>
          </a:xfrm>
          <a:prstGeom prst="rect">
            <a:avLst/>
          </a:prstGeom>
        </p:spPr>
      </p:pic>
      <p:sp>
        <p:nvSpPr>
          <p:cNvPr id="10" name="Diagrama de flujo: conector 9">
            <a:extLst>
              <a:ext uri="{FF2B5EF4-FFF2-40B4-BE49-F238E27FC236}">
                <a16:creationId xmlns:a16="http://schemas.microsoft.com/office/drawing/2014/main" id="{826B147D-B013-4380-8C0B-4192E85A322B}"/>
              </a:ext>
            </a:extLst>
          </p:cNvPr>
          <p:cNvSpPr/>
          <p:nvPr userDrawn="1"/>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Diagrama de flujo: conector 10">
            <a:extLst>
              <a:ext uri="{FF2B5EF4-FFF2-40B4-BE49-F238E27FC236}">
                <a16:creationId xmlns:a16="http://schemas.microsoft.com/office/drawing/2014/main" id="{E98E6932-D36A-48F5-BBE8-AE517EB4A1A8}"/>
              </a:ext>
            </a:extLst>
          </p:cNvPr>
          <p:cNvSpPr/>
          <p:nvPr userDrawn="1"/>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Diagrama de flujo: conector 11">
            <a:extLst>
              <a:ext uri="{FF2B5EF4-FFF2-40B4-BE49-F238E27FC236}">
                <a16:creationId xmlns:a16="http://schemas.microsoft.com/office/drawing/2014/main" id="{94096D01-6A7E-471F-94BD-59BA36838BED}"/>
              </a:ext>
            </a:extLst>
          </p:cNvPr>
          <p:cNvSpPr/>
          <p:nvPr userDrawn="1"/>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Marcador de posición de imagen 13">
            <a:extLst>
              <a:ext uri="{FF2B5EF4-FFF2-40B4-BE49-F238E27FC236}">
                <a16:creationId xmlns:a16="http://schemas.microsoft.com/office/drawing/2014/main" id="{77E30F23-55B6-428F-9227-F232CD08F068}"/>
              </a:ext>
            </a:extLst>
          </p:cNvPr>
          <p:cNvSpPr>
            <a:spLocks noGrp="1"/>
          </p:cNvSpPr>
          <p:nvPr>
            <p:ph type="pic" sz="quarter" idx="10" hasCustomPrompt="1"/>
          </p:nvPr>
        </p:nvSpPr>
        <p:spPr>
          <a:xfrm>
            <a:off x="0" y="-12700"/>
            <a:ext cx="4049713" cy="6870700"/>
          </a:xfrm>
          <a:prstGeom prst="rect">
            <a:avLst/>
          </a:prstGeom>
          <a:solidFill>
            <a:schemeClr val="tx1">
              <a:lumMod val="75000"/>
            </a:schemeClr>
          </a:solidFill>
        </p:spPr>
        <p:txBody>
          <a:bodyPr/>
          <a:lstStyle/>
          <a:p>
            <a:r>
              <a:rPr lang="es-CO" dirty="0"/>
              <a:t>Clic para agregar imagen </a:t>
            </a:r>
          </a:p>
          <a:p>
            <a:endParaRPr lang="es-CO" dirty="0"/>
          </a:p>
        </p:txBody>
      </p:sp>
      <p:sp>
        <p:nvSpPr>
          <p:cNvPr id="14" name="Título 1">
            <a:extLst>
              <a:ext uri="{FF2B5EF4-FFF2-40B4-BE49-F238E27FC236}">
                <a16:creationId xmlns:a16="http://schemas.microsoft.com/office/drawing/2014/main" id="{6AF62C57-6322-48E6-B7C3-C5D8FA767EB5}"/>
              </a:ext>
            </a:extLst>
          </p:cNvPr>
          <p:cNvSpPr>
            <a:spLocks noGrp="1"/>
          </p:cNvSpPr>
          <p:nvPr>
            <p:ph type="ctrTitle" hasCustomPrompt="1"/>
          </p:nvPr>
        </p:nvSpPr>
        <p:spPr>
          <a:xfrm>
            <a:off x="4770190" y="-206893"/>
            <a:ext cx="5682082" cy="2387600"/>
          </a:xfrm>
          <a:prstGeom prst="rect">
            <a:avLst/>
          </a:prstGeom>
        </p:spPr>
        <p:txBody>
          <a:bodyPr anchor="b"/>
          <a:lstStyle>
            <a:lvl1pPr algn="l">
              <a:defRPr sz="4400"/>
            </a:lvl1pPr>
          </a:lstStyle>
          <a:p>
            <a:r>
              <a:rPr lang="es-ES" dirty="0"/>
              <a:t>Haga clic para agregar el título</a:t>
            </a:r>
            <a:endParaRPr lang="es-CO" dirty="0"/>
          </a:p>
        </p:txBody>
      </p:sp>
      <p:sp>
        <p:nvSpPr>
          <p:cNvPr id="15" name="Subtítulo 2">
            <a:extLst>
              <a:ext uri="{FF2B5EF4-FFF2-40B4-BE49-F238E27FC236}">
                <a16:creationId xmlns:a16="http://schemas.microsoft.com/office/drawing/2014/main" id="{358BC7E2-D076-4746-9040-34BA54D02400}"/>
              </a:ext>
            </a:extLst>
          </p:cNvPr>
          <p:cNvSpPr>
            <a:spLocks noGrp="1"/>
          </p:cNvSpPr>
          <p:nvPr>
            <p:ph type="subTitle" idx="1" hasCustomPrompt="1"/>
          </p:nvPr>
        </p:nvSpPr>
        <p:spPr>
          <a:xfrm>
            <a:off x="4770191" y="2575966"/>
            <a:ext cx="5682081" cy="3897405"/>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pic>
        <p:nvPicPr>
          <p:cNvPr id="17" name="Gráfico 16">
            <a:extLst>
              <a:ext uri="{FF2B5EF4-FFF2-40B4-BE49-F238E27FC236}">
                <a16:creationId xmlns:a16="http://schemas.microsoft.com/office/drawing/2014/main" id="{D494DC29-92EE-457F-9EBB-44731C62C7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18705" y="1934728"/>
            <a:ext cx="3759427" cy="3719645"/>
          </a:xfrm>
          <a:prstGeom prst="rect">
            <a:avLst/>
          </a:prstGeom>
        </p:spPr>
      </p:pic>
    </p:spTree>
    <p:extLst>
      <p:ext uri="{BB962C8B-B14F-4D97-AF65-F5344CB8AC3E}">
        <p14:creationId xmlns:p14="http://schemas.microsoft.com/office/powerpoint/2010/main" val="185772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n circular tono verde">
    <p:spTree>
      <p:nvGrpSpPr>
        <p:cNvPr id="1" name=""/>
        <p:cNvGrpSpPr/>
        <p:nvPr/>
      </p:nvGrpSpPr>
      <p:grpSpPr>
        <a:xfrm>
          <a:off x="0" y="0"/>
          <a:ext cx="0" cy="0"/>
          <a:chOff x="0" y="0"/>
          <a:chExt cx="0" cy="0"/>
        </a:xfrm>
      </p:grpSpPr>
      <p:pic>
        <p:nvPicPr>
          <p:cNvPr id="36" name="Gráfico 35">
            <a:extLst>
              <a:ext uri="{FF2B5EF4-FFF2-40B4-BE49-F238E27FC236}">
                <a16:creationId xmlns:a16="http://schemas.microsoft.com/office/drawing/2014/main" id="{7C9E6EB4-460D-4814-B93C-3BB7CC1E8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1670" y="2057399"/>
            <a:ext cx="3607829" cy="3557157"/>
          </a:xfrm>
          <a:prstGeom prst="rect">
            <a:avLst/>
          </a:prstGeom>
        </p:spPr>
      </p:pic>
      <p:pic>
        <p:nvPicPr>
          <p:cNvPr id="3" name="Gráfico 2">
            <a:extLst>
              <a:ext uri="{FF2B5EF4-FFF2-40B4-BE49-F238E27FC236}">
                <a16:creationId xmlns:a16="http://schemas.microsoft.com/office/drawing/2014/main" id="{106328CC-7BB2-4E01-8B22-50FC8A384C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302" y="1426500"/>
            <a:ext cx="3484273" cy="4588343"/>
          </a:xfrm>
          <a:prstGeom prst="rect">
            <a:avLst/>
          </a:prstGeom>
        </p:spPr>
      </p:pic>
      <p:pic>
        <p:nvPicPr>
          <p:cNvPr id="23" name="Gráfico 22">
            <a:extLst>
              <a:ext uri="{FF2B5EF4-FFF2-40B4-BE49-F238E27FC236}">
                <a16:creationId xmlns:a16="http://schemas.microsoft.com/office/drawing/2014/main" id="{4E950776-C092-4776-8B58-334C807EE77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23" y="2015"/>
            <a:ext cx="10527236" cy="856320"/>
          </a:xfrm>
          <a:prstGeom prst="rect">
            <a:avLst/>
          </a:prstGeom>
        </p:spPr>
      </p:pic>
      <p:grpSp>
        <p:nvGrpSpPr>
          <p:cNvPr id="11" name="Grupo 10">
            <a:extLst>
              <a:ext uri="{FF2B5EF4-FFF2-40B4-BE49-F238E27FC236}">
                <a16:creationId xmlns:a16="http://schemas.microsoft.com/office/drawing/2014/main" id="{B0F620C8-647F-4B80-AD9C-32AB0F8397AE}"/>
              </a:ext>
            </a:extLst>
          </p:cNvPr>
          <p:cNvGrpSpPr/>
          <p:nvPr userDrawn="1"/>
        </p:nvGrpSpPr>
        <p:grpSpPr>
          <a:xfrm>
            <a:off x="11418137" y="6038724"/>
            <a:ext cx="1373710" cy="1421771"/>
            <a:chOff x="11418137" y="6038724"/>
            <a:chExt cx="1373710" cy="1421771"/>
          </a:xfrm>
        </p:grpSpPr>
        <p:sp>
          <p:nvSpPr>
            <p:cNvPr id="12" name="Diagrama de flujo: conector 11">
              <a:extLst>
                <a:ext uri="{FF2B5EF4-FFF2-40B4-BE49-F238E27FC236}">
                  <a16:creationId xmlns:a16="http://schemas.microsoft.com/office/drawing/2014/main" id="{E6118337-2AE8-46AF-BB74-BFEFDF4BAD0D}"/>
                </a:ext>
              </a:extLst>
            </p:cNvPr>
            <p:cNvSpPr/>
            <p:nvPr/>
          </p:nvSpPr>
          <p:spPr>
            <a:xfrm rot="1782081">
              <a:off x="11770469" y="6355309"/>
              <a:ext cx="882226" cy="954225"/>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Diagrama de flujo: conector 12">
              <a:extLst>
                <a:ext uri="{FF2B5EF4-FFF2-40B4-BE49-F238E27FC236}">
                  <a16:creationId xmlns:a16="http://schemas.microsoft.com/office/drawing/2014/main" id="{E5613295-C430-4129-82A6-49DFC1AC186A}"/>
                </a:ext>
              </a:extLst>
            </p:cNvPr>
            <p:cNvSpPr/>
            <p:nvPr/>
          </p:nvSpPr>
          <p:spPr>
            <a:xfrm rot="1302439">
              <a:off x="11563700" y="6181871"/>
              <a:ext cx="1100273" cy="1206856"/>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Diagrama de flujo: conector 13">
              <a:extLst>
                <a:ext uri="{FF2B5EF4-FFF2-40B4-BE49-F238E27FC236}">
                  <a16:creationId xmlns:a16="http://schemas.microsoft.com/office/drawing/2014/main" id="{B6D770B4-4208-4766-A16A-F5FD06C71837}"/>
                </a:ext>
              </a:extLst>
            </p:cNvPr>
            <p:cNvSpPr/>
            <p:nvPr/>
          </p:nvSpPr>
          <p:spPr>
            <a:xfrm rot="1593727">
              <a:off x="11418137" y="6038724"/>
              <a:ext cx="1373710" cy="1421771"/>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0" name="Subtítulo 2">
            <a:extLst>
              <a:ext uri="{FF2B5EF4-FFF2-40B4-BE49-F238E27FC236}">
                <a16:creationId xmlns:a16="http://schemas.microsoft.com/office/drawing/2014/main" id="{4D15B939-34DA-43D6-BE57-2F5FA6CB5316}"/>
              </a:ext>
            </a:extLst>
          </p:cNvPr>
          <p:cNvSpPr>
            <a:spLocks noGrp="1"/>
          </p:cNvSpPr>
          <p:nvPr>
            <p:ph type="subTitle" idx="1" hasCustomPrompt="1"/>
          </p:nvPr>
        </p:nvSpPr>
        <p:spPr>
          <a:xfrm>
            <a:off x="5628958" y="2679700"/>
            <a:ext cx="5457655" cy="3040618"/>
          </a:xfrm>
          <a:prstGeom prst="rect">
            <a:avLst/>
          </a:prstGeom>
        </p:spPr>
        <p:txBody>
          <a:bodyPr/>
          <a:lstStyle>
            <a:lvl1pPr marL="0" indent="0" algn="l">
              <a:buNone/>
              <a:defRPr sz="2000">
                <a:solidFill>
                  <a:schemeClr val="bg1">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endParaRPr lang="es-CO" dirty="0"/>
          </a:p>
        </p:txBody>
      </p:sp>
      <p:sp>
        <p:nvSpPr>
          <p:cNvPr id="21" name="Marcador de posición de imagen 17">
            <a:extLst>
              <a:ext uri="{FF2B5EF4-FFF2-40B4-BE49-F238E27FC236}">
                <a16:creationId xmlns:a16="http://schemas.microsoft.com/office/drawing/2014/main" id="{32AAA1BD-BA21-4464-BCCF-367095C0D1C2}"/>
              </a:ext>
            </a:extLst>
          </p:cNvPr>
          <p:cNvSpPr>
            <a:spLocks noGrp="1"/>
          </p:cNvSpPr>
          <p:nvPr>
            <p:ph type="pic" sz="quarter" idx="13" hasCustomPrompt="1"/>
          </p:nvPr>
        </p:nvSpPr>
        <p:spPr>
          <a:xfrm>
            <a:off x="690878" y="1637871"/>
            <a:ext cx="4175691" cy="4252687"/>
          </a:xfrm>
          <a:prstGeom prst="flowChartConnector">
            <a:avLst/>
          </a:prstGeom>
          <a:solidFill>
            <a:schemeClr val="tx1">
              <a:lumMod val="75000"/>
            </a:schemeClr>
          </a:solidFill>
        </p:spPr>
        <p:txBody>
          <a:bodyPr/>
          <a:lstStyle>
            <a:lvl1pPr marL="0" indent="0">
              <a:buNone/>
              <a:defRPr/>
            </a:lvl1pPr>
          </a:lstStyle>
          <a:p>
            <a:r>
              <a:rPr lang="es-CO" dirty="0"/>
              <a:t>Clic para agregar imagen </a:t>
            </a:r>
          </a:p>
          <a:p>
            <a:endParaRPr lang="es-CO" dirty="0"/>
          </a:p>
        </p:txBody>
      </p:sp>
      <p:sp>
        <p:nvSpPr>
          <p:cNvPr id="19" name="Título 1">
            <a:extLst>
              <a:ext uri="{FF2B5EF4-FFF2-40B4-BE49-F238E27FC236}">
                <a16:creationId xmlns:a16="http://schemas.microsoft.com/office/drawing/2014/main" id="{063B2E44-ACA7-4F13-BE0E-38E1DD12D32D}"/>
              </a:ext>
            </a:extLst>
          </p:cNvPr>
          <p:cNvSpPr>
            <a:spLocks noGrp="1"/>
          </p:cNvSpPr>
          <p:nvPr>
            <p:ph type="ctrTitle" hasCustomPrompt="1"/>
          </p:nvPr>
        </p:nvSpPr>
        <p:spPr>
          <a:xfrm>
            <a:off x="537748" y="45557"/>
            <a:ext cx="8904251" cy="661633"/>
          </a:xfrm>
          <a:prstGeom prst="rect">
            <a:avLst/>
          </a:prstGeom>
        </p:spPr>
        <p:txBody>
          <a:bodyPr anchor="b"/>
          <a:lstStyle>
            <a:lvl1pPr algn="l">
              <a:defRPr sz="3600">
                <a:solidFill>
                  <a:schemeClr val="bg1"/>
                </a:solidFill>
              </a:defRPr>
            </a:lvl1pPr>
          </a:lstStyle>
          <a:p>
            <a:r>
              <a:rPr lang="es-ES" dirty="0"/>
              <a:t>Haga clic para agregar el título</a:t>
            </a:r>
            <a:endParaRPr lang="es-CO" dirty="0"/>
          </a:p>
        </p:txBody>
      </p:sp>
      <p:sp>
        <p:nvSpPr>
          <p:cNvPr id="26" name="Marcador de texto 25">
            <a:extLst>
              <a:ext uri="{FF2B5EF4-FFF2-40B4-BE49-F238E27FC236}">
                <a16:creationId xmlns:a16="http://schemas.microsoft.com/office/drawing/2014/main" id="{B5F53F1D-B51F-4B2E-9CC5-843934180D50}"/>
              </a:ext>
            </a:extLst>
          </p:cNvPr>
          <p:cNvSpPr>
            <a:spLocks noGrp="1"/>
          </p:cNvSpPr>
          <p:nvPr>
            <p:ph type="body" sz="quarter" idx="14" hasCustomPrompt="1"/>
          </p:nvPr>
        </p:nvSpPr>
        <p:spPr>
          <a:xfrm>
            <a:off x="5628958" y="1969466"/>
            <a:ext cx="5457655" cy="553210"/>
          </a:xfrm>
          <a:prstGeom prst="rect">
            <a:avLst/>
          </a:prstGeom>
        </p:spPr>
        <p:txBody>
          <a:bodyPr/>
          <a:lstStyle>
            <a:lvl1pPr marL="0" indent="0">
              <a:buNone/>
              <a:defRPr sz="3600">
                <a:solidFill>
                  <a:srgbClr val="61A60E"/>
                </a:solidFill>
                <a:latin typeface="+mj-lt"/>
              </a:defRPr>
            </a:lvl1pPr>
            <a:lvl2pPr>
              <a:defRPr>
                <a:solidFill>
                  <a:srgbClr val="61A60E"/>
                </a:solidFill>
              </a:defRPr>
            </a:lvl2pPr>
            <a:lvl3pPr>
              <a:defRPr>
                <a:solidFill>
                  <a:srgbClr val="61A60E"/>
                </a:solidFill>
              </a:defRPr>
            </a:lvl3pPr>
            <a:lvl4pPr>
              <a:defRPr>
                <a:solidFill>
                  <a:srgbClr val="61A60E"/>
                </a:solidFill>
              </a:defRPr>
            </a:lvl4pPr>
            <a:lvl5pPr>
              <a:defRPr>
                <a:solidFill>
                  <a:srgbClr val="61A60E"/>
                </a:solidFill>
              </a:defRPr>
            </a:lvl5pPr>
          </a:lstStyle>
          <a:p>
            <a:pPr lvl="0"/>
            <a:r>
              <a:rPr lang="es-ES" dirty="0"/>
              <a:t>Agregar subtítulo</a:t>
            </a:r>
          </a:p>
        </p:txBody>
      </p:sp>
    </p:spTree>
    <p:extLst>
      <p:ext uri="{BB962C8B-B14F-4D97-AF65-F5344CB8AC3E}">
        <p14:creationId xmlns:p14="http://schemas.microsoft.com/office/powerpoint/2010/main" val="375615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grade azul">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7BDAAED9-9552-4382-AF1E-3B2997217A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673"/>
            <a:ext cx="12192000" cy="6854653"/>
          </a:xfrm>
          <a:prstGeom prst="rect">
            <a:avLst/>
          </a:prstGeom>
        </p:spPr>
      </p:pic>
      <p:pic>
        <p:nvPicPr>
          <p:cNvPr id="4" name="Gráfico 3">
            <a:extLst>
              <a:ext uri="{FF2B5EF4-FFF2-40B4-BE49-F238E27FC236}">
                <a16:creationId xmlns:a16="http://schemas.microsoft.com/office/drawing/2014/main" id="{7A1176F5-B27D-40A0-970D-69D936F4DF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5501" y="1934727"/>
            <a:ext cx="3772631" cy="3719645"/>
          </a:xfrm>
          <a:prstGeom prst="rect">
            <a:avLst/>
          </a:prstGeom>
        </p:spPr>
      </p:pic>
      <p:grpSp>
        <p:nvGrpSpPr>
          <p:cNvPr id="8" name="Grupo 7">
            <a:extLst>
              <a:ext uri="{FF2B5EF4-FFF2-40B4-BE49-F238E27FC236}">
                <a16:creationId xmlns:a16="http://schemas.microsoft.com/office/drawing/2014/main" id="{B3DC1546-907C-4A44-83E2-6651F6C9A307}"/>
              </a:ext>
            </a:extLst>
          </p:cNvPr>
          <p:cNvGrpSpPr/>
          <p:nvPr userDrawn="1"/>
        </p:nvGrpSpPr>
        <p:grpSpPr>
          <a:xfrm>
            <a:off x="11418137" y="6038724"/>
            <a:ext cx="1373710" cy="1421771"/>
            <a:chOff x="11418137" y="6038724"/>
            <a:chExt cx="1373710" cy="1421771"/>
          </a:xfrm>
        </p:grpSpPr>
        <p:sp>
          <p:nvSpPr>
            <p:cNvPr id="9" name="Diagrama de flujo: conector 8">
              <a:extLst>
                <a:ext uri="{FF2B5EF4-FFF2-40B4-BE49-F238E27FC236}">
                  <a16:creationId xmlns:a16="http://schemas.microsoft.com/office/drawing/2014/main" id="{9F9F79C2-2B13-4122-9701-BF39258ECFB4}"/>
                </a:ext>
              </a:extLst>
            </p:cNvPr>
            <p:cNvSpPr/>
            <p:nvPr/>
          </p:nvSpPr>
          <p:spPr>
            <a:xfrm rot="1782081">
              <a:off x="11770469" y="6355309"/>
              <a:ext cx="882226" cy="954225"/>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Diagrama de flujo: conector 9">
              <a:extLst>
                <a:ext uri="{FF2B5EF4-FFF2-40B4-BE49-F238E27FC236}">
                  <a16:creationId xmlns:a16="http://schemas.microsoft.com/office/drawing/2014/main" id="{616259B8-E890-4E1C-8919-79ECDF5DC666}"/>
                </a:ext>
              </a:extLst>
            </p:cNvPr>
            <p:cNvSpPr/>
            <p:nvPr/>
          </p:nvSpPr>
          <p:spPr>
            <a:xfrm rot="1302439">
              <a:off x="11563700" y="6181871"/>
              <a:ext cx="1100273" cy="1206856"/>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Diagrama de flujo: conector 10">
              <a:extLst>
                <a:ext uri="{FF2B5EF4-FFF2-40B4-BE49-F238E27FC236}">
                  <a16:creationId xmlns:a16="http://schemas.microsoft.com/office/drawing/2014/main" id="{67AD1398-7E1B-4A97-AB0E-C82CBFBC3DC2}"/>
                </a:ext>
              </a:extLst>
            </p:cNvPr>
            <p:cNvSpPr/>
            <p:nvPr/>
          </p:nvSpPr>
          <p:spPr>
            <a:xfrm rot="1593727">
              <a:off x="11418137" y="6038724"/>
              <a:ext cx="1373710" cy="1421771"/>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3" name="Subtítulo 2">
            <a:extLst>
              <a:ext uri="{FF2B5EF4-FFF2-40B4-BE49-F238E27FC236}">
                <a16:creationId xmlns:a16="http://schemas.microsoft.com/office/drawing/2014/main" id="{5AD679D0-7C4E-4970-B1E0-DAE6A001A12C}"/>
              </a:ext>
            </a:extLst>
          </p:cNvPr>
          <p:cNvSpPr>
            <a:spLocks noGrp="1"/>
          </p:cNvSpPr>
          <p:nvPr>
            <p:ph type="subTitle" idx="1" hasCustomPrompt="1"/>
          </p:nvPr>
        </p:nvSpPr>
        <p:spPr>
          <a:xfrm>
            <a:off x="812476" y="1741714"/>
            <a:ext cx="10567050" cy="4064904"/>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endParaRPr lang="es-CO" dirty="0"/>
          </a:p>
        </p:txBody>
      </p:sp>
    </p:spTree>
    <p:extLst>
      <p:ext uri="{BB962C8B-B14F-4D97-AF65-F5344CB8AC3E}">
        <p14:creationId xmlns:p14="http://schemas.microsoft.com/office/powerpoint/2010/main" val="597172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n circular tono azul">
    <p:spTree>
      <p:nvGrpSpPr>
        <p:cNvPr id="1" name=""/>
        <p:cNvGrpSpPr/>
        <p:nvPr/>
      </p:nvGrpSpPr>
      <p:grpSpPr>
        <a:xfrm>
          <a:off x="0" y="0"/>
          <a:ext cx="0" cy="0"/>
          <a:chOff x="0" y="0"/>
          <a:chExt cx="0" cy="0"/>
        </a:xfrm>
      </p:grpSpPr>
      <p:pic>
        <p:nvPicPr>
          <p:cNvPr id="23" name="Gráfico 22">
            <a:extLst>
              <a:ext uri="{FF2B5EF4-FFF2-40B4-BE49-F238E27FC236}">
                <a16:creationId xmlns:a16="http://schemas.microsoft.com/office/drawing/2014/main" id="{B8B4B1D3-2105-4FC8-B2BB-C0E5C6079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1670" y="2057399"/>
            <a:ext cx="3607829" cy="3557157"/>
          </a:xfrm>
          <a:prstGeom prst="rect">
            <a:avLst/>
          </a:prstGeom>
        </p:spPr>
      </p:pic>
      <p:pic>
        <p:nvPicPr>
          <p:cNvPr id="9" name="Gráfico 8">
            <a:extLst>
              <a:ext uri="{FF2B5EF4-FFF2-40B4-BE49-F238E27FC236}">
                <a16:creationId xmlns:a16="http://schemas.microsoft.com/office/drawing/2014/main" id="{1030DB23-E52B-429F-A167-8DF1D76424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6039" y="1363236"/>
            <a:ext cx="3558313" cy="4685844"/>
          </a:xfrm>
          <a:prstGeom prst="rect">
            <a:avLst/>
          </a:prstGeom>
        </p:spPr>
      </p:pic>
      <p:pic>
        <p:nvPicPr>
          <p:cNvPr id="3" name="Gráfico 2">
            <a:extLst>
              <a:ext uri="{FF2B5EF4-FFF2-40B4-BE49-F238E27FC236}">
                <a16:creationId xmlns:a16="http://schemas.microsoft.com/office/drawing/2014/main" id="{1F7EA8D4-B7AD-476E-83AB-22ED14BE14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489"/>
            <a:ext cx="10546818" cy="857913"/>
          </a:xfrm>
          <a:prstGeom prst="rect">
            <a:avLst/>
          </a:prstGeom>
        </p:spPr>
      </p:pic>
      <p:grpSp>
        <p:nvGrpSpPr>
          <p:cNvPr id="13" name="Grupo 12">
            <a:extLst>
              <a:ext uri="{FF2B5EF4-FFF2-40B4-BE49-F238E27FC236}">
                <a16:creationId xmlns:a16="http://schemas.microsoft.com/office/drawing/2014/main" id="{07531BA5-7B65-4CCE-B3E6-74A3BD228D51}"/>
              </a:ext>
            </a:extLst>
          </p:cNvPr>
          <p:cNvGrpSpPr/>
          <p:nvPr userDrawn="1"/>
        </p:nvGrpSpPr>
        <p:grpSpPr>
          <a:xfrm>
            <a:off x="11418137" y="6038724"/>
            <a:ext cx="1373710" cy="1421771"/>
            <a:chOff x="11418137" y="6038724"/>
            <a:chExt cx="1373710" cy="1421771"/>
          </a:xfrm>
        </p:grpSpPr>
        <p:sp>
          <p:nvSpPr>
            <p:cNvPr id="14" name="Diagrama de flujo: conector 13">
              <a:extLst>
                <a:ext uri="{FF2B5EF4-FFF2-40B4-BE49-F238E27FC236}">
                  <a16:creationId xmlns:a16="http://schemas.microsoft.com/office/drawing/2014/main" id="{E5DAFDD9-C0B3-4BC3-85F3-657139212D69}"/>
                </a:ext>
              </a:extLst>
            </p:cNvPr>
            <p:cNvSpPr/>
            <p:nvPr/>
          </p:nvSpPr>
          <p:spPr>
            <a:xfrm rot="1782081">
              <a:off x="11770469" y="6355309"/>
              <a:ext cx="882226" cy="954225"/>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Diagrama de flujo: conector 14">
              <a:extLst>
                <a:ext uri="{FF2B5EF4-FFF2-40B4-BE49-F238E27FC236}">
                  <a16:creationId xmlns:a16="http://schemas.microsoft.com/office/drawing/2014/main" id="{5869A8EE-D297-4A02-8E04-302F04E8353A}"/>
                </a:ext>
              </a:extLst>
            </p:cNvPr>
            <p:cNvSpPr/>
            <p:nvPr/>
          </p:nvSpPr>
          <p:spPr>
            <a:xfrm rot="1302439">
              <a:off x="11563700" y="6181871"/>
              <a:ext cx="1100273" cy="1206856"/>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Diagrama de flujo: conector 15">
              <a:extLst>
                <a:ext uri="{FF2B5EF4-FFF2-40B4-BE49-F238E27FC236}">
                  <a16:creationId xmlns:a16="http://schemas.microsoft.com/office/drawing/2014/main" id="{021268A8-FD52-4B4A-A578-125CFCF2EC14}"/>
                </a:ext>
              </a:extLst>
            </p:cNvPr>
            <p:cNvSpPr/>
            <p:nvPr/>
          </p:nvSpPr>
          <p:spPr>
            <a:xfrm rot="1593727">
              <a:off x="11418137" y="6038724"/>
              <a:ext cx="1373710" cy="1421771"/>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7" name="Subtítulo 2">
            <a:extLst>
              <a:ext uri="{FF2B5EF4-FFF2-40B4-BE49-F238E27FC236}">
                <a16:creationId xmlns:a16="http://schemas.microsoft.com/office/drawing/2014/main" id="{4FE91566-9D9B-465B-8B2C-F7F7C27D5965}"/>
              </a:ext>
            </a:extLst>
          </p:cNvPr>
          <p:cNvSpPr>
            <a:spLocks noGrp="1"/>
          </p:cNvSpPr>
          <p:nvPr>
            <p:ph type="subTitle" idx="1" hasCustomPrompt="1"/>
          </p:nvPr>
        </p:nvSpPr>
        <p:spPr>
          <a:xfrm>
            <a:off x="5635830" y="3013094"/>
            <a:ext cx="5457655" cy="2855692"/>
          </a:xfrm>
          <a:prstGeom prst="rect">
            <a:avLst/>
          </a:prstGeom>
        </p:spPr>
        <p:txBody>
          <a:bodyPr/>
          <a:lstStyle>
            <a:lvl1pPr marL="0" indent="0" algn="l">
              <a:buNone/>
              <a:defRPr sz="2000">
                <a:solidFill>
                  <a:schemeClr val="bg1">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
        <p:nvSpPr>
          <p:cNvPr id="18" name="Marcador de posición de imagen 17">
            <a:extLst>
              <a:ext uri="{FF2B5EF4-FFF2-40B4-BE49-F238E27FC236}">
                <a16:creationId xmlns:a16="http://schemas.microsoft.com/office/drawing/2014/main" id="{C14694C8-3746-4CE0-873E-9E49E201A28C}"/>
              </a:ext>
            </a:extLst>
          </p:cNvPr>
          <p:cNvSpPr>
            <a:spLocks noGrp="1"/>
          </p:cNvSpPr>
          <p:nvPr>
            <p:ph type="pic" sz="quarter" idx="13" hasCustomPrompt="1"/>
          </p:nvPr>
        </p:nvSpPr>
        <p:spPr>
          <a:xfrm>
            <a:off x="690878" y="1637871"/>
            <a:ext cx="4175691" cy="4252687"/>
          </a:xfrm>
          <a:prstGeom prst="flowChartConnector">
            <a:avLst/>
          </a:prstGeom>
          <a:solidFill>
            <a:schemeClr val="tx1">
              <a:lumMod val="75000"/>
            </a:schemeClr>
          </a:solidFill>
        </p:spPr>
        <p:txBody>
          <a:bodyPr/>
          <a:lstStyle>
            <a:lvl1pPr marL="0" indent="0">
              <a:buNone/>
              <a:defRPr/>
            </a:lvl1pPr>
          </a:lstStyle>
          <a:p>
            <a:r>
              <a:rPr lang="es-CO" dirty="0"/>
              <a:t>Clic para agregar imagen </a:t>
            </a:r>
          </a:p>
          <a:p>
            <a:endParaRPr lang="es-CO" dirty="0"/>
          </a:p>
        </p:txBody>
      </p:sp>
      <p:sp>
        <p:nvSpPr>
          <p:cNvPr id="19" name="Título 1">
            <a:extLst>
              <a:ext uri="{FF2B5EF4-FFF2-40B4-BE49-F238E27FC236}">
                <a16:creationId xmlns:a16="http://schemas.microsoft.com/office/drawing/2014/main" id="{0BE6D859-11AA-42C3-AFAA-2A5A0899661C}"/>
              </a:ext>
            </a:extLst>
          </p:cNvPr>
          <p:cNvSpPr>
            <a:spLocks noGrp="1"/>
          </p:cNvSpPr>
          <p:nvPr>
            <p:ph type="ctrTitle" hasCustomPrompt="1"/>
          </p:nvPr>
        </p:nvSpPr>
        <p:spPr>
          <a:xfrm>
            <a:off x="537748" y="45557"/>
            <a:ext cx="8904251" cy="661633"/>
          </a:xfrm>
          <a:prstGeom prst="rect">
            <a:avLst/>
          </a:prstGeom>
        </p:spPr>
        <p:txBody>
          <a:bodyPr anchor="b"/>
          <a:lstStyle>
            <a:lvl1pPr algn="l">
              <a:defRPr sz="3600">
                <a:solidFill>
                  <a:schemeClr val="bg1"/>
                </a:solidFill>
              </a:defRPr>
            </a:lvl1pPr>
          </a:lstStyle>
          <a:p>
            <a:r>
              <a:rPr lang="es-MX" dirty="0"/>
              <a:t>Haga clic para agregar el título</a:t>
            </a:r>
            <a:endParaRPr lang="es-CO" dirty="0"/>
          </a:p>
        </p:txBody>
      </p:sp>
      <p:sp>
        <p:nvSpPr>
          <p:cNvPr id="21" name="Marcador de texto 25">
            <a:extLst>
              <a:ext uri="{FF2B5EF4-FFF2-40B4-BE49-F238E27FC236}">
                <a16:creationId xmlns:a16="http://schemas.microsoft.com/office/drawing/2014/main" id="{562549F8-E737-4988-8217-AEBB1FEDADE0}"/>
              </a:ext>
            </a:extLst>
          </p:cNvPr>
          <p:cNvSpPr>
            <a:spLocks noGrp="1"/>
          </p:cNvSpPr>
          <p:nvPr>
            <p:ph type="body" sz="quarter" idx="14" hasCustomPrompt="1"/>
          </p:nvPr>
        </p:nvSpPr>
        <p:spPr>
          <a:xfrm>
            <a:off x="5628958" y="2261566"/>
            <a:ext cx="5457655" cy="553210"/>
          </a:xfrm>
          <a:prstGeom prst="rect">
            <a:avLst/>
          </a:prstGeom>
        </p:spPr>
        <p:txBody>
          <a:bodyPr/>
          <a:lstStyle>
            <a:lvl1pPr marL="0" indent="0">
              <a:buNone/>
              <a:defRPr sz="3600">
                <a:solidFill>
                  <a:srgbClr val="00609C"/>
                </a:solidFill>
                <a:latin typeface="+mj-lt"/>
              </a:defRPr>
            </a:lvl1pPr>
            <a:lvl2pPr>
              <a:defRPr>
                <a:solidFill>
                  <a:srgbClr val="61A60E"/>
                </a:solidFill>
              </a:defRPr>
            </a:lvl2pPr>
            <a:lvl3pPr>
              <a:defRPr>
                <a:solidFill>
                  <a:srgbClr val="61A60E"/>
                </a:solidFill>
              </a:defRPr>
            </a:lvl3pPr>
            <a:lvl4pPr>
              <a:defRPr>
                <a:solidFill>
                  <a:srgbClr val="61A60E"/>
                </a:solidFill>
              </a:defRPr>
            </a:lvl4pPr>
            <a:lvl5pPr>
              <a:defRPr>
                <a:solidFill>
                  <a:srgbClr val="61A60E"/>
                </a:solidFill>
              </a:defRPr>
            </a:lvl5pPr>
          </a:lstStyle>
          <a:p>
            <a:pPr lvl="0"/>
            <a:r>
              <a:rPr lang="es-ES" dirty="0"/>
              <a:t>Agregar subtítulo</a:t>
            </a:r>
          </a:p>
        </p:txBody>
      </p:sp>
    </p:spTree>
    <p:extLst>
      <p:ext uri="{BB962C8B-B14F-4D97-AF65-F5344CB8AC3E}">
        <p14:creationId xmlns:p14="http://schemas.microsoft.com/office/powerpoint/2010/main" val="72355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n cuadrada textura verde">
    <p:spTree>
      <p:nvGrpSpPr>
        <p:cNvPr id="1" name=""/>
        <p:cNvGrpSpPr/>
        <p:nvPr/>
      </p:nvGrpSpPr>
      <p:grpSpPr>
        <a:xfrm>
          <a:off x="0" y="0"/>
          <a:ext cx="0" cy="0"/>
          <a:chOff x="0" y="0"/>
          <a:chExt cx="0" cy="0"/>
        </a:xfrm>
      </p:grpSpPr>
      <p:pic>
        <p:nvPicPr>
          <p:cNvPr id="21" name="Gráfico 20">
            <a:extLst>
              <a:ext uri="{FF2B5EF4-FFF2-40B4-BE49-F238E27FC236}">
                <a16:creationId xmlns:a16="http://schemas.microsoft.com/office/drawing/2014/main" id="{CC63A33B-4138-4B8E-8144-0E7E43BB1C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243" y="2357561"/>
            <a:ext cx="3607829" cy="3557157"/>
          </a:xfrm>
          <a:prstGeom prst="rect">
            <a:avLst/>
          </a:prstGeom>
        </p:spPr>
      </p:pic>
      <p:pic>
        <p:nvPicPr>
          <p:cNvPr id="16" name="Gráfico 15">
            <a:extLst>
              <a:ext uri="{FF2B5EF4-FFF2-40B4-BE49-F238E27FC236}">
                <a16:creationId xmlns:a16="http://schemas.microsoft.com/office/drawing/2014/main" id="{368343B8-3C5C-4553-AAFB-78BEDFF331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24914" y="1711344"/>
            <a:ext cx="4181382" cy="3990494"/>
          </a:xfrm>
          <a:prstGeom prst="rect">
            <a:avLst/>
          </a:prstGeom>
        </p:spPr>
      </p:pic>
      <p:pic>
        <p:nvPicPr>
          <p:cNvPr id="4" name="Gráfico 3">
            <a:extLst>
              <a:ext uri="{FF2B5EF4-FFF2-40B4-BE49-F238E27FC236}">
                <a16:creationId xmlns:a16="http://schemas.microsoft.com/office/drawing/2014/main" id="{D2B21A71-A631-4F40-AF62-43FEC1D48F6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23" y="2015"/>
            <a:ext cx="10527236" cy="856320"/>
          </a:xfrm>
          <a:prstGeom prst="rect">
            <a:avLst/>
          </a:prstGeom>
        </p:spPr>
      </p:pic>
      <p:grpSp>
        <p:nvGrpSpPr>
          <p:cNvPr id="11" name="Grupo 10">
            <a:extLst>
              <a:ext uri="{FF2B5EF4-FFF2-40B4-BE49-F238E27FC236}">
                <a16:creationId xmlns:a16="http://schemas.microsoft.com/office/drawing/2014/main" id="{B0F620C8-647F-4B80-AD9C-32AB0F8397AE}"/>
              </a:ext>
            </a:extLst>
          </p:cNvPr>
          <p:cNvGrpSpPr/>
          <p:nvPr userDrawn="1"/>
        </p:nvGrpSpPr>
        <p:grpSpPr>
          <a:xfrm>
            <a:off x="11418137" y="6038724"/>
            <a:ext cx="1373710" cy="1421771"/>
            <a:chOff x="11418137" y="6038724"/>
            <a:chExt cx="1373710" cy="1421771"/>
          </a:xfrm>
        </p:grpSpPr>
        <p:sp>
          <p:nvSpPr>
            <p:cNvPr id="12" name="Diagrama de flujo: conector 11">
              <a:extLst>
                <a:ext uri="{FF2B5EF4-FFF2-40B4-BE49-F238E27FC236}">
                  <a16:creationId xmlns:a16="http://schemas.microsoft.com/office/drawing/2014/main" id="{E6118337-2AE8-46AF-BB74-BFEFDF4BAD0D}"/>
                </a:ext>
              </a:extLst>
            </p:cNvPr>
            <p:cNvSpPr/>
            <p:nvPr/>
          </p:nvSpPr>
          <p:spPr>
            <a:xfrm rot="1782081">
              <a:off x="11770469" y="6355309"/>
              <a:ext cx="882226" cy="954225"/>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Diagrama de flujo: conector 12">
              <a:extLst>
                <a:ext uri="{FF2B5EF4-FFF2-40B4-BE49-F238E27FC236}">
                  <a16:creationId xmlns:a16="http://schemas.microsoft.com/office/drawing/2014/main" id="{E5613295-C430-4129-82A6-49DFC1AC186A}"/>
                </a:ext>
              </a:extLst>
            </p:cNvPr>
            <p:cNvSpPr/>
            <p:nvPr/>
          </p:nvSpPr>
          <p:spPr>
            <a:xfrm rot="1302439">
              <a:off x="11563700" y="6181871"/>
              <a:ext cx="1100273" cy="1206856"/>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Diagrama de flujo: conector 13">
              <a:extLst>
                <a:ext uri="{FF2B5EF4-FFF2-40B4-BE49-F238E27FC236}">
                  <a16:creationId xmlns:a16="http://schemas.microsoft.com/office/drawing/2014/main" id="{B6D770B4-4208-4766-A16A-F5FD06C71837}"/>
                </a:ext>
              </a:extLst>
            </p:cNvPr>
            <p:cNvSpPr/>
            <p:nvPr/>
          </p:nvSpPr>
          <p:spPr>
            <a:xfrm rot="1593727">
              <a:off x="11418137" y="6038724"/>
              <a:ext cx="1373710" cy="1421771"/>
            </a:xfrm>
            <a:prstGeom prst="flowChartConnector">
              <a:avLst/>
            </a:prstGeom>
            <a:noFill/>
            <a:ln w="19050">
              <a:solidFill>
                <a:srgbClr val="78A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0" name="Subtítulo 2">
            <a:extLst>
              <a:ext uri="{FF2B5EF4-FFF2-40B4-BE49-F238E27FC236}">
                <a16:creationId xmlns:a16="http://schemas.microsoft.com/office/drawing/2014/main" id="{4D15B939-34DA-43D6-BE57-2F5FA6CB5316}"/>
              </a:ext>
            </a:extLst>
          </p:cNvPr>
          <p:cNvSpPr>
            <a:spLocks noGrp="1"/>
          </p:cNvSpPr>
          <p:nvPr>
            <p:ph type="subTitle" idx="1" hasCustomPrompt="1"/>
          </p:nvPr>
        </p:nvSpPr>
        <p:spPr>
          <a:xfrm>
            <a:off x="828358" y="2641600"/>
            <a:ext cx="5457655" cy="3040618"/>
          </a:xfrm>
          <a:prstGeom prst="rect">
            <a:avLst/>
          </a:prstGeom>
        </p:spPr>
        <p:txBody>
          <a:bodyPr/>
          <a:lstStyle>
            <a:lvl1pPr marL="0" indent="0" algn="l">
              <a:buNone/>
              <a:defRPr sz="2000">
                <a:solidFill>
                  <a:schemeClr val="bg1">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Agregar texto</a:t>
            </a:r>
          </a:p>
        </p:txBody>
      </p:sp>
      <p:sp>
        <p:nvSpPr>
          <p:cNvPr id="19" name="Título 1">
            <a:extLst>
              <a:ext uri="{FF2B5EF4-FFF2-40B4-BE49-F238E27FC236}">
                <a16:creationId xmlns:a16="http://schemas.microsoft.com/office/drawing/2014/main" id="{063B2E44-ACA7-4F13-BE0E-38E1DD12D32D}"/>
              </a:ext>
            </a:extLst>
          </p:cNvPr>
          <p:cNvSpPr>
            <a:spLocks noGrp="1"/>
          </p:cNvSpPr>
          <p:nvPr>
            <p:ph type="ctrTitle" hasCustomPrompt="1"/>
          </p:nvPr>
        </p:nvSpPr>
        <p:spPr>
          <a:xfrm>
            <a:off x="537748" y="45557"/>
            <a:ext cx="8904251" cy="661633"/>
          </a:xfrm>
          <a:prstGeom prst="rect">
            <a:avLst/>
          </a:prstGeom>
        </p:spPr>
        <p:txBody>
          <a:bodyPr anchor="b"/>
          <a:lstStyle>
            <a:lvl1pPr algn="l">
              <a:defRPr sz="3600">
                <a:solidFill>
                  <a:schemeClr val="bg1"/>
                </a:solidFill>
              </a:defRPr>
            </a:lvl1pPr>
          </a:lstStyle>
          <a:p>
            <a:r>
              <a:rPr lang="es-MX" dirty="0"/>
              <a:t>Haga clic para agregar el título</a:t>
            </a:r>
            <a:endParaRPr lang="es-CO" dirty="0"/>
          </a:p>
        </p:txBody>
      </p:sp>
      <p:sp>
        <p:nvSpPr>
          <p:cNvPr id="26" name="Marcador de texto 25">
            <a:extLst>
              <a:ext uri="{FF2B5EF4-FFF2-40B4-BE49-F238E27FC236}">
                <a16:creationId xmlns:a16="http://schemas.microsoft.com/office/drawing/2014/main" id="{B5F53F1D-B51F-4B2E-9CC5-843934180D50}"/>
              </a:ext>
            </a:extLst>
          </p:cNvPr>
          <p:cNvSpPr>
            <a:spLocks noGrp="1"/>
          </p:cNvSpPr>
          <p:nvPr>
            <p:ph type="body" sz="quarter" idx="14" hasCustomPrompt="1"/>
          </p:nvPr>
        </p:nvSpPr>
        <p:spPr>
          <a:xfrm>
            <a:off x="828358" y="1880566"/>
            <a:ext cx="5457655" cy="553210"/>
          </a:xfrm>
          <a:prstGeom prst="rect">
            <a:avLst/>
          </a:prstGeom>
        </p:spPr>
        <p:txBody>
          <a:bodyPr/>
          <a:lstStyle>
            <a:lvl1pPr marL="0" indent="0">
              <a:buNone/>
              <a:defRPr sz="3600">
                <a:solidFill>
                  <a:srgbClr val="61A60E"/>
                </a:solidFill>
                <a:latin typeface="+mj-lt"/>
              </a:defRPr>
            </a:lvl1pPr>
            <a:lvl2pPr>
              <a:defRPr>
                <a:solidFill>
                  <a:srgbClr val="61A60E"/>
                </a:solidFill>
              </a:defRPr>
            </a:lvl2pPr>
            <a:lvl3pPr>
              <a:defRPr>
                <a:solidFill>
                  <a:srgbClr val="61A60E"/>
                </a:solidFill>
              </a:defRPr>
            </a:lvl3pPr>
            <a:lvl4pPr>
              <a:defRPr>
                <a:solidFill>
                  <a:srgbClr val="61A60E"/>
                </a:solidFill>
              </a:defRPr>
            </a:lvl4pPr>
            <a:lvl5pPr>
              <a:defRPr>
                <a:solidFill>
                  <a:srgbClr val="61A60E"/>
                </a:solidFill>
              </a:defRPr>
            </a:lvl5pPr>
          </a:lstStyle>
          <a:p>
            <a:pPr lvl="0"/>
            <a:r>
              <a:rPr lang="es-ES" dirty="0"/>
              <a:t>Agregar subtítulo</a:t>
            </a:r>
          </a:p>
        </p:txBody>
      </p:sp>
      <p:sp>
        <p:nvSpPr>
          <p:cNvPr id="17" name="Marcador de posición de imagen 2">
            <a:extLst>
              <a:ext uri="{FF2B5EF4-FFF2-40B4-BE49-F238E27FC236}">
                <a16:creationId xmlns:a16="http://schemas.microsoft.com/office/drawing/2014/main" id="{5FFE1380-83CA-4F97-9F84-DBD7499162F7}"/>
              </a:ext>
            </a:extLst>
          </p:cNvPr>
          <p:cNvSpPr>
            <a:spLocks noGrp="1"/>
          </p:cNvSpPr>
          <p:nvPr>
            <p:ph type="pic" sz="quarter" idx="15" hasCustomPrompt="1"/>
          </p:nvPr>
        </p:nvSpPr>
        <p:spPr>
          <a:xfrm>
            <a:off x="7329714" y="1725859"/>
            <a:ext cx="3872063" cy="3673455"/>
          </a:xfrm>
          <a:prstGeom prst="rect">
            <a:avLst/>
          </a:prstGeom>
          <a:solidFill>
            <a:schemeClr val="bg1">
              <a:lumMod val="75000"/>
            </a:schemeClr>
          </a:solidFill>
        </p:spPr>
        <p:txBody>
          <a:bodyPr/>
          <a:lstStyle>
            <a:lvl1pPr>
              <a:defRPr/>
            </a:lvl1pPr>
          </a:lstStyle>
          <a:p>
            <a:r>
              <a:rPr lang="es-CO" dirty="0"/>
              <a:t>Clic para agregar imagen </a:t>
            </a:r>
          </a:p>
        </p:txBody>
      </p:sp>
    </p:spTree>
    <p:extLst>
      <p:ext uri="{BB962C8B-B14F-4D97-AF65-F5344CB8AC3E}">
        <p14:creationId xmlns:p14="http://schemas.microsoft.com/office/powerpoint/2010/main" val="1814106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uadrada textura azul">
    <p:spTree>
      <p:nvGrpSpPr>
        <p:cNvPr id="1" name=""/>
        <p:cNvGrpSpPr/>
        <p:nvPr/>
      </p:nvGrpSpPr>
      <p:grpSpPr>
        <a:xfrm>
          <a:off x="0" y="0"/>
          <a:ext cx="0" cy="0"/>
          <a:chOff x="0" y="0"/>
          <a:chExt cx="0" cy="0"/>
        </a:xfrm>
      </p:grpSpPr>
      <p:pic>
        <p:nvPicPr>
          <p:cNvPr id="20" name="Gráfico 19">
            <a:extLst>
              <a:ext uri="{FF2B5EF4-FFF2-40B4-BE49-F238E27FC236}">
                <a16:creationId xmlns:a16="http://schemas.microsoft.com/office/drawing/2014/main" id="{49DDE18A-35FE-4894-8C39-58F5CC92C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243" y="2357561"/>
            <a:ext cx="3607829" cy="3557157"/>
          </a:xfrm>
          <a:prstGeom prst="rect">
            <a:avLst/>
          </a:prstGeom>
        </p:spPr>
      </p:pic>
      <p:pic>
        <p:nvPicPr>
          <p:cNvPr id="7" name="Gráfico 6">
            <a:extLst>
              <a:ext uri="{FF2B5EF4-FFF2-40B4-BE49-F238E27FC236}">
                <a16:creationId xmlns:a16="http://schemas.microsoft.com/office/drawing/2014/main" id="{20F8930C-0D98-42B2-AAFE-A7A3D3095F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24914" y="1711345"/>
            <a:ext cx="4147836" cy="3958479"/>
          </a:xfrm>
          <a:prstGeom prst="rect">
            <a:avLst/>
          </a:prstGeom>
        </p:spPr>
      </p:pic>
      <p:pic>
        <p:nvPicPr>
          <p:cNvPr id="18" name="Gráfico 17">
            <a:extLst>
              <a:ext uri="{FF2B5EF4-FFF2-40B4-BE49-F238E27FC236}">
                <a16:creationId xmlns:a16="http://schemas.microsoft.com/office/drawing/2014/main" id="{BED44654-51B5-4F31-8306-C77B79DA9C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489"/>
            <a:ext cx="10546818" cy="857913"/>
          </a:xfrm>
          <a:prstGeom prst="rect">
            <a:avLst/>
          </a:prstGeom>
        </p:spPr>
      </p:pic>
      <p:grpSp>
        <p:nvGrpSpPr>
          <p:cNvPr id="13" name="Grupo 12">
            <a:extLst>
              <a:ext uri="{FF2B5EF4-FFF2-40B4-BE49-F238E27FC236}">
                <a16:creationId xmlns:a16="http://schemas.microsoft.com/office/drawing/2014/main" id="{07531BA5-7B65-4CCE-B3E6-74A3BD228D51}"/>
              </a:ext>
            </a:extLst>
          </p:cNvPr>
          <p:cNvGrpSpPr/>
          <p:nvPr userDrawn="1"/>
        </p:nvGrpSpPr>
        <p:grpSpPr>
          <a:xfrm>
            <a:off x="11418137" y="6038724"/>
            <a:ext cx="1373710" cy="1421771"/>
            <a:chOff x="11418137" y="6038724"/>
            <a:chExt cx="1373710" cy="1421771"/>
          </a:xfrm>
        </p:grpSpPr>
        <p:sp>
          <p:nvSpPr>
            <p:cNvPr id="14" name="Diagrama de flujo: conector 13">
              <a:extLst>
                <a:ext uri="{FF2B5EF4-FFF2-40B4-BE49-F238E27FC236}">
                  <a16:creationId xmlns:a16="http://schemas.microsoft.com/office/drawing/2014/main" id="{E5DAFDD9-C0B3-4BC3-85F3-657139212D69}"/>
                </a:ext>
              </a:extLst>
            </p:cNvPr>
            <p:cNvSpPr/>
            <p:nvPr/>
          </p:nvSpPr>
          <p:spPr>
            <a:xfrm rot="1782081">
              <a:off x="11770469" y="6355309"/>
              <a:ext cx="882226" cy="954225"/>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Diagrama de flujo: conector 14">
              <a:extLst>
                <a:ext uri="{FF2B5EF4-FFF2-40B4-BE49-F238E27FC236}">
                  <a16:creationId xmlns:a16="http://schemas.microsoft.com/office/drawing/2014/main" id="{5869A8EE-D297-4A02-8E04-302F04E8353A}"/>
                </a:ext>
              </a:extLst>
            </p:cNvPr>
            <p:cNvSpPr/>
            <p:nvPr/>
          </p:nvSpPr>
          <p:spPr>
            <a:xfrm rot="1302439">
              <a:off x="11563700" y="6181871"/>
              <a:ext cx="1100273" cy="1206856"/>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Diagrama de flujo: conector 15">
              <a:extLst>
                <a:ext uri="{FF2B5EF4-FFF2-40B4-BE49-F238E27FC236}">
                  <a16:creationId xmlns:a16="http://schemas.microsoft.com/office/drawing/2014/main" id="{021268A8-FD52-4B4A-A578-125CFCF2EC14}"/>
                </a:ext>
              </a:extLst>
            </p:cNvPr>
            <p:cNvSpPr/>
            <p:nvPr/>
          </p:nvSpPr>
          <p:spPr>
            <a:xfrm rot="1593727">
              <a:off x="11418137" y="6038724"/>
              <a:ext cx="1373710" cy="1421771"/>
            </a:xfrm>
            <a:prstGeom prst="flowChartConnector">
              <a:avLst/>
            </a:prstGeom>
            <a:noFill/>
            <a:ln w="19050">
              <a:solidFill>
                <a:srgbClr val="195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17" name="Subtítulo 2">
            <a:extLst>
              <a:ext uri="{FF2B5EF4-FFF2-40B4-BE49-F238E27FC236}">
                <a16:creationId xmlns:a16="http://schemas.microsoft.com/office/drawing/2014/main" id="{4FE91566-9D9B-465B-8B2C-F7F7C27D5965}"/>
              </a:ext>
            </a:extLst>
          </p:cNvPr>
          <p:cNvSpPr>
            <a:spLocks noGrp="1"/>
          </p:cNvSpPr>
          <p:nvPr>
            <p:ph type="subTitle" idx="1" hasCustomPrompt="1"/>
          </p:nvPr>
        </p:nvSpPr>
        <p:spPr>
          <a:xfrm>
            <a:off x="647674" y="2708294"/>
            <a:ext cx="5457655" cy="2855692"/>
          </a:xfrm>
          <a:prstGeom prst="rect">
            <a:avLst/>
          </a:prstGeom>
        </p:spPr>
        <p:txBody>
          <a:bodyPr/>
          <a:lstStyle>
            <a:lvl1pPr marL="0" indent="0" algn="l">
              <a:buNone/>
              <a:defRPr sz="2000">
                <a:solidFill>
                  <a:schemeClr val="bg1">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Colocar texto</a:t>
            </a:r>
            <a:endParaRPr lang="es-CO" dirty="0"/>
          </a:p>
        </p:txBody>
      </p:sp>
      <p:sp>
        <p:nvSpPr>
          <p:cNvPr id="19" name="Título 1">
            <a:extLst>
              <a:ext uri="{FF2B5EF4-FFF2-40B4-BE49-F238E27FC236}">
                <a16:creationId xmlns:a16="http://schemas.microsoft.com/office/drawing/2014/main" id="{0BE6D859-11AA-42C3-AFAA-2A5A0899661C}"/>
              </a:ext>
            </a:extLst>
          </p:cNvPr>
          <p:cNvSpPr>
            <a:spLocks noGrp="1"/>
          </p:cNvSpPr>
          <p:nvPr>
            <p:ph type="ctrTitle" hasCustomPrompt="1"/>
          </p:nvPr>
        </p:nvSpPr>
        <p:spPr>
          <a:xfrm>
            <a:off x="537748" y="45557"/>
            <a:ext cx="8904251" cy="661633"/>
          </a:xfrm>
          <a:prstGeom prst="rect">
            <a:avLst/>
          </a:prstGeom>
        </p:spPr>
        <p:txBody>
          <a:bodyPr anchor="b"/>
          <a:lstStyle>
            <a:lvl1pPr algn="l">
              <a:defRPr sz="3600">
                <a:solidFill>
                  <a:schemeClr val="bg1"/>
                </a:solidFill>
              </a:defRPr>
            </a:lvl1pPr>
          </a:lstStyle>
          <a:p>
            <a:r>
              <a:rPr lang="es-MX" dirty="0"/>
              <a:t>Haga clic para agregar el título</a:t>
            </a:r>
            <a:endParaRPr lang="es-CO" dirty="0"/>
          </a:p>
        </p:txBody>
      </p:sp>
      <p:sp>
        <p:nvSpPr>
          <p:cNvPr id="21" name="Marcador de texto 25">
            <a:extLst>
              <a:ext uri="{FF2B5EF4-FFF2-40B4-BE49-F238E27FC236}">
                <a16:creationId xmlns:a16="http://schemas.microsoft.com/office/drawing/2014/main" id="{562549F8-E737-4988-8217-AEBB1FEDADE0}"/>
              </a:ext>
            </a:extLst>
          </p:cNvPr>
          <p:cNvSpPr>
            <a:spLocks noGrp="1"/>
          </p:cNvSpPr>
          <p:nvPr>
            <p:ph type="body" sz="quarter" idx="14" hasCustomPrompt="1"/>
          </p:nvPr>
        </p:nvSpPr>
        <p:spPr>
          <a:xfrm>
            <a:off x="640802" y="1956766"/>
            <a:ext cx="5457655" cy="553210"/>
          </a:xfrm>
          <a:prstGeom prst="rect">
            <a:avLst/>
          </a:prstGeom>
        </p:spPr>
        <p:txBody>
          <a:bodyPr/>
          <a:lstStyle>
            <a:lvl1pPr marL="0" indent="0">
              <a:buNone/>
              <a:defRPr sz="3600">
                <a:solidFill>
                  <a:srgbClr val="00609C"/>
                </a:solidFill>
                <a:latin typeface="+mj-lt"/>
              </a:defRPr>
            </a:lvl1pPr>
            <a:lvl2pPr>
              <a:defRPr>
                <a:solidFill>
                  <a:srgbClr val="61A60E"/>
                </a:solidFill>
              </a:defRPr>
            </a:lvl2pPr>
            <a:lvl3pPr>
              <a:defRPr>
                <a:solidFill>
                  <a:srgbClr val="61A60E"/>
                </a:solidFill>
              </a:defRPr>
            </a:lvl3pPr>
            <a:lvl4pPr>
              <a:defRPr>
                <a:solidFill>
                  <a:srgbClr val="61A60E"/>
                </a:solidFill>
              </a:defRPr>
            </a:lvl4pPr>
            <a:lvl5pPr>
              <a:defRPr>
                <a:solidFill>
                  <a:srgbClr val="61A60E"/>
                </a:solidFill>
              </a:defRPr>
            </a:lvl5pPr>
          </a:lstStyle>
          <a:p>
            <a:pPr lvl="0"/>
            <a:r>
              <a:rPr lang="es-ES" dirty="0"/>
              <a:t>Agregar subtítulo</a:t>
            </a:r>
          </a:p>
        </p:txBody>
      </p:sp>
      <p:sp>
        <p:nvSpPr>
          <p:cNvPr id="22" name="Marcador de posición de imagen 2">
            <a:extLst>
              <a:ext uri="{FF2B5EF4-FFF2-40B4-BE49-F238E27FC236}">
                <a16:creationId xmlns:a16="http://schemas.microsoft.com/office/drawing/2014/main" id="{7425ABFE-D9CA-4633-835A-163E886A84F5}"/>
              </a:ext>
            </a:extLst>
          </p:cNvPr>
          <p:cNvSpPr>
            <a:spLocks noGrp="1"/>
          </p:cNvSpPr>
          <p:nvPr>
            <p:ph type="pic" sz="quarter" idx="15" hasCustomPrompt="1"/>
          </p:nvPr>
        </p:nvSpPr>
        <p:spPr>
          <a:xfrm>
            <a:off x="7300686" y="1725859"/>
            <a:ext cx="3872063" cy="3673455"/>
          </a:xfrm>
          <a:prstGeom prst="rect">
            <a:avLst/>
          </a:prstGeom>
          <a:solidFill>
            <a:schemeClr val="bg1">
              <a:lumMod val="75000"/>
            </a:schemeClr>
          </a:solidFill>
        </p:spPr>
        <p:txBody>
          <a:bodyPr/>
          <a:lstStyle/>
          <a:p>
            <a:r>
              <a:rPr lang="es-CO" dirty="0"/>
              <a:t>Clic para agregar imagen </a:t>
            </a:r>
          </a:p>
          <a:p>
            <a:endParaRPr lang="es-CO" dirty="0"/>
          </a:p>
        </p:txBody>
      </p:sp>
    </p:spTree>
    <p:extLst>
      <p:ext uri="{BB962C8B-B14F-4D97-AF65-F5344CB8AC3E}">
        <p14:creationId xmlns:p14="http://schemas.microsoft.com/office/powerpoint/2010/main" val="83267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852711"/>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1" r:id="rId3"/>
    <p:sldLayoutId id="2147483652" r:id="rId4"/>
    <p:sldLayoutId id="2147483653" r:id="rId5"/>
    <p:sldLayoutId id="2147483654" r:id="rId6"/>
    <p:sldLayoutId id="2147483655" r:id="rId7"/>
    <p:sldLayoutId id="2147483665" r:id="rId8"/>
    <p:sldLayoutId id="2147483667" r:id="rId9"/>
    <p:sldLayoutId id="2147483656" r:id="rId10"/>
    <p:sldLayoutId id="2147483657" r:id="rId11"/>
    <p:sldLayoutId id="2147483660" r:id="rId12"/>
    <p:sldLayoutId id="2147483661" r:id="rId13"/>
    <p:sldLayoutId id="2147483662" r:id="rId14"/>
    <p:sldLayoutId id="2147483649" r:id="rId15"/>
    <p:sldLayoutId id="2147483669" r:id="rId16"/>
    <p:sldLayoutId id="2147483664" r:id="rId17"/>
    <p:sldLayoutId id="2147483671" r:id="rId18"/>
    <p:sldLayoutId id="2147483659" r:id="rId19"/>
    <p:sldLayoutId id="214748365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hyperlink" Target="http://www.fogafin.gov.co/" TargetMode="Externa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facebook.com/Fogafin" TargetMode="Externa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hyperlink" Target="https://fb.watch/mWRS9-z-aN/" TargetMode="External"/><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hyperlink" Target="https://fb.watch/mWRWptwbru/" TargetMode="Externa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hyperlink" Target="https://twitter.com/Fogafin" TargetMode="Externa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hyperlink" Target="https://twitter.com/Fogafin/status/1686449302527250432" TargetMode="Externa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instagram.com/fogafin/" TargetMode="External"/><Relationship Id="rId1" Type="http://schemas.openxmlformats.org/officeDocument/2006/relationships/slideLayout" Target="../slideLayouts/slideLayout15.xml"/><Relationship Id="rId6" Type="http://schemas.openxmlformats.org/officeDocument/2006/relationships/hyperlink" Target="https://www.instagram.com/p/Cvajif2tbjQ/"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62UAkX2lkXM&amp;t=223s" TargetMode="Externa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hyperlink" Target="https://fb.watch/m_YM5kbnax/" TargetMode="Externa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4.png"/><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52.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 Id="rId5" Type="http://schemas.openxmlformats.org/officeDocument/2006/relationships/image" Target="../media/image102.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92.png"/><Relationship Id="rId2" Type="http://schemas.openxmlformats.org/officeDocument/2006/relationships/image" Target="../media/image103.png"/><Relationship Id="rId1" Type="http://schemas.openxmlformats.org/officeDocument/2006/relationships/slideLayout" Target="../slideLayouts/slideLayout18.xml"/><Relationship Id="rId6" Type="http://schemas.openxmlformats.org/officeDocument/2006/relationships/image" Target="../media/image106.png"/><Relationship Id="rId5" Type="http://schemas.microsoft.com/office/2007/relationships/hdphoto" Target="../media/hdphoto1.wdp"/><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709E7-8ED9-493E-9878-0883B112E452}"/>
              </a:ext>
            </a:extLst>
          </p:cNvPr>
          <p:cNvSpPr>
            <a:spLocks noGrp="1"/>
          </p:cNvSpPr>
          <p:nvPr>
            <p:ph type="ctrTitle"/>
          </p:nvPr>
        </p:nvSpPr>
        <p:spPr/>
        <p:txBody>
          <a:bodyPr/>
          <a:lstStyle/>
          <a:p>
            <a:r>
              <a:rPr lang="es-MX" dirty="0"/>
              <a:t>Informe </a:t>
            </a:r>
            <a:br>
              <a:rPr lang="es-MX" dirty="0"/>
            </a:br>
            <a:r>
              <a:rPr lang="es-MX" dirty="0"/>
              <a:t>Audiencia pública</a:t>
            </a:r>
            <a:br>
              <a:rPr lang="es-MX" dirty="0"/>
            </a:br>
            <a:r>
              <a:rPr lang="es-MX" dirty="0"/>
              <a:t>Gestión 2022</a:t>
            </a:r>
            <a:endParaRPr lang="es-CO" dirty="0"/>
          </a:p>
        </p:txBody>
      </p:sp>
      <p:sp>
        <p:nvSpPr>
          <p:cNvPr id="3" name="Subtítulo 2">
            <a:extLst>
              <a:ext uri="{FF2B5EF4-FFF2-40B4-BE49-F238E27FC236}">
                <a16:creationId xmlns:a16="http://schemas.microsoft.com/office/drawing/2014/main" id="{6A81C297-1D6A-499C-A2DB-6BCDEE743987}"/>
              </a:ext>
            </a:extLst>
          </p:cNvPr>
          <p:cNvSpPr>
            <a:spLocks noGrp="1"/>
          </p:cNvSpPr>
          <p:nvPr>
            <p:ph type="subTitle" idx="1"/>
          </p:nvPr>
        </p:nvSpPr>
        <p:spPr/>
        <p:txBody>
          <a:bodyPr/>
          <a:lstStyle/>
          <a:p>
            <a:r>
              <a:rPr lang="es-CO" dirty="0"/>
              <a:t>Septiembre 2023</a:t>
            </a:r>
          </a:p>
        </p:txBody>
      </p:sp>
      <p:pic>
        <p:nvPicPr>
          <p:cNvPr id="7" name="Marcador de posición de imagen 6">
            <a:extLst>
              <a:ext uri="{FF2B5EF4-FFF2-40B4-BE49-F238E27FC236}">
                <a16:creationId xmlns:a16="http://schemas.microsoft.com/office/drawing/2014/main" id="{EAD40ED3-3B66-7AB4-B174-D0FD4B7AE85F}"/>
              </a:ext>
            </a:extLst>
          </p:cNvPr>
          <p:cNvPicPr>
            <a:picLocks noGrp="1" noChangeAspect="1"/>
          </p:cNvPicPr>
          <p:nvPr>
            <p:ph type="pic" sz="quarter" idx="10"/>
          </p:nvPr>
        </p:nvPicPr>
        <p:blipFill>
          <a:blip r:embed="rId3"/>
          <a:srcRect l="19678" r="19678"/>
          <a:stretch/>
        </p:blipFill>
        <p:spPr>
          <a:xfrm>
            <a:off x="7905750" y="-696913"/>
            <a:ext cx="5040313" cy="5040313"/>
          </a:xfrm>
        </p:spPr>
      </p:pic>
    </p:spTree>
    <p:extLst>
      <p:ext uri="{BB962C8B-B14F-4D97-AF65-F5344CB8AC3E}">
        <p14:creationId xmlns:p14="http://schemas.microsoft.com/office/powerpoint/2010/main" val="248209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D806A073-B3EF-4F4F-B8D0-70904C27C695}"/>
              </a:ext>
            </a:extLst>
          </p:cNvPr>
          <p:cNvSpPr>
            <a:spLocks noGrp="1"/>
          </p:cNvSpPr>
          <p:nvPr>
            <p:ph type="subTitle" idx="1"/>
          </p:nvPr>
        </p:nvSpPr>
        <p:spPr>
          <a:xfrm>
            <a:off x="442394" y="1122409"/>
            <a:ext cx="9642639" cy="3265286"/>
          </a:xfrm>
        </p:spPr>
        <p:txBody>
          <a:bodyPr/>
          <a:lstStyle/>
          <a:p>
            <a:r>
              <a:rPr lang="es-MX" dirty="0">
                <a:solidFill>
                  <a:schemeClr val="bg1">
                    <a:lumMod val="25000"/>
                  </a:schemeClr>
                </a:solidFill>
              </a:rPr>
              <a:t>Con el fin de incentivar la participación de los grupos de valor de Fogafín, se utilizaron los siguientes mecanismos de convocatoria:</a:t>
            </a:r>
          </a:p>
          <a:p>
            <a:endParaRPr lang="es-CO" dirty="0"/>
          </a:p>
        </p:txBody>
      </p:sp>
      <p:sp>
        <p:nvSpPr>
          <p:cNvPr id="3" name="Título 2">
            <a:extLst>
              <a:ext uri="{FF2B5EF4-FFF2-40B4-BE49-F238E27FC236}">
                <a16:creationId xmlns:a16="http://schemas.microsoft.com/office/drawing/2014/main" id="{0C448536-010F-4E7A-BE4E-7EE28D328250}"/>
              </a:ext>
            </a:extLst>
          </p:cNvPr>
          <p:cNvSpPr>
            <a:spLocks noGrp="1"/>
          </p:cNvSpPr>
          <p:nvPr>
            <p:ph type="ctrTitle"/>
          </p:nvPr>
        </p:nvSpPr>
        <p:spPr/>
        <p:txBody>
          <a:bodyPr/>
          <a:lstStyle/>
          <a:p>
            <a:r>
              <a:rPr lang="es-CO" dirty="0"/>
              <a:t>1. Convocatoria</a:t>
            </a:r>
          </a:p>
        </p:txBody>
      </p:sp>
      <p:sp>
        <p:nvSpPr>
          <p:cNvPr id="5" name="CuadroTexto 4">
            <a:extLst>
              <a:ext uri="{FF2B5EF4-FFF2-40B4-BE49-F238E27FC236}">
                <a16:creationId xmlns:a16="http://schemas.microsoft.com/office/drawing/2014/main" id="{3AE806B3-B0F6-47B7-ADE3-E41DCBA8CB87}"/>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pic>
        <p:nvPicPr>
          <p:cNvPr id="6" name="Audio invitación IVR ">
            <a:hlinkClick r:id="" action="ppaction://media"/>
            <a:extLst>
              <a:ext uri="{FF2B5EF4-FFF2-40B4-BE49-F238E27FC236}">
                <a16:creationId xmlns:a16="http://schemas.microsoft.com/office/drawing/2014/main" id="{810D9055-4259-B76A-4F7D-5CD8774980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77601" y="4411169"/>
            <a:ext cx="609600" cy="609600"/>
          </a:xfrm>
          <a:prstGeom prst="rect">
            <a:avLst/>
          </a:prstGeom>
        </p:spPr>
      </p:pic>
      <p:sp>
        <p:nvSpPr>
          <p:cNvPr id="7" name="Marcador de contenido 5">
            <a:extLst>
              <a:ext uri="{FF2B5EF4-FFF2-40B4-BE49-F238E27FC236}">
                <a16:creationId xmlns:a16="http://schemas.microsoft.com/office/drawing/2014/main" id="{6081F066-FA81-6B67-975A-62E7C4BA88FB}"/>
              </a:ext>
            </a:extLst>
          </p:cNvPr>
          <p:cNvSpPr>
            <a:spLocks noGrp="1"/>
          </p:cNvSpPr>
          <p:nvPr/>
        </p:nvSpPr>
        <p:spPr>
          <a:xfrm>
            <a:off x="442394" y="2272103"/>
            <a:ext cx="9819808" cy="13487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b="1" dirty="0">
                <a:solidFill>
                  <a:srgbClr val="01619B"/>
                </a:solidFill>
                <a:latin typeface="+mj-lt"/>
                <a:ea typeface="+mj-ea"/>
                <a:cs typeface="+mj-cs"/>
              </a:rPr>
              <a:t>Publicaciones externas</a:t>
            </a:r>
          </a:p>
          <a:p>
            <a:pPr>
              <a:buClr>
                <a:srgbClr val="00609C"/>
              </a:buClr>
            </a:pPr>
            <a:r>
              <a:rPr lang="es-CO" sz="1800" dirty="0">
                <a:solidFill>
                  <a:schemeClr val="bg1">
                    <a:lumMod val="25000"/>
                  </a:schemeClr>
                </a:solidFill>
                <a:latin typeface="+mj-lt"/>
              </a:rPr>
              <a:t>Mensaje conmutador</a:t>
            </a:r>
          </a:p>
          <a:p>
            <a:pPr marL="0" indent="0" algn="just">
              <a:buNone/>
            </a:pPr>
            <a:r>
              <a:rPr lang="es-CO" sz="1800" dirty="0">
                <a:solidFill>
                  <a:schemeClr val="bg1">
                    <a:lumMod val="25000"/>
                  </a:schemeClr>
                </a:solidFill>
                <a:latin typeface="+mn-lt"/>
              </a:rPr>
              <a:t>Para los usuarios que se comunicaban por medio de la línea telefónica, se dispuso un mensaje en el IVR</a:t>
            </a:r>
            <a:r>
              <a:rPr lang="es-CO" sz="1600" dirty="0">
                <a:solidFill>
                  <a:schemeClr val="bg1">
                    <a:lumMod val="25000"/>
                  </a:schemeClr>
                </a:solidFill>
                <a:latin typeface="Myriad Pro" panose="020B0503030403020204"/>
              </a:rPr>
              <a:t>.</a:t>
            </a:r>
          </a:p>
        </p:txBody>
      </p:sp>
      <p:sp>
        <p:nvSpPr>
          <p:cNvPr id="8" name="CuadroTexto 7">
            <a:extLst>
              <a:ext uri="{FF2B5EF4-FFF2-40B4-BE49-F238E27FC236}">
                <a16:creationId xmlns:a16="http://schemas.microsoft.com/office/drawing/2014/main" id="{29808A2A-46CE-3B10-8E6A-0E259CF65B70}"/>
              </a:ext>
            </a:extLst>
          </p:cNvPr>
          <p:cNvSpPr txBox="1"/>
          <p:nvPr/>
        </p:nvSpPr>
        <p:spPr>
          <a:xfrm>
            <a:off x="3914723" y="4289149"/>
            <a:ext cx="6347479" cy="1092607"/>
          </a:xfrm>
          <a:prstGeom prst="rect">
            <a:avLst/>
          </a:prstGeom>
          <a:noFill/>
        </p:spPr>
        <p:txBody>
          <a:bodyPr wrap="square">
            <a:spAutoFit/>
          </a:bodyPr>
          <a:lstStyle/>
          <a:p>
            <a:pPr algn="just"/>
            <a:r>
              <a:rPr lang="es-CO" sz="1300" i="1" dirty="0">
                <a:solidFill>
                  <a:schemeClr val="bg1">
                    <a:lumMod val="25000"/>
                  </a:schemeClr>
                </a:solidFill>
                <a:latin typeface="Montserrat" pitchFamily="2" charset="0"/>
              </a:rPr>
              <a:t>Bienvenido a Fogafín - Fondo de Garantías de Instituciones Financieras</a:t>
            </a:r>
          </a:p>
          <a:p>
            <a:pPr algn="just"/>
            <a:r>
              <a:rPr lang="es-CO" sz="1300" i="1" dirty="0">
                <a:solidFill>
                  <a:schemeClr val="bg1">
                    <a:lumMod val="25000"/>
                  </a:schemeClr>
                </a:solidFill>
                <a:latin typeface="Montserrat" pitchFamily="2" charset="0"/>
              </a:rPr>
              <a:t>Lo invitamos a participar en la audiencia pública virtual que se realizará el 3 de agosto de 2023, entre las 10 y las 11:30 de la mañana.</a:t>
            </a:r>
          </a:p>
          <a:p>
            <a:pPr algn="just"/>
            <a:r>
              <a:rPr lang="es-CO" sz="1300" i="1" dirty="0">
                <a:solidFill>
                  <a:schemeClr val="bg1">
                    <a:lumMod val="25000"/>
                  </a:schemeClr>
                </a:solidFill>
                <a:latin typeface="Montserrat" pitchFamily="2" charset="0"/>
              </a:rPr>
              <a:t>Conozca más detalles en </a:t>
            </a:r>
            <a:r>
              <a:rPr lang="es-CO" sz="1300" i="1" u="none" strike="noStrike" dirty="0">
                <a:solidFill>
                  <a:schemeClr val="bg1">
                    <a:lumMod val="25000"/>
                  </a:schemeClr>
                </a:solidFill>
                <a:effectLst/>
                <a:latin typeface="Montserrat" pitchFamily="2" charset="0"/>
                <a:ea typeface="Calibri" panose="020F0502020204030204" pitchFamily="34" charset="0"/>
                <a:hlinkClick r:id="rId5">
                  <a:extLst>
                    <a:ext uri="{A12FA001-AC4F-418D-AE19-62706E023703}">
                      <ahyp:hlinkClr xmlns:ahyp="http://schemas.microsoft.com/office/drawing/2018/hyperlinkcolor" val="tx"/>
                    </a:ext>
                  </a:extLst>
                </a:hlinkClick>
              </a:rPr>
              <a:t>www.fogafin.gov.co</a:t>
            </a:r>
            <a:r>
              <a:rPr lang="es-CO" sz="1300" i="1" u="none" strike="noStrike" dirty="0">
                <a:solidFill>
                  <a:schemeClr val="bg1">
                    <a:lumMod val="25000"/>
                  </a:schemeClr>
                </a:solidFill>
                <a:effectLst/>
                <a:latin typeface="Montserrat" pitchFamily="2" charset="0"/>
                <a:ea typeface="Calibri" panose="020F0502020204030204" pitchFamily="34" charset="0"/>
              </a:rPr>
              <a:t> </a:t>
            </a:r>
            <a:r>
              <a:rPr lang="es-CO" sz="1300" i="1" dirty="0">
                <a:solidFill>
                  <a:schemeClr val="bg1">
                    <a:lumMod val="25000"/>
                  </a:schemeClr>
                </a:solidFill>
                <a:latin typeface="Montserrat" pitchFamily="2" charset="0"/>
              </a:rPr>
              <a:t>o en nuestros perfiles en redes sociales @Fogafin. </a:t>
            </a:r>
          </a:p>
        </p:txBody>
      </p:sp>
    </p:spTree>
    <p:extLst>
      <p:ext uri="{BB962C8B-B14F-4D97-AF65-F5344CB8AC3E}">
        <p14:creationId xmlns:p14="http://schemas.microsoft.com/office/powerpoint/2010/main" val="95375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1802FD6E-C07F-37D7-CEDB-453D80964E26}"/>
              </a:ext>
            </a:extLst>
          </p:cNvPr>
          <p:cNvSpPr>
            <a:spLocks noGrp="1"/>
          </p:cNvSpPr>
          <p:nvPr>
            <p:ph type="subTitle" idx="1"/>
          </p:nvPr>
        </p:nvSpPr>
        <p:spPr>
          <a:xfrm>
            <a:off x="5502665" y="1648241"/>
            <a:ext cx="5457655" cy="3265286"/>
          </a:xfrm>
        </p:spPr>
        <p:txBody>
          <a:bodyPr/>
          <a:lstStyle/>
          <a:p>
            <a:pPr algn="just"/>
            <a:r>
              <a:rPr lang="es-CO" sz="1800" dirty="0">
                <a:solidFill>
                  <a:schemeClr val="bg1">
                    <a:lumMod val="25000"/>
                  </a:schemeClr>
                </a:solidFill>
                <a:latin typeface="+mj-lt"/>
              </a:rPr>
              <a:t>Correo electrónico </a:t>
            </a:r>
          </a:p>
          <a:p>
            <a:pPr marL="0" indent="0" algn="just">
              <a:buFont typeface="Arial" panose="020B0604020202020204" pitchFamily="34" charset="0"/>
              <a:buNone/>
            </a:pPr>
            <a:r>
              <a:rPr lang="es-CO" sz="1800" dirty="0">
                <a:solidFill>
                  <a:schemeClr val="bg1">
                    <a:lumMod val="25000"/>
                  </a:schemeClr>
                </a:solidFill>
              </a:rPr>
              <a:t>Se enviaron un total de 173 correos electrónicos, los cuales estuvieron dirigidos a: entidades inscritas, entidades adscritas y vinculadas al Ministerio de Hacienda y Crédito Público, entidades del orden nacional, organismos no gubernamentales, entes de control y agremiaciones. </a:t>
            </a:r>
          </a:p>
          <a:p>
            <a:endParaRPr lang="es-CO" dirty="0">
              <a:solidFill>
                <a:schemeClr val="bg1">
                  <a:lumMod val="25000"/>
                </a:schemeClr>
              </a:solidFill>
            </a:endParaRPr>
          </a:p>
        </p:txBody>
      </p:sp>
      <p:grpSp>
        <p:nvGrpSpPr>
          <p:cNvPr id="9" name="Grupo 8">
            <a:extLst>
              <a:ext uri="{FF2B5EF4-FFF2-40B4-BE49-F238E27FC236}">
                <a16:creationId xmlns:a16="http://schemas.microsoft.com/office/drawing/2014/main" id="{C90D327F-F41C-3BCF-BD9A-E11E20729992}"/>
              </a:ext>
            </a:extLst>
          </p:cNvPr>
          <p:cNvGrpSpPr/>
          <p:nvPr/>
        </p:nvGrpSpPr>
        <p:grpSpPr>
          <a:xfrm>
            <a:off x="537749" y="936594"/>
            <a:ext cx="4398236" cy="5661562"/>
            <a:chOff x="537749" y="936594"/>
            <a:chExt cx="4398236" cy="5661562"/>
          </a:xfrm>
        </p:grpSpPr>
        <p:pic>
          <p:nvPicPr>
            <p:cNvPr id="6" name="Imagen 5">
              <a:extLst>
                <a:ext uri="{FF2B5EF4-FFF2-40B4-BE49-F238E27FC236}">
                  <a16:creationId xmlns:a16="http://schemas.microsoft.com/office/drawing/2014/main" id="{878FF673-41B1-D2E7-E52B-064C8D18A8E7}"/>
                </a:ext>
              </a:extLst>
            </p:cNvPr>
            <p:cNvPicPr>
              <a:picLocks noChangeAspect="1"/>
            </p:cNvPicPr>
            <p:nvPr/>
          </p:nvPicPr>
          <p:blipFill rotWithShape="1">
            <a:blip r:embed="rId2"/>
            <a:srcRect r="999"/>
            <a:stretch/>
          </p:blipFill>
          <p:spPr>
            <a:xfrm>
              <a:off x="537749" y="936594"/>
              <a:ext cx="4398236" cy="5661562"/>
            </a:xfrm>
            <a:prstGeom prst="rect">
              <a:avLst/>
            </a:prstGeom>
          </p:spPr>
        </p:pic>
        <p:pic>
          <p:nvPicPr>
            <p:cNvPr id="8" name="Imagen 7">
              <a:extLst>
                <a:ext uri="{FF2B5EF4-FFF2-40B4-BE49-F238E27FC236}">
                  <a16:creationId xmlns:a16="http://schemas.microsoft.com/office/drawing/2014/main" id="{153EDB14-36F1-CA43-5C40-9DA0E7D82019}"/>
                </a:ext>
              </a:extLst>
            </p:cNvPr>
            <p:cNvPicPr>
              <a:picLocks noChangeAspect="1"/>
            </p:cNvPicPr>
            <p:nvPr/>
          </p:nvPicPr>
          <p:blipFill>
            <a:blip r:embed="rId3"/>
            <a:stretch>
              <a:fillRect/>
            </a:stretch>
          </p:blipFill>
          <p:spPr>
            <a:xfrm>
              <a:off x="4335910" y="1410116"/>
              <a:ext cx="600075" cy="238125"/>
            </a:xfrm>
            <a:prstGeom prst="rect">
              <a:avLst/>
            </a:prstGeom>
          </p:spPr>
        </p:pic>
      </p:grpSp>
    </p:spTree>
    <p:extLst>
      <p:ext uri="{BB962C8B-B14F-4D97-AF65-F5344CB8AC3E}">
        <p14:creationId xmlns:p14="http://schemas.microsoft.com/office/powerpoint/2010/main" val="383896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CB841724-CA68-A8F3-2A1A-7FBB8B8C78C6}"/>
              </a:ext>
            </a:extLst>
          </p:cNvPr>
          <p:cNvSpPr>
            <a:spLocks noGrp="1"/>
          </p:cNvSpPr>
          <p:nvPr>
            <p:ph type="subTitle" idx="1"/>
          </p:nvPr>
        </p:nvSpPr>
        <p:spPr>
          <a:xfrm>
            <a:off x="309871" y="1051386"/>
            <a:ext cx="9668630" cy="1656303"/>
          </a:xfrm>
        </p:spPr>
        <p:txBody>
          <a:bodyPr/>
          <a:lstStyle/>
          <a:p>
            <a:pPr marL="177800" indent="-177800" algn="just">
              <a:buClr>
                <a:srgbClr val="00609C"/>
              </a:buClr>
              <a:buFont typeface="Arial" panose="020B0604020202020204" pitchFamily="34" charset="0"/>
              <a:buChar char="•"/>
            </a:pPr>
            <a:r>
              <a:rPr lang="es-MX" sz="1800" dirty="0">
                <a:solidFill>
                  <a:schemeClr val="bg1">
                    <a:lumMod val="25000"/>
                  </a:schemeClr>
                </a:solidFill>
                <a:latin typeface="+mj-lt"/>
              </a:rPr>
              <a:t>Página web</a:t>
            </a:r>
          </a:p>
          <a:p>
            <a:pPr algn="just"/>
            <a:r>
              <a:rPr lang="es-MX" sz="1800" dirty="0">
                <a:solidFill>
                  <a:schemeClr val="bg1">
                    <a:lumMod val="25000"/>
                  </a:schemeClr>
                </a:solidFill>
              </a:rPr>
              <a:t>Con el propósito de que las personas que ingresaran a la página web de Fogafín conocieran sobre el evento, fue publicado un banner y la noticia con la información de la audiencia. </a:t>
            </a:r>
            <a:endParaRPr lang="es-CO" sz="1800" dirty="0">
              <a:solidFill>
                <a:schemeClr val="bg1">
                  <a:lumMod val="25000"/>
                </a:schemeClr>
              </a:solidFill>
            </a:endParaRPr>
          </a:p>
        </p:txBody>
      </p:sp>
      <p:sp>
        <p:nvSpPr>
          <p:cNvPr id="12" name="Marcador de contenido 5">
            <a:extLst>
              <a:ext uri="{FF2B5EF4-FFF2-40B4-BE49-F238E27FC236}">
                <a16:creationId xmlns:a16="http://schemas.microsoft.com/office/drawing/2014/main" id="{6BD60D07-C31C-0790-8ECB-6702A7597A2E}"/>
              </a:ext>
            </a:extLst>
          </p:cNvPr>
          <p:cNvSpPr>
            <a:spLocks noGrp="1"/>
          </p:cNvSpPr>
          <p:nvPr/>
        </p:nvSpPr>
        <p:spPr>
          <a:xfrm>
            <a:off x="563939" y="2602622"/>
            <a:ext cx="3299120" cy="595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b="1" dirty="0">
                <a:solidFill>
                  <a:schemeClr val="bg1">
                    <a:lumMod val="25000"/>
                  </a:schemeClr>
                </a:solidFill>
                <a:latin typeface="+mj-lt"/>
              </a:rPr>
              <a:t>Banner</a:t>
            </a:r>
          </a:p>
        </p:txBody>
      </p:sp>
      <p:pic>
        <p:nvPicPr>
          <p:cNvPr id="14" name="Imagen 13">
            <a:extLst>
              <a:ext uri="{FF2B5EF4-FFF2-40B4-BE49-F238E27FC236}">
                <a16:creationId xmlns:a16="http://schemas.microsoft.com/office/drawing/2014/main" id="{26B29D67-4411-D06E-D14B-081C253BC5B1}"/>
              </a:ext>
            </a:extLst>
          </p:cNvPr>
          <p:cNvPicPr>
            <a:picLocks noChangeAspect="1"/>
          </p:cNvPicPr>
          <p:nvPr/>
        </p:nvPicPr>
        <p:blipFill>
          <a:blip r:embed="rId2"/>
          <a:stretch>
            <a:fillRect/>
          </a:stretch>
        </p:blipFill>
        <p:spPr>
          <a:xfrm>
            <a:off x="563939" y="3013262"/>
            <a:ext cx="6098344" cy="3257871"/>
          </a:xfrm>
          <a:prstGeom prst="rect">
            <a:avLst/>
          </a:prstGeom>
        </p:spPr>
      </p:pic>
    </p:spTree>
    <p:extLst>
      <p:ext uri="{BB962C8B-B14F-4D97-AF65-F5344CB8AC3E}">
        <p14:creationId xmlns:p14="http://schemas.microsoft.com/office/powerpoint/2010/main" val="318577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3EB2B0A6-A20A-1785-C610-5EA708EEFC25}"/>
              </a:ext>
            </a:extLst>
          </p:cNvPr>
          <p:cNvSpPr>
            <a:spLocks noGrp="1"/>
          </p:cNvSpPr>
          <p:nvPr>
            <p:ph type="subTitle" idx="1"/>
          </p:nvPr>
        </p:nvSpPr>
        <p:spPr>
          <a:xfrm>
            <a:off x="241577" y="899200"/>
            <a:ext cx="10340606" cy="1381094"/>
          </a:xfrm>
        </p:spPr>
        <p:txBody>
          <a:bodyPr/>
          <a:lstStyle/>
          <a:p>
            <a:pPr marL="177800" indent="-177800" algn="just">
              <a:buClr>
                <a:srgbClr val="00609C"/>
              </a:buClr>
              <a:buFont typeface="Arial" panose="020B0604020202020204" pitchFamily="34" charset="0"/>
              <a:buChar char="•"/>
            </a:pPr>
            <a:r>
              <a:rPr lang="es-MX" sz="1800" b="1" dirty="0">
                <a:solidFill>
                  <a:schemeClr val="bg1">
                    <a:lumMod val="25000"/>
                  </a:schemeClr>
                </a:solidFill>
                <a:latin typeface="+mj-lt"/>
              </a:rPr>
              <a:t>Publicaciones en los perfiles de redes sociales de Fogafín</a:t>
            </a:r>
          </a:p>
          <a:p>
            <a:pPr algn="just"/>
            <a:r>
              <a:rPr lang="es-MX" sz="1800" dirty="0">
                <a:solidFill>
                  <a:schemeClr val="bg1">
                    <a:lumMod val="25000"/>
                  </a:schemeClr>
                </a:solidFill>
              </a:rPr>
              <a:t>Se elaboró y publicó una serie de piezas en los perfiles de redes sociales (Twitter, Facebook e Instagram), que invitaban a los seguidores de la entidad a que participaran en la Audiencia Pública.</a:t>
            </a:r>
          </a:p>
          <a:p>
            <a:pPr algn="just"/>
            <a:r>
              <a:rPr lang="es-CO" dirty="0">
                <a:solidFill>
                  <a:schemeClr val="bg1">
                    <a:lumMod val="25000"/>
                  </a:schemeClr>
                </a:solidFill>
              </a:rPr>
              <a:t> </a:t>
            </a:r>
          </a:p>
        </p:txBody>
      </p:sp>
      <p:sp>
        <p:nvSpPr>
          <p:cNvPr id="6" name="Marcador de contenido 5">
            <a:extLst>
              <a:ext uri="{FF2B5EF4-FFF2-40B4-BE49-F238E27FC236}">
                <a16:creationId xmlns:a16="http://schemas.microsoft.com/office/drawing/2014/main" id="{94E93654-870A-2E99-34C9-E36B82E5B70A}"/>
              </a:ext>
            </a:extLst>
          </p:cNvPr>
          <p:cNvSpPr>
            <a:spLocks noGrp="1"/>
          </p:cNvSpPr>
          <p:nvPr/>
        </p:nvSpPr>
        <p:spPr>
          <a:xfrm>
            <a:off x="974048" y="2712917"/>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CO" sz="1600" dirty="0">
                <a:latin typeface="Myriad Pro" panose="020B0503030403020204"/>
                <a:hlinkClick r:id="rId2"/>
              </a:rPr>
              <a:t>https://www.facebook.com/Fogafin</a:t>
            </a:r>
            <a:r>
              <a:rPr lang="es-CO" sz="1600" dirty="0">
                <a:latin typeface="Myriad Pro" panose="020B0503030403020204"/>
              </a:rPr>
              <a:t>  </a:t>
            </a:r>
          </a:p>
        </p:txBody>
      </p:sp>
      <p:pic>
        <p:nvPicPr>
          <p:cNvPr id="7" name="Imagen 6">
            <a:extLst>
              <a:ext uri="{FF2B5EF4-FFF2-40B4-BE49-F238E27FC236}">
                <a16:creationId xmlns:a16="http://schemas.microsoft.com/office/drawing/2014/main" id="{53B1D2B5-E77D-C4F7-799C-CCA885116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86" y="2645216"/>
            <a:ext cx="418862" cy="418862"/>
          </a:xfrm>
          <a:prstGeom prst="rect">
            <a:avLst/>
          </a:prstGeom>
        </p:spPr>
      </p:pic>
      <p:pic>
        <p:nvPicPr>
          <p:cNvPr id="9" name="Imagen 8">
            <a:extLst>
              <a:ext uri="{FF2B5EF4-FFF2-40B4-BE49-F238E27FC236}">
                <a16:creationId xmlns:a16="http://schemas.microsoft.com/office/drawing/2014/main" id="{59470C97-BCD4-E3AB-ED08-18B82CF3FBA5}"/>
              </a:ext>
            </a:extLst>
          </p:cNvPr>
          <p:cNvPicPr>
            <a:picLocks noChangeAspect="1"/>
          </p:cNvPicPr>
          <p:nvPr/>
        </p:nvPicPr>
        <p:blipFill>
          <a:blip r:embed="rId4"/>
          <a:stretch>
            <a:fillRect/>
          </a:stretch>
        </p:blipFill>
        <p:spPr>
          <a:xfrm>
            <a:off x="446381" y="3429000"/>
            <a:ext cx="4747057" cy="2342603"/>
          </a:xfrm>
          <a:prstGeom prst="rect">
            <a:avLst/>
          </a:prstGeom>
        </p:spPr>
      </p:pic>
      <p:pic>
        <p:nvPicPr>
          <p:cNvPr id="11" name="Imagen 10">
            <a:extLst>
              <a:ext uri="{FF2B5EF4-FFF2-40B4-BE49-F238E27FC236}">
                <a16:creationId xmlns:a16="http://schemas.microsoft.com/office/drawing/2014/main" id="{B8E3B25C-83CB-12DF-69BC-D35F22AB7F53}"/>
              </a:ext>
            </a:extLst>
          </p:cNvPr>
          <p:cNvPicPr>
            <a:picLocks noChangeAspect="1"/>
          </p:cNvPicPr>
          <p:nvPr/>
        </p:nvPicPr>
        <p:blipFill>
          <a:blip r:embed="rId5"/>
          <a:stretch>
            <a:fillRect/>
          </a:stretch>
        </p:blipFill>
        <p:spPr>
          <a:xfrm>
            <a:off x="6424804" y="2513662"/>
            <a:ext cx="3376144" cy="4050268"/>
          </a:xfrm>
          <a:prstGeom prst="rect">
            <a:avLst/>
          </a:prstGeom>
        </p:spPr>
      </p:pic>
    </p:spTree>
    <p:extLst>
      <p:ext uri="{BB962C8B-B14F-4D97-AF65-F5344CB8AC3E}">
        <p14:creationId xmlns:p14="http://schemas.microsoft.com/office/powerpoint/2010/main" val="3556384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9C2613B-48D3-6886-800E-0FFD15D12EC5}"/>
              </a:ext>
            </a:extLst>
          </p:cNvPr>
          <p:cNvPicPr>
            <a:picLocks noChangeAspect="1"/>
          </p:cNvPicPr>
          <p:nvPr/>
        </p:nvPicPr>
        <p:blipFill>
          <a:blip r:embed="rId2"/>
          <a:stretch>
            <a:fillRect/>
          </a:stretch>
        </p:blipFill>
        <p:spPr>
          <a:xfrm>
            <a:off x="216209" y="1236923"/>
            <a:ext cx="3322708" cy="2410592"/>
          </a:xfrm>
          <a:prstGeom prst="rect">
            <a:avLst/>
          </a:prstGeom>
        </p:spPr>
      </p:pic>
      <p:sp>
        <p:nvSpPr>
          <p:cNvPr id="8" name="CuadroTexto 7">
            <a:extLst>
              <a:ext uri="{FF2B5EF4-FFF2-40B4-BE49-F238E27FC236}">
                <a16:creationId xmlns:a16="http://schemas.microsoft.com/office/drawing/2014/main" id="{B6514D33-7F3B-BCD3-8DCA-79B6C3FD712F}"/>
              </a:ext>
            </a:extLst>
          </p:cNvPr>
          <p:cNvSpPr txBox="1"/>
          <p:nvPr/>
        </p:nvSpPr>
        <p:spPr>
          <a:xfrm>
            <a:off x="145669" y="3647515"/>
            <a:ext cx="3357978" cy="276999"/>
          </a:xfrm>
          <a:prstGeom prst="rect">
            <a:avLst/>
          </a:prstGeom>
          <a:noFill/>
        </p:spPr>
        <p:txBody>
          <a:bodyPr wrap="square">
            <a:spAutoFit/>
          </a:bodyPr>
          <a:lstStyle/>
          <a:p>
            <a:r>
              <a:rPr lang="es-CO" sz="1200" dirty="0">
                <a:solidFill>
                  <a:schemeClr val="bg1">
                    <a:lumMod val="25000"/>
                  </a:schemeClr>
                </a:solidFill>
                <a:latin typeface="Montserrat" pitchFamily="2" charset="0"/>
                <a:hlinkClick r:id="rId3"/>
              </a:rPr>
              <a:t>https://fb.watch/mWRS9-z-aN/</a:t>
            </a:r>
            <a:r>
              <a:rPr lang="es-CO" sz="1200" dirty="0">
                <a:solidFill>
                  <a:schemeClr val="bg1">
                    <a:lumMod val="25000"/>
                  </a:schemeClr>
                </a:solidFill>
                <a:latin typeface="Montserrat" pitchFamily="2" charset="0"/>
              </a:rPr>
              <a:t> </a:t>
            </a:r>
          </a:p>
        </p:txBody>
      </p:sp>
      <p:pic>
        <p:nvPicPr>
          <p:cNvPr id="10" name="Imagen 9">
            <a:extLst>
              <a:ext uri="{FF2B5EF4-FFF2-40B4-BE49-F238E27FC236}">
                <a16:creationId xmlns:a16="http://schemas.microsoft.com/office/drawing/2014/main" id="{8D832DFE-4751-2D00-02D4-91E3EBDCB0E8}"/>
              </a:ext>
            </a:extLst>
          </p:cNvPr>
          <p:cNvPicPr>
            <a:picLocks noChangeAspect="1"/>
          </p:cNvPicPr>
          <p:nvPr/>
        </p:nvPicPr>
        <p:blipFill>
          <a:blip r:embed="rId4"/>
          <a:stretch>
            <a:fillRect/>
          </a:stretch>
        </p:blipFill>
        <p:spPr>
          <a:xfrm>
            <a:off x="180939" y="3973312"/>
            <a:ext cx="3357978" cy="2489630"/>
          </a:xfrm>
          <a:prstGeom prst="rect">
            <a:avLst/>
          </a:prstGeom>
        </p:spPr>
      </p:pic>
      <p:sp>
        <p:nvSpPr>
          <p:cNvPr id="12" name="CuadroTexto 11">
            <a:extLst>
              <a:ext uri="{FF2B5EF4-FFF2-40B4-BE49-F238E27FC236}">
                <a16:creationId xmlns:a16="http://schemas.microsoft.com/office/drawing/2014/main" id="{0964CA25-C17F-1B3B-6DAB-DE762EE6D548}"/>
              </a:ext>
            </a:extLst>
          </p:cNvPr>
          <p:cNvSpPr txBox="1"/>
          <p:nvPr/>
        </p:nvSpPr>
        <p:spPr>
          <a:xfrm>
            <a:off x="178720" y="6480962"/>
            <a:ext cx="4254622" cy="261610"/>
          </a:xfrm>
          <a:prstGeom prst="rect">
            <a:avLst/>
          </a:prstGeom>
          <a:noFill/>
        </p:spPr>
        <p:txBody>
          <a:bodyPr wrap="square">
            <a:spAutoFit/>
          </a:bodyPr>
          <a:lstStyle/>
          <a:p>
            <a:r>
              <a:rPr lang="es-CO" sz="1100" dirty="0">
                <a:solidFill>
                  <a:schemeClr val="bg1">
                    <a:lumMod val="25000"/>
                  </a:schemeClr>
                </a:solidFill>
                <a:latin typeface="Montserrat" pitchFamily="2" charset="0"/>
                <a:hlinkClick r:id="rId5"/>
              </a:rPr>
              <a:t>https://fb.watch/mWRWptwbru/</a:t>
            </a:r>
            <a:r>
              <a:rPr lang="es-CO" sz="1100" dirty="0">
                <a:solidFill>
                  <a:schemeClr val="bg1">
                    <a:lumMod val="25000"/>
                  </a:schemeClr>
                </a:solidFill>
                <a:latin typeface="Montserrat" pitchFamily="2" charset="0"/>
              </a:rPr>
              <a:t> </a:t>
            </a:r>
          </a:p>
        </p:txBody>
      </p:sp>
      <p:pic>
        <p:nvPicPr>
          <p:cNvPr id="14" name="Imagen 13">
            <a:extLst>
              <a:ext uri="{FF2B5EF4-FFF2-40B4-BE49-F238E27FC236}">
                <a16:creationId xmlns:a16="http://schemas.microsoft.com/office/drawing/2014/main" id="{DC30EF12-BF2F-EF12-4328-D711AB35C702}"/>
              </a:ext>
            </a:extLst>
          </p:cNvPr>
          <p:cNvPicPr>
            <a:picLocks noChangeAspect="1"/>
          </p:cNvPicPr>
          <p:nvPr/>
        </p:nvPicPr>
        <p:blipFill>
          <a:blip r:embed="rId6"/>
          <a:stretch>
            <a:fillRect/>
          </a:stretch>
        </p:blipFill>
        <p:spPr>
          <a:xfrm>
            <a:off x="4433342" y="1634402"/>
            <a:ext cx="3016984" cy="3693460"/>
          </a:xfrm>
          <a:prstGeom prst="rect">
            <a:avLst/>
          </a:prstGeom>
        </p:spPr>
      </p:pic>
      <p:pic>
        <p:nvPicPr>
          <p:cNvPr id="16" name="Imagen 15">
            <a:extLst>
              <a:ext uri="{FF2B5EF4-FFF2-40B4-BE49-F238E27FC236}">
                <a16:creationId xmlns:a16="http://schemas.microsoft.com/office/drawing/2014/main" id="{E740D528-D181-8F73-E427-965CF8380D11}"/>
              </a:ext>
            </a:extLst>
          </p:cNvPr>
          <p:cNvPicPr>
            <a:picLocks noChangeAspect="1"/>
          </p:cNvPicPr>
          <p:nvPr/>
        </p:nvPicPr>
        <p:blipFill>
          <a:blip r:embed="rId7"/>
          <a:stretch>
            <a:fillRect/>
          </a:stretch>
        </p:blipFill>
        <p:spPr>
          <a:xfrm>
            <a:off x="7949952" y="1634402"/>
            <a:ext cx="3140732" cy="3693460"/>
          </a:xfrm>
          <a:prstGeom prst="rect">
            <a:avLst/>
          </a:prstGeom>
        </p:spPr>
      </p:pic>
    </p:spTree>
    <p:extLst>
      <p:ext uri="{BB962C8B-B14F-4D97-AF65-F5344CB8AC3E}">
        <p14:creationId xmlns:p14="http://schemas.microsoft.com/office/powerpoint/2010/main" val="2962052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5">
            <a:extLst>
              <a:ext uri="{FF2B5EF4-FFF2-40B4-BE49-F238E27FC236}">
                <a16:creationId xmlns:a16="http://schemas.microsoft.com/office/drawing/2014/main" id="{29629529-46E5-B3F7-F55C-EB7535B12B7C}"/>
              </a:ext>
            </a:extLst>
          </p:cNvPr>
          <p:cNvSpPr>
            <a:spLocks noGrp="1"/>
          </p:cNvSpPr>
          <p:nvPr/>
        </p:nvSpPr>
        <p:spPr>
          <a:xfrm>
            <a:off x="687728" y="1056252"/>
            <a:ext cx="2998403"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s-CO" sz="1600" b="1" dirty="0">
                <a:solidFill>
                  <a:schemeClr val="bg1">
                    <a:lumMod val="25000"/>
                  </a:schemeClr>
                </a:solidFill>
                <a:latin typeface="+mn-lt"/>
                <a:hlinkClick r:id="rId2"/>
              </a:rPr>
              <a:t>https://twitter.com/Fogafin</a:t>
            </a:r>
            <a:r>
              <a:rPr lang="es-CO" sz="1600" b="1" dirty="0">
                <a:solidFill>
                  <a:schemeClr val="bg1">
                    <a:lumMod val="25000"/>
                  </a:schemeClr>
                </a:solidFill>
                <a:latin typeface="+mn-lt"/>
              </a:rPr>
              <a:t> </a:t>
            </a:r>
          </a:p>
        </p:txBody>
      </p:sp>
      <p:pic>
        <p:nvPicPr>
          <p:cNvPr id="8" name="Imagen 7">
            <a:extLst>
              <a:ext uri="{FF2B5EF4-FFF2-40B4-BE49-F238E27FC236}">
                <a16:creationId xmlns:a16="http://schemas.microsoft.com/office/drawing/2014/main" id="{851390D2-3429-5D5B-2E09-1DD612AE486A}"/>
              </a:ext>
            </a:extLst>
          </p:cNvPr>
          <p:cNvPicPr>
            <a:picLocks noChangeAspect="1"/>
          </p:cNvPicPr>
          <p:nvPr/>
        </p:nvPicPr>
        <p:blipFill>
          <a:blip r:embed="rId3"/>
          <a:stretch>
            <a:fillRect/>
          </a:stretch>
        </p:blipFill>
        <p:spPr>
          <a:xfrm>
            <a:off x="341188" y="1038901"/>
            <a:ext cx="346540" cy="351161"/>
          </a:xfrm>
          <a:prstGeom prst="rect">
            <a:avLst/>
          </a:prstGeom>
        </p:spPr>
      </p:pic>
      <p:pic>
        <p:nvPicPr>
          <p:cNvPr id="12" name="Imagen 11">
            <a:extLst>
              <a:ext uri="{FF2B5EF4-FFF2-40B4-BE49-F238E27FC236}">
                <a16:creationId xmlns:a16="http://schemas.microsoft.com/office/drawing/2014/main" id="{60748AE1-1786-BE8E-6AAF-7E51CEFACB9F}"/>
              </a:ext>
            </a:extLst>
          </p:cNvPr>
          <p:cNvPicPr>
            <a:picLocks noChangeAspect="1"/>
          </p:cNvPicPr>
          <p:nvPr/>
        </p:nvPicPr>
        <p:blipFill>
          <a:blip r:embed="rId4"/>
          <a:stretch>
            <a:fillRect/>
          </a:stretch>
        </p:blipFill>
        <p:spPr>
          <a:xfrm>
            <a:off x="135491" y="2217555"/>
            <a:ext cx="3171673" cy="2240095"/>
          </a:xfrm>
          <a:prstGeom prst="rect">
            <a:avLst/>
          </a:prstGeom>
        </p:spPr>
      </p:pic>
      <p:sp>
        <p:nvSpPr>
          <p:cNvPr id="14" name="CuadroTexto 13">
            <a:extLst>
              <a:ext uri="{FF2B5EF4-FFF2-40B4-BE49-F238E27FC236}">
                <a16:creationId xmlns:a16="http://schemas.microsoft.com/office/drawing/2014/main" id="{3C4067FA-3F66-0B61-B2BD-D44079474096}"/>
              </a:ext>
            </a:extLst>
          </p:cNvPr>
          <p:cNvSpPr txBox="1"/>
          <p:nvPr/>
        </p:nvSpPr>
        <p:spPr>
          <a:xfrm>
            <a:off x="199145" y="4475001"/>
            <a:ext cx="3263272" cy="1200329"/>
          </a:xfrm>
          <a:prstGeom prst="rect">
            <a:avLst/>
          </a:prstGeom>
          <a:noFill/>
        </p:spPr>
        <p:txBody>
          <a:bodyPr wrap="square">
            <a:spAutoFit/>
          </a:bodyPr>
          <a:lstStyle/>
          <a:p>
            <a:r>
              <a:rPr lang="es-CO" sz="1200" dirty="0">
                <a:solidFill>
                  <a:srgbClr val="00B0F0"/>
                </a:solidFill>
                <a:hlinkClick r:id="rId5">
                  <a:extLst>
                    <a:ext uri="{A12FA001-AC4F-418D-AE19-62706E023703}">
                      <ahyp:hlinkClr xmlns:ahyp="http://schemas.microsoft.com/office/drawing/2018/hyperlinkcolor" val="tx"/>
                    </a:ext>
                  </a:extLst>
                </a:hlinkClick>
              </a:rPr>
              <a:t>https://twitter.com/Fogafin/status/1686449302527250432</a:t>
            </a:r>
            <a:r>
              <a:rPr lang="es-CO" sz="1200" dirty="0">
                <a:solidFill>
                  <a:srgbClr val="00B0F0"/>
                </a:solidFill>
              </a:rPr>
              <a:t> </a:t>
            </a:r>
          </a:p>
          <a:p>
            <a:endParaRPr lang="es-CO" sz="1200" dirty="0"/>
          </a:p>
          <a:p>
            <a:endParaRPr lang="es-CO" sz="1200" dirty="0"/>
          </a:p>
          <a:p>
            <a:endParaRPr lang="es-CO" sz="1200" b="1" dirty="0">
              <a:solidFill>
                <a:schemeClr val="bg1">
                  <a:lumMod val="25000"/>
                </a:schemeClr>
              </a:solidFill>
            </a:endParaRPr>
          </a:p>
          <a:p>
            <a:r>
              <a:rPr lang="es-CO" sz="1200" b="1" dirty="0">
                <a:solidFill>
                  <a:schemeClr val="bg1">
                    <a:lumMod val="25000"/>
                  </a:schemeClr>
                </a:solidFill>
              </a:rPr>
              <a:t> </a:t>
            </a:r>
          </a:p>
        </p:txBody>
      </p:sp>
      <p:pic>
        <p:nvPicPr>
          <p:cNvPr id="16" name="Imagen 15">
            <a:extLst>
              <a:ext uri="{FF2B5EF4-FFF2-40B4-BE49-F238E27FC236}">
                <a16:creationId xmlns:a16="http://schemas.microsoft.com/office/drawing/2014/main" id="{ED784498-A81B-ADB5-DD95-E5E0D68B3F5D}"/>
              </a:ext>
            </a:extLst>
          </p:cNvPr>
          <p:cNvPicPr>
            <a:picLocks noChangeAspect="1"/>
          </p:cNvPicPr>
          <p:nvPr/>
        </p:nvPicPr>
        <p:blipFill>
          <a:blip r:embed="rId6"/>
          <a:stretch>
            <a:fillRect/>
          </a:stretch>
        </p:blipFill>
        <p:spPr>
          <a:xfrm>
            <a:off x="7770181" y="2217555"/>
            <a:ext cx="2818047" cy="3282880"/>
          </a:xfrm>
          <a:prstGeom prst="rect">
            <a:avLst/>
          </a:prstGeom>
        </p:spPr>
      </p:pic>
      <p:pic>
        <p:nvPicPr>
          <p:cNvPr id="18" name="Imagen 17">
            <a:extLst>
              <a:ext uri="{FF2B5EF4-FFF2-40B4-BE49-F238E27FC236}">
                <a16:creationId xmlns:a16="http://schemas.microsoft.com/office/drawing/2014/main" id="{B67B3F0A-98AB-EA63-E915-1B81BB22C50E}"/>
              </a:ext>
            </a:extLst>
          </p:cNvPr>
          <p:cNvPicPr>
            <a:picLocks noChangeAspect="1"/>
          </p:cNvPicPr>
          <p:nvPr/>
        </p:nvPicPr>
        <p:blipFill>
          <a:blip r:embed="rId7"/>
          <a:stretch>
            <a:fillRect/>
          </a:stretch>
        </p:blipFill>
        <p:spPr>
          <a:xfrm>
            <a:off x="3850287" y="2249255"/>
            <a:ext cx="3248551" cy="2176694"/>
          </a:xfrm>
          <a:prstGeom prst="rect">
            <a:avLst/>
          </a:prstGeom>
        </p:spPr>
      </p:pic>
      <p:sp>
        <p:nvSpPr>
          <p:cNvPr id="20" name="CuadroTexto 19">
            <a:extLst>
              <a:ext uri="{FF2B5EF4-FFF2-40B4-BE49-F238E27FC236}">
                <a16:creationId xmlns:a16="http://schemas.microsoft.com/office/drawing/2014/main" id="{5B74C5BD-ADD7-2078-1D5A-BE751BA480AF}"/>
              </a:ext>
            </a:extLst>
          </p:cNvPr>
          <p:cNvSpPr txBox="1"/>
          <p:nvPr/>
        </p:nvSpPr>
        <p:spPr>
          <a:xfrm>
            <a:off x="3896219" y="4502235"/>
            <a:ext cx="3202619" cy="461665"/>
          </a:xfrm>
          <a:prstGeom prst="rect">
            <a:avLst/>
          </a:prstGeom>
          <a:noFill/>
        </p:spPr>
        <p:txBody>
          <a:bodyPr wrap="square">
            <a:spAutoFit/>
          </a:bodyPr>
          <a:lstStyle/>
          <a:p>
            <a:r>
              <a:rPr lang="es-CO" sz="1200" dirty="0">
                <a:solidFill>
                  <a:srgbClr val="00B0F0"/>
                </a:solidFill>
              </a:rPr>
              <a:t>https://twitter.com/Fogafin/status/1686844318730813441</a:t>
            </a:r>
          </a:p>
        </p:txBody>
      </p:sp>
    </p:spTree>
    <p:extLst>
      <p:ext uri="{BB962C8B-B14F-4D97-AF65-F5344CB8AC3E}">
        <p14:creationId xmlns:p14="http://schemas.microsoft.com/office/powerpoint/2010/main" val="367858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5">
            <a:extLst>
              <a:ext uri="{FF2B5EF4-FFF2-40B4-BE49-F238E27FC236}">
                <a16:creationId xmlns:a16="http://schemas.microsoft.com/office/drawing/2014/main" id="{32A3F534-5BC6-57F8-2B7D-196F9F9BFBB6}"/>
              </a:ext>
            </a:extLst>
          </p:cNvPr>
          <p:cNvSpPr>
            <a:spLocks noGrp="1"/>
          </p:cNvSpPr>
          <p:nvPr/>
        </p:nvSpPr>
        <p:spPr>
          <a:xfrm>
            <a:off x="1347742" y="1233632"/>
            <a:ext cx="3886181" cy="3511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s-CO" sz="1400" dirty="0">
                <a:latin typeface="+mj-lt"/>
                <a:hlinkClick r:id="rId2"/>
              </a:rPr>
              <a:t>https://www.instagram.com/fogafin/</a:t>
            </a:r>
            <a:r>
              <a:rPr lang="es-CO" sz="1400" dirty="0">
                <a:latin typeface="+mj-lt"/>
              </a:rPr>
              <a:t> </a:t>
            </a:r>
          </a:p>
        </p:txBody>
      </p:sp>
      <p:pic>
        <p:nvPicPr>
          <p:cNvPr id="6" name="Imagen 5">
            <a:extLst>
              <a:ext uri="{FF2B5EF4-FFF2-40B4-BE49-F238E27FC236}">
                <a16:creationId xmlns:a16="http://schemas.microsoft.com/office/drawing/2014/main" id="{46BEAD83-7A1A-5FB3-EF32-5B80BDCEE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06" y="1132361"/>
            <a:ext cx="553705" cy="553705"/>
          </a:xfrm>
          <a:prstGeom prst="rect">
            <a:avLst/>
          </a:prstGeom>
        </p:spPr>
      </p:pic>
      <p:pic>
        <p:nvPicPr>
          <p:cNvPr id="8" name="Imagen 7">
            <a:extLst>
              <a:ext uri="{FF2B5EF4-FFF2-40B4-BE49-F238E27FC236}">
                <a16:creationId xmlns:a16="http://schemas.microsoft.com/office/drawing/2014/main" id="{38404DF4-11D0-3BA1-9FA7-0D552D875623}"/>
              </a:ext>
            </a:extLst>
          </p:cNvPr>
          <p:cNvPicPr>
            <a:picLocks noChangeAspect="1"/>
          </p:cNvPicPr>
          <p:nvPr/>
        </p:nvPicPr>
        <p:blipFill>
          <a:blip r:embed="rId4"/>
          <a:stretch>
            <a:fillRect/>
          </a:stretch>
        </p:blipFill>
        <p:spPr>
          <a:xfrm>
            <a:off x="204069" y="1821375"/>
            <a:ext cx="5442129" cy="3619933"/>
          </a:xfrm>
          <a:prstGeom prst="rect">
            <a:avLst/>
          </a:prstGeom>
        </p:spPr>
      </p:pic>
      <p:pic>
        <p:nvPicPr>
          <p:cNvPr id="10" name="Imagen 9">
            <a:extLst>
              <a:ext uri="{FF2B5EF4-FFF2-40B4-BE49-F238E27FC236}">
                <a16:creationId xmlns:a16="http://schemas.microsoft.com/office/drawing/2014/main" id="{A9674727-5355-2670-7A0D-ED8F39586115}"/>
              </a:ext>
            </a:extLst>
          </p:cNvPr>
          <p:cNvPicPr>
            <a:picLocks noChangeAspect="1"/>
          </p:cNvPicPr>
          <p:nvPr/>
        </p:nvPicPr>
        <p:blipFill>
          <a:blip r:embed="rId5"/>
          <a:stretch>
            <a:fillRect/>
          </a:stretch>
        </p:blipFill>
        <p:spPr>
          <a:xfrm>
            <a:off x="6171694" y="1686066"/>
            <a:ext cx="4744216" cy="2960703"/>
          </a:xfrm>
          <a:prstGeom prst="rect">
            <a:avLst/>
          </a:prstGeom>
        </p:spPr>
      </p:pic>
      <p:sp>
        <p:nvSpPr>
          <p:cNvPr id="12" name="CuadroTexto 11">
            <a:extLst>
              <a:ext uri="{FF2B5EF4-FFF2-40B4-BE49-F238E27FC236}">
                <a16:creationId xmlns:a16="http://schemas.microsoft.com/office/drawing/2014/main" id="{8893C307-14DF-8CF9-806D-6B367FF5877D}"/>
              </a:ext>
            </a:extLst>
          </p:cNvPr>
          <p:cNvSpPr txBox="1"/>
          <p:nvPr/>
        </p:nvSpPr>
        <p:spPr>
          <a:xfrm>
            <a:off x="6171694" y="4710269"/>
            <a:ext cx="5055832" cy="461665"/>
          </a:xfrm>
          <a:prstGeom prst="rect">
            <a:avLst/>
          </a:prstGeom>
          <a:noFill/>
        </p:spPr>
        <p:txBody>
          <a:bodyPr wrap="square">
            <a:spAutoFit/>
          </a:bodyPr>
          <a:lstStyle/>
          <a:p>
            <a:r>
              <a:rPr lang="es-CO" sz="1200" dirty="0">
                <a:hlinkClick r:id="rId6"/>
              </a:rPr>
              <a:t>https://www.instagram.com/p/Cvajif2tbjQ/</a:t>
            </a:r>
            <a:endParaRPr lang="es-CO" sz="1200" dirty="0"/>
          </a:p>
          <a:p>
            <a:endParaRPr lang="es-CO" sz="1200" dirty="0"/>
          </a:p>
        </p:txBody>
      </p:sp>
    </p:spTree>
    <p:extLst>
      <p:ext uri="{BB962C8B-B14F-4D97-AF65-F5344CB8AC3E}">
        <p14:creationId xmlns:p14="http://schemas.microsoft.com/office/powerpoint/2010/main" val="156194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DB3EF692-957C-E55C-F70F-7C105384D8D0}"/>
              </a:ext>
            </a:extLst>
          </p:cNvPr>
          <p:cNvSpPr>
            <a:spLocks noGrp="1"/>
          </p:cNvSpPr>
          <p:nvPr>
            <p:ph type="subTitle" idx="1"/>
          </p:nvPr>
        </p:nvSpPr>
        <p:spPr>
          <a:xfrm>
            <a:off x="442393" y="1086898"/>
            <a:ext cx="9766927" cy="1239052"/>
          </a:xfrm>
        </p:spPr>
        <p:txBody>
          <a:bodyPr/>
          <a:lstStyle/>
          <a:p>
            <a:r>
              <a:rPr lang="es-MX" sz="1800" b="1" dirty="0">
                <a:solidFill>
                  <a:schemeClr val="accent5">
                    <a:lumMod val="75000"/>
                  </a:schemeClr>
                </a:solidFill>
                <a:latin typeface="+mj-lt"/>
              </a:rPr>
              <a:t>Publicaciones internas</a:t>
            </a:r>
          </a:p>
          <a:p>
            <a:r>
              <a:rPr lang="es-MX" sz="1800" dirty="0">
                <a:solidFill>
                  <a:schemeClr val="bg1">
                    <a:lumMod val="25000"/>
                  </a:schemeClr>
                </a:solidFill>
              </a:rPr>
              <a:t>Los canales utilizados para divulgar la actividad de rendición de cuentas  al interior de la entidad fueron:</a:t>
            </a:r>
          </a:p>
          <a:p>
            <a:endParaRPr lang="es-CO" sz="1800" dirty="0">
              <a:solidFill>
                <a:schemeClr val="bg1">
                  <a:lumMod val="25000"/>
                </a:schemeClr>
              </a:solidFill>
            </a:endParaRPr>
          </a:p>
        </p:txBody>
      </p:sp>
      <p:sp>
        <p:nvSpPr>
          <p:cNvPr id="5" name="Marcador de contenido 5">
            <a:extLst>
              <a:ext uri="{FF2B5EF4-FFF2-40B4-BE49-F238E27FC236}">
                <a16:creationId xmlns:a16="http://schemas.microsoft.com/office/drawing/2014/main" id="{B355BE10-8FD4-944C-B49E-C99FB8009C8D}"/>
              </a:ext>
            </a:extLst>
          </p:cNvPr>
          <p:cNvSpPr>
            <a:spLocks noGrp="1"/>
          </p:cNvSpPr>
          <p:nvPr/>
        </p:nvSpPr>
        <p:spPr>
          <a:xfrm>
            <a:off x="0" y="2393529"/>
            <a:ext cx="2067007" cy="373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CO" sz="2000" b="1" dirty="0">
                <a:solidFill>
                  <a:schemeClr val="bg1">
                    <a:lumMod val="25000"/>
                  </a:schemeClr>
                </a:solidFill>
                <a:latin typeface="+mj-lt"/>
              </a:rPr>
              <a:t>Intranet</a:t>
            </a:r>
          </a:p>
        </p:txBody>
      </p:sp>
      <p:grpSp>
        <p:nvGrpSpPr>
          <p:cNvPr id="9" name="Grupo 8">
            <a:extLst>
              <a:ext uri="{FF2B5EF4-FFF2-40B4-BE49-F238E27FC236}">
                <a16:creationId xmlns:a16="http://schemas.microsoft.com/office/drawing/2014/main" id="{F582AB7C-492A-035B-3C20-0B7C13DA1A56}"/>
              </a:ext>
            </a:extLst>
          </p:cNvPr>
          <p:cNvGrpSpPr/>
          <p:nvPr/>
        </p:nvGrpSpPr>
        <p:grpSpPr>
          <a:xfrm>
            <a:off x="2275631" y="2423605"/>
            <a:ext cx="6100449" cy="3880771"/>
            <a:chOff x="1853943" y="2676485"/>
            <a:chExt cx="6100449" cy="3880771"/>
          </a:xfrm>
        </p:grpSpPr>
        <p:pic>
          <p:nvPicPr>
            <p:cNvPr id="6" name="Imagen 5">
              <a:extLst>
                <a:ext uri="{FF2B5EF4-FFF2-40B4-BE49-F238E27FC236}">
                  <a16:creationId xmlns:a16="http://schemas.microsoft.com/office/drawing/2014/main" id="{C88C6096-D246-4B61-0E07-C23BCD4FA280}"/>
                </a:ext>
              </a:extLst>
            </p:cNvPr>
            <p:cNvPicPr>
              <a:picLocks noChangeAspect="1"/>
            </p:cNvPicPr>
            <p:nvPr/>
          </p:nvPicPr>
          <p:blipFill rotWithShape="1">
            <a:blip r:embed="rId2"/>
            <a:srcRect t="3984"/>
            <a:stretch/>
          </p:blipFill>
          <p:spPr>
            <a:xfrm>
              <a:off x="1853943" y="2676485"/>
              <a:ext cx="6100449" cy="3880771"/>
            </a:xfrm>
            <a:prstGeom prst="rect">
              <a:avLst/>
            </a:prstGeom>
          </p:spPr>
        </p:pic>
        <p:pic>
          <p:nvPicPr>
            <p:cNvPr id="8" name="Imagen 7">
              <a:extLst>
                <a:ext uri="{FF2B5EF4-FFF2-40B4-BE49-F238E27FC236}">
                  <a16:creationId xmlns:a16="http://schemas.microsoft.com/office/drawing/2014/main" id="{0E3CC81C-EC2B-1910-6834-CA106E301AE9}"/>
                </a:ext>
              </a:extLst>
            </p:cNvPr>
            <p:cNvPicPr>
              <a:picLocks noChangeAspect="1"/>
            </p:cNvPicPr>
            <p:nvPr/>
          </p:nvPicPr>
          <p:blipFill>
            <a:blip r:embed="rId3"/>
            <a:stretch>
              <a:fillRect/>
            </a:stretch>
          </p:blipFill>
          <p:spPr>
            <a:xfrm>
              <a:off x="6976969" y="2973233"/>
              <a:ext cx="977423" cy="219075"/>
            </a:xfrm>
            <a:prstGeom prst="rect">
              <a:avLst/>
            </a:prstGeom>
          </p:spPr>
        </p:pic>
      </p:grpSp>
    </p:spTree>
    <p:extLst>
      <p:ext uri="{BB962C8B-B14F-4D97-AF65-F5344CB8AC3E}">
        <p14:creationId xmlns:p14="http://schemas.microsoft.com/office/powerpoint/2010/main" val="407059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112FB087-12C8-C13C-F2BA-9F1215E872B4}"/>
              </a:ext>
            </a:extLst>
          </p:cNvPr>
          <p:cNvSpPr>
            <a:spLocks noGrp="1"/>
          </p:cNvSpPr>
          <p:nvPr>
            <p:ph type="body" sz="quarter" idx="14"/>
          </p:nvPr>
        </p:nvSpPr>
        <p:spPr>
          <a:xfrm>
            <a:off x="244785" y="947516"/>
            <a:ext cx="5457655" cy="553210"/>
          </a:xfrm>
        </p:spPr>
        <p:txBody>
          <a:bodyPr/>
          <a:lstStyle/>
          <a:p>
            <a:r>
              <a:rPr lang="es-CO" sz="2000" dirty="0">
                <a:solidFill>
                  <a:schemeClr val="bg1">
                    <a:lumMod val="25000"/>
                  </a:schemeClr>
                </a:solidFill>
              </a:rPr>
              <a:t>Correos a funcionarios</a:t>
            </a:r>
          </a:p>
          <a:p>
            <a:endParaRPr lang="es-CO" sz="2000" dirty="0">
              <a:solidFill>
                <a:schemeClr val="bg1">
                  <a:lumMod val="25000"/>
                </a:schemeClr>
              </a:solidFill>
            </a:endParaRPr>
          </a:p>
        </p:txBody>
      </p:sp>
      <p:pic>
        <p:nvPicPr>
          <p:cNvPr id="8" name="Imagen 7">
            <a:extLst>
              <a:ext uri="{FF2B5EF4-FFF2-40B4-BE49-F238E27FC236}">
                <a16:creationId xmlns:a16="http://schemas.microsoft.com/office/drawing/2014/main" id="{5A828820-AA6F-ECC3-3B2D-84DFDE04773A}"/>
              </a:ext>
            </a:extLst>
          </p:cNvPr>
          <p:cNvPicPr>
            <a:picLocks noChangeAspect="1"/>
          </p:cNvPicPr>
          <p:nvPr/>
        </p:nvPicPr>
        <p:blipFill>
          <a:blip r:embed="rId2"/>
          <a:stretch>
            <a:fillRect/>
          </a:stretch>
        </p:blipFill>
        <p:spPr>
          <a:xfrm>
            <a:off x="1295639" y="1651247"/>
            <a:ext cx="3941872" cy="4856085"/>
          </a:xfrm>
          <a:prstGeom prst="rect">
            <a:avLst/>
          </a:prstGeom>
        </p:spPr>
      </p:pic>
      <p:pic>
        <p:nvPicPr>
          <p:cNvPr id="10" name="Imagen 9">
            <a:extLst>
              <a:ext uri="{FF2B5EF4-FFF2-40B4-BE49-F238E27FC236}">
                <a16:creationId xmlns:a16="http://schemas.microsoft.com/office/drawing/2014/main" id="{C0EAF130-37A1-DB78-A336-B3E89D345606}"/>
              </a:ext>
            </a:extLst>
          </p:cNvPr>
          <p:cNvPicPr>
            <a:picLocks noChangeAspect="1"/>
          </p:cNvPicPr>
          <p:nvPr/>
        </p:nvPicPr>
        <p:blipFill>
          <a:blip r:embed="rId3"/>
          <a:stretch>
            <a:fillRect/>
          </a:stretch>
        </p:blipFill>
        <p:spPr>
          <a:xfrm>
            <a:off x="5510673" y="1651246"/>
            <a:ext cx="5090968" cy="4856085"/>
          </a:xfrm>
          <a:prstGeom prst="rect">
            <a:avLst/>
          </a:prstGeom>
        </p:spPr>
      </p:pic>
    </p:spTree>
    <p:extLst>
      <p:ext uri="{BB962C8B-B14F-4D97-AF65-F5344CB8AC3E}">
        <p14:creationId xmlns:p14="http://schemas.microsoft.com/office/powerpoint/2010/main" val="3190795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94A76860-D2CC-0346-F04F-9F3D75774D2E}"/>
              </a:ext>
            </a:extLst>
          </p:cNvPr>
          <p:cNvSpPr>
            <a:spLocks noGrp="1"/>
          </p:cNvSpPr>
          <p:nvPr>
            <p:ph type="subTitle" idx="1"/>
          </p:nvPr>
        </p:nvSpPr>
        <p:spPr>
          <a:xfrm>
            <a:off x="383933" y="2147177"/>
            <a:ext cx="7207492" cy="3265286"/>
          </a:xfrm>
        </p:spPr>
        <p:txBody>
          <a:bodyPr/>
          <a:lstStyle/>
          <a:p>
            <a:pPr algn="just"/>
            <a:r>
              <a:rPr lang="es-MX" sz="1800" dirty="0">
                <a:solidFill>
                  <a:schemeClr val="bg1">
                    <a:lumMod val="25000"/>
                  </a:schemeClr>
                </a:solidFill>
              </a:rPr>
              <a:t>Con el fin de promover la participación de nuestros grupos de valor en el desarrollo de la Audiencia Pública rendición de cuentas sobre la gestión adelantada durante 2022, y teniendo en cuenta los resultados obtenidos en el ejercicio anterior, este año continuamos invitando a la ciudadanía a formular preguntas relacionadas con la gestión de Fogafín. Asimismo, en esta oportunidad contactamos a los influenciadores financieros para conocer que inquietudes tenían estos con respecto a la función de Fogafín y el Seguro de Depósitos. </a:t>
            </a:r>
            <a:endParaRPr lang="es-CO" sz="1800" dirty="0">
              <a:solidFill>
                <a:schemeClr val="bg1">
                  <a:lumMod val="25000"/>
                </a:schemeClr>
              </a:solidFill>
            </a:endParaRPr>
          </a:p>
        </p:txBody>
      </p:sp>
      <p:sp>
        <p:nvSpPr>
          <p:cNvPr id="3" name="Título 2">
            <a:extLst>
              <a:ext uri="{FF2B5EF4-FFF2-40B4-BE49-F238E27FC236}">
                <a16:creationId xmlns:a16="http://schemas.microsoft.com/office/drawing/2014/main" id="{8D16CA98-48C7-5889-DC5A-15B09FF277D0}"/>
              </a:ext>
            </a:extLst>
          </p:cNvPr>
          <p:cNvSpPr>
            <a:spLocks noGrp="1"/>
          </p:cNvSpPr>
          <p:nvPr>
            <p:ph type="ctrTitle"/>
          </p:nvPr>
        </p:nvSpPr>
        <p:spPr>
          <a:xfrm>
            <a:off x="383933" y="104775"/>
            <a:ext cx="9950692" cy="661633"/>
          </a:xfrm>
        </p:spPr>
        <p:txBody>
          <a:bodyPr/>
          <a:lstStyle/>
          <a:p>
            <a:r>
              <a:rPr lang="es-MX" sz="2400" dirty="0"/>
              <a:t>B. Mecanismos de participación en el diseño de la audiencia</a:t>
            </a:r>
            <a:endParaRPr lang="es-CO" sz="2400" dirty="0"/>
          </a:p>
        </p:txBody>
      </p:sp>
      <p:pic>
        <p:nvPicPr>
          <p:cNvPr id="7" name="Imagen 6" descr="Icono&#10;&#10;Descripción generada automáticamente">
            <a:extLst>
              <a:ext uri="{FF2B5EF4-FFF2-40B4-BE49-F238E27FC236}">
                <a16:creationId xmlns:a16="http://schemas.microsoft.com/office/drawing/2014/main" id="{59002C0D-15D5-48E1-A331-0A7F1821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18381" y="2608245"/>
            <a:ext cx="1798503" cy="1641510"/>
          </a:xfrm>
          <a:prstGeom prst="rect">
            <a:avLst/>
          </a:prstGeom>
        </p:spPr>
      </p:pic>
    </p:spTree>
    <p:extLst>
      <p:ext uri="{BB962C8B-B14F-4D97-AF65-F5344CB8AC3E}">
        <p14:creationId xmlns:p14="http://schemas.microsoft.com/office/powerpoint/2010/main" val="258312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n 54">
            <a:extLst>
              <a:ext uri="{FF2B5EF4-FFF2-40B4-BE49-F238E27FC236}">
                <a16:creationId xmlns:a16="http://schemas.microsoft.com/office/drawing/2014/main" id="{C142AE1C-30A6-78BD-DE61-D1FDAA0E2406}"/>
              </a:ext>
            </a:extLst>
          </p:cNvPr>
          <p:cNvPicPr>
            <a:picLocks noChangeAspect="1"/>
          </p:cNvPicPr>
          <p:nvPr/>
        </p:nvPicPr>
        <p:blipFill>
          <a:blip r:embed="rId2"/>
          <a:stretch>
            <a:fillRect/>
          </a:stretch>
        </p:blipFill>
        <p:spPr>
          <a:xfrm>
            <a:off x="5830797" y="793846"/>
            <a:ext cx="2428875" cy="581025"/>
          </a:xfrm>
          <a:prstGeom prst="rect">
            <a:avLst/>
          </a:prstGeom>
        </p:spPr>
      </p:pic>
      <p:sp>
        <p:nvSpPr>
          <p:cNvPr id="2" name="Marcador de texto 1">
            <a:extLst>
              <a:ext uri="{FF2B5EF4-FFF2-40B4-BE49-F238E27FC236}">
                <a16:creationId xmlns:a16="http://schemas.microsoft.com/office/drawing/2014/main" id="{C92EBA76-5C1C-497A-862F-0579C6C787DA}"/>
              </a:ext>
            </a:extLst>
          </p:cNvPr>
          <p:cNvSpPr>
            <a:spLocks noGrp="1"/>
          </p:cNvSpPr>
          <p:nvPr>
            <p:ph type="body" sz="quarter" idx="10"/>
          </p:nvPr>
        </p:nvSpPr>
        <p:spPr>
          <a:xfrm>
            <a:off x="5830797" y="793846"/>
            <a:ext cx="3411537" cy="400110"/>
          </a:xfrm>
        </p:spPr>
        <p:txBody>
          <a:bodyPr/>
          <a:lstStyle/>
          <a:p>
            <a:r>
              <a:rPr lang="es-MX" dirty="0"/>
              <a:t>Contexto</a:t>
            </a:r>
            <a:endParaRPr lang="es-CO" dirty="0"/>
          </a:p>
        </p:txBody>
      </p:sp>
      <p:sp>
        <p:nvSpPr>
          <p:cNvPr id="3" name="Marcador de texto 2">
            <a:extLst>
              <a:ext uri="{FF2B5EF4-FFF2-40B4-BE49-F238E27FC236}">
                <a16:creationId xmlns:a16="http://schemas.microsoft.com/office/drawing/2014/main" id="{A1275277-05DC-431D-B167-B20BC0B46161}"/>
              </a:ext>
            </a:extLst>
          </p:cNvPr>
          <p:cNvSpPr>
            <a:spLocks noGrp="1"/>
          </p:cNvSpPr>
          <p:nvPr>
            <p:ph type="body" sz="quarter" idx="11"/>
          </p:nvPr>
        </p:nvSpPr>
        <p:spPr>
          <a:xfrm>
            <a:off x="5830797" y="1436710"/>
            <a:ext cx="3411537" cy="400110"/>
          </a:xfrm>
        </p:spPr>
        <p:txBody>
          <a:bodyPr/>
          <a:lstStyle/>
          <a:p>
            <a:r>
              <a:rPr lang="es-MX" dirty="0"/>
              <a:t>Finalidad</a:t>
            </a:r>
          </a:p>
          <a:p>
            <a:endParaRPr lang="es-CO" dirty="0"/>
          </a:p>
        </p:txBody>
      </p:sp>
      <p:sp>
        <p:nvSpPr>
          <p:cNvPr id="4" name="Marcador de texto 3">
            <a:extLst>
              <a:ext uri="{FF2B5EF4-FFF2-40B4-BE49-F238E27FC236}">
                <a16:creationId xmlns:a16="http://schemas.microsoft.com/office/drawing/2014/main" id="{41C30DCB-A373-468F-8529-29F33F59CB83}"/>
              </a:ext>
            </a:extLst>
          </p:cNvPr>
          <p:cNvSpPr>
            <a:spLocks noGrp="1"/>
          </p:cNvSpPr>
          <p:nvPr>
            <p:ph type="body" sz="quarter" idx="12"/>
          </p:nvPr>
        </p:nvSpPr>
        <p:spPr>
          <a:xfrm>
            <a:off x="5830797" y="2079574"/>
            <a:ext cx="3411537" cy="400110"/>
          </a:xfrm>
        </p:spPr>
        <p:txBody>
          <a:bodyPr/>
          <a:lstStyle/>
          <a:p>
            <a:r>
              <a:rPr lang="es-MX" dirty="0"/>
              <a:t>Dinámica</a:t>
            </a:r>
          </a:p>
          <a:p>
            <a:endParaRPr lang="es-CO" dirty="0"/>
          </a:p>
        </p:txBody>
      </p:sp>
      <p:sp>
        <p:nvSpPr>
          <p:cNvPr id="5" name="Marcador de texto 4">
            <a:extLst>
              <a:ext uri="{FF2B5EF4-FFF2-40B4-BE49-F238E27FC236}">
                <a16:creationId xmlns:a16="http://schemas.microsoft.com/office/drawing/2014/main" id="{EBD42CBA-69CC-4F78-B86A-23D6A0DC9697}"/>
              </a:ext>
            </a:extLst>
          </p:cNvPr>
          <p:cNvSpPr>
            <a:spLocks noGrp="1"/>
          </p:cNvSpPr>
          <p:nvPr>
            <p:ph type="body" sz="quarter" idx="13"/>
          </p:nvPr>
        </p:nvSpPr>
        <p:spPr>
          <a:xfrm>
            <a:off x="5830797" y="2722438"/>
            <a:ext cx="3411537" cy="400110"/>
          </a:xfrm>
        </p:spPr>
        <p:txBody>
          <a:bodyPr/>
          <a:lstStyle/>
          <a:p>
            <a:r>
              <a:rPr lang="es-MX" dirty="0"/>
              <a:t>Etapas de ejecución </a:t>
            </a:r>
          </a:p>
          <a:p>
            <a:endParaRPr lang="es-CO" dirty="0"/>
          </a:p>
        </p:txBody>
      </p:sp>
      <p:sp>
        <p:nvSpPr>
          <p:cNvPr id="6" name="Marcador de texto 5">
            <a:extLst>
              <a:ext uri="{FF2B5EF4-FFF2-40B4-BE49-F238E27FC236}">
                <a16:creationId xmlns:a16="http://schemas.microsoft.com/office/drawing/2014/main" id="{930EAFD3-4763-4160-A786-E59993B01B30}"/>
              </a:ext>
            </a:extLst>
          </p:cNvPr>
          <p:cNvSpPr>
            <a:spLocks noGrp="1"/>
          </p:cNvSpPr>
          <p:nvPr>
            <p:ph type="body" sz="quarter" idx="14"/>
          </p:nvPr>
        </p:nvSpPr>
        <p:spPr>
          <a:xfrm>
            <a:off x="5830797" y="3365302"/>
            <a:ext cx="3411537" cy="400110"/>
          </a:xfrm>
        </p:spPr>
        <p:txBody>
          <a:bodyPr/>
          <a:lstStyle/>
          <a:p>
            <a:r>
              <a:rPr lang="es-MX" dirty="0"/>
              <a:t>Desarrollo de la agenda</a:t>
            </a:r>
          </a:p>
          <a:p>
            <a:endParaRPr lang="es-CO" dirty="0"/>
          </a:p>
        </p:txBody>
      </p:sp>
      <p:sp>
        <p:nvSpPr>
          <p:cNvPr id="7" name="Marcador de texto 6">
            <a:extLst>
              <a:ext uri="{FF2B5EF4-FFF2-40B4-BE49-F238E27FC236}">
                <a16:creationId xmlns:a16="http://schemas.microsoft.com/office/drawing/2014/main" id="{AB0661D8-40AE-4648-BC82-44C3C3DC428F}"/>
              </a:ext>
            </a:extLst>
          </p:cNvPr>
          <p:cNvSpPr>
            <a:spLocks noGrp="1"/>
          </p:cNvSpPr>
          <p:nvPr>
            <p:ph type="body" sz="quarter" idx="15"/>
          </p:nvPr>
        </p:nvSpPr>
        <p:spPr>
          <a:xfrm>
            <a:off x="5830797" y="4008166"/>
            <a:ext cx="3647122" cy="400110"/>
          </a:xfrm>
        </p:spPr>
        <p:txBody>
          <a:bodyPr/>
          <a:lstStyle/>
          <a:p>
            <a:r>
              <a:rPr lang="es-MX" dirty="0"/>
              <a:t>Interacción con la audiencia </a:t>
            </a:r>
          </a:p>
          <a:p>
            <a:endParaRPr lang="es-CO" dirty="0"/>
          </a:p>
        </p:txBody>
      </p:sp>
      <p:sp>
        <p:nvSpPr>
          <p:cNvPr id="8" name="Marcador de texto 7">
            <a:extLst>
              <a:ext uri="{FF2B5EF4-FFF2-40B4-BE49-F238E27FC236}">
                <a16:creationId xmlns:a16="http://schemas.microsoft.com/office/drawing/2014/main" id="{635FC467-1F8A-4A42-BB50-0B101741C09A}"/>
              </a:ext>
            </a:extLst>
          </p:cNvPr>
          <p:cNvSpPr>
            <a:spLocks noGrp="1"/>
          </p:cNvSpPr>
          <p:nvPr>
            <p:ph type="body" sz="quarter" idx="16"/>
          </p:nvPr>
        </p:nvSpPr>
        <p:spPr>
          <a:xfrm>
            <a:off x="5830797" y="4651029"/>
            <a:ext cx="3411537" cy="400110"/>
          </a:xfrm>
        </p:spPr>
        <p:txBody>
          <a:bodyPr/>
          <a:lstStyle/>
          <a:p>
            <a:r>
              <a:rPr lang="es-MX" dirty="0"/>
              <a:t>Cifras de la transmisión</a:t>
            </a:r>
          </a:p>
          <a:p>
            <a:endParaRPr lang="es-CO" dirty="0"/>
          </a:p>
        </p:txBody>
      </p:sp>
      <p:pic>
        <p:nvPicPr>
          <p:cNvPr id="9" name="Gráfico 2">
            <a:extLst>
              <a:ext uri="{FF2B5EF4-FFF2-40B4-BE49-F238E27FC236}">
                <a16:creationId xmlns:a16="http://schemas.microsoft.com/office/drawing/2014/main" id="{063A8EA8-27C3-4D54-AB51-13E980E9D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8136" y="702436"/>
            <a:ext cx="487680" cy="487680"/>
          </a:xfrm>
          <a:prstGeom prst="rect">
            <a:avLst/>
          </a:prstGeom>
        </p:spPr>
      </p:pic>
      <p:sp>
        <p:nvSpPr>
          <p:cNvPr id="10" name="TextBox 36">
            <a:extLst>
              <a:ext uri="{FF2B5EF4-FFF2-40B4-BE49-F238E27FC236}">
                <a16:creationId xmlns:a16="http://schemas.microsoft.com/office/drawing/2014/main" id="{DEC8BD83-623F-461A-AA0F-64A0331EA1FF}"/>
              </a:ext>
            </a:extLst>
          </p:cNvPr>
          <p:cNvSpPr txBox="1"/>
          <p:nvPr/>
        </p:nvSpPr>
        <p:spPr>
          <a:xfrm>
            <a:off x="5228136" y="756694"/>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1</a:t>
            </a:r>
            <a:endParaRPr lang="id-ID" sz="2000" b="1" dirty="0">
              <a:solidFill>
                <a:schemeClr val="bg1">
                  <a:lumMod val="25000"/>
                </a:schemeClr>
              </a:solidFill>
              <a:latin typeface="Montserrat" pitchFamily="2" charset="77"/>
            </a:endParaRPr>
          </a:p>
        </p:txBody>
      </p:sp>
      <p:pic>
        <p:nvPicPr>
          <p:cNvPr id="11" name="Gráfico 16">
            <a:extLst>
              <a:ext uri="{FF2B5EF4-FFF2-40B4-BE49-F238E27FC236}">
                <a16:creationId xmlns:a16="http://schemas.microsoft.com/office/drawing/2014/main" id="{CA4F82D7-B6DD-40CA-B4DF-B1478A71C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1345300"/>
            <a:ext cx="487680" cy="487680"/>
          </a:xfrm>
          <a:prstGeom prst="rect">
            <a:avLst/>
          </a:prstGeom>
        </p:spPr>
      </p:pic>
      <p:sp>
        <p:nvSpPr>
          <p:cNvPr id="12" name="TextBox 36">
            <a:extLst>
              <a:ext uri="{FF2B5EF4-FFF2-40B4-BE49-F238E27FC236}">
                <a16:creationId xmlns:a16="http://schemas.microsoft.com/office/drawing/2014/main" id="{4B428046-DB7C-43BE-BF6C-4D825F38020C}"/>
              </a:ext>
            </a:extLst>
          </p:cNvPr>
          <p:cNvSpPr txBox="1"/>
          <p:nvPr/>
        </p:nvSpPr>
        <p:spPr>
          <a:xfrm>
            <a:off x="5221873" y="1389085"/>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2</a:t>
            </a:r>
            <a:endParaRPr lang="id-ID" sz="2000" b="1" dirty="0">
              <a:solidFill>
                <a:schemeClr val="bg1">
                  <a:lumMod val="25000"/>
                </a:schemeClr>
              </a:solidFill>
              <a:latin typeface="Montserrat" pitchFamily="2" charset="77"/>
            </a:endParaRPr>
          </a:p>
        </p:txBody>
      </p:sp>
      <p:pic>
        <p:nvPicPr>
          <p:cNvPr id="13" name="Gráfico 19">
            <a:extLst>
              <a:ext uri="{FF2B5EF4-FFF2-40B4-BE49-F238E27FC236}">
                <a16:creationId xmlns:a16="http://schemas.microsoft.com/office/drawing/2014/main" id="{52CD7386-7B89-4199-BDAE-FCA7BFB55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9347" y="1988164"/>
            <a:ext cx="487680" cy="487680"/>
          </a:xfrm>
          <a:prstGeom prst="rect">
            <a:avLst/>
          </a:prstGeom>
        </p:spPr>
      </p:pic>
      <p:sp>
        <p:nvSpPr>
          <p:cNvPr id="14" name="TextBox 36">
            <a:extLst>
              <a:ext uri="{FF2B5EF4-FFF2-40B4-BE49-F238E27FC236}">
                <a16:creationId xmlns:a16="http://schemas.microsoft.com/office/drawing/2014/main" id="{8E681314-6CB0-40A6-9B2B-9B1DE218E394}"/>
              </a:ext>
            </a:extLst>
          </p:cNvPr>
          <p:cNvSpPr txBox="1"/>
          <p:nvPr/>
        </p:nvSpPr>
        <p:spPr>
          <a:xfrm>
            <a:off x="5209347" y="2031949"/>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3</a:t>
            </a:r>
            <a:endParaRPr lang="id-ID" sz="2000" b="1" dirty="0">
              <a:solidFill>
                <a:schemeClr val="bg1">
                  <a:lumMod val="25000"/>
                </a:schemeClr>
              </a:solidFill>
              <a:latin typeface="Montserrat" pitchFamily="2" charset="77"/>
            </a:endParaRPr>
          </a:p>
        </p:txBody>
      </p:sp>
      <p:pic>
        <p:nvPicPr>
          <p:cNvPr id="15" name="Gráfico 22">
            <a:extLst>
              <a:ext uri="{FF2B5EF4-FFF2-40B4-BE49-F238E27FC236}">
                <a16:creationId xmlns:a16="http://schemas.microsoft.com/office/drawing/2014/main" id="{95CB28D8-10EF-455D-8DEC-09805E627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2631028"/>
            <a:ext cx="487680" cy="487680"/>
          </a:xfrm>
          <a:prstGeom prst="rect">
            <a:avLst/>
          </a:prstGeom>
        </p:spPr>
      </p:pic>
      <p:sp>
        <p:nvSpPr>
          <p:cNvPr id="16" name="TextBox 36">
            <a:extLst>
              <a:ext uri="{FF2B5EF4-FFF2-40B4-BE49-F238E27FC236}">
                <a16:creationId xmlns:a16="http://schemas.microsoft.com/office/drawing/2014/main" id="{517AA630-6809-482A-99A3-AA3CF5EE00CE}"/>
              </a:ext>
            </a:extLst>
          </p:cNvPr>
          <p:cNvSpPr txBox="1"/>
          <p:nvPr/>
        </p:nvSpPr>
        <p:spPr>
          <a:xfrm>
            <a:off x="5221873" y="2674813"/>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4</a:t>
            </a:r>
            <a:endParaRPr lang="id-ID" sz="2000" b="1" dirty="0">
              <a:solidFill>
                <a:schemeClr val="bg1">
                  <a:lumMod val="25000"/>
                </a:schemeClr>
              </a:solidFill>
              <a:latin typeface="Montserrat" pitchFamily="2" charset="77"/>
            </a:endParaRPr>
          </a:p>
        </p:txBody>
      </p:sp>
      <p:pic>
        <p:nvPicPr>
          <p:cNvPr id="17" name="Gráfico 42">
            <a:extLst>
              <a:ext uri="{FF2B5EF4-FFF2-40B4-BE49-F238E27FC236}">
                <a16:creationId xmlns:a16="http://schemas.microsoft.com/office/drawing/2014/main" id="{45585F4C-12B4-400C-AAFB-B623EDE33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3273892"/>
            <a:ext cx="487680" cy="487680"/>
          </a:xfrm>
          <a:prstGeom prst="rect">
            <a:avLst/>
          </a:prstGeom>
        </p:spPr>
      </p:pic>
      <p:sp>
        <p:nvSpPr>
          <p:cNvPr id="18" name="TextBox 36">
            <a:extLst>
              <a:ext uri="{FF2B5EF4-FFF2-40B4-BE49-F238E27FC236}">
                <a16:creationId xmlns:a16="http://schemas.microsoft.com/office/drawing/2014/main" id="{2BBDC830-DD81-4127-B743-22CB9FAA3BAE}"/>
              </a:ext>
            </a:extLst>
          </p:cNvPr>
          <p:cNvSpPr txBox="1"/>
          <p:nvPr/>
        </p:nvSpPr>
        <p:spPr>
          <a:xfrm>
            <a:off x="5221873" y="3317677"/>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5</a:t>
            </a:r>
            <a:endParaRPr lang="id-ID" sz="2000" b="1" dirty="0">
              <a:solidFill>
                <a:schemeClr val="bg1">
                  <a:lumMod val="25000"/>
                </a:schemeClr>
              </a:solidFill>
              <a:latin typeface="Montserrat" pitchFamily="2" charset="77"/>
            </a:endParaRPr>
          </a:p>
        </p:txBody>
      </p:sp>
      <p:pic>
        <p:nvPicPr>
          <p:cNvPr id="19" name="Gráfico 46">
            <a:extLst>
              <a:ext uri="{FF2B5EF4-FFF2-40B4-BE49-F238E27FC236}">
                <a16:creationId xmlns:a16="http://schemas.microsoft.com/office/drawing/2014/main" id="{8A2CF6EA-3D8E-4E17-8F96-61AB25A6F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3916756"/>
            <a:ext cx="487680" cy="487680"/>
          </a:xfrm>
          <a:prstGeom prst="rect">
            <a:avLst/>
          </a:prstGeom>
        </p:spPr>
      </p:pic>
      <p:sp>
        <p:nvSpPr>
          <p:cNvPr id="20" name="TextBox 36">
            <a:extLst>
              <a:ext uri="{FF2B5EF4-FFF2-40B4-BE49-F238E27FC236}">
                <a16:creationId xmlns:a16="http://schemas.microsoft.com/office/drawing/2014/main" id="{B46B392F-8255-4644-9542-E9843C0380F7}"/>
              </a:ext>
            </a:extLst>
          </p:cNvPr>
          <p:cNvSpPr txBox="1"/>
          <p:nvPr/>
        </p:nvSpPr>
        <p:spPr>
          <a:xfrm>
            <a:off x="5221873" y="3960541"/>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6</a:t>
            </a:r>
            <a:endParaRPr lang="id-ID" sz="2000" b="1" dirty="0">
              <a:solidFill>
                <a:schemeClr val="bg1">
                  <a:lumMod val="25000"/>
                </a:schemeClr>
              </a:solidFill>
              <a:latin typeface="Montserrat" pitchFamily="2" charset="77"/>
            </a:endParaRPr>
          </a:p>
        </p:txBody>
      </p:sp>
      <p:pic>
        <p:nvPicPr>
          <p:cNvPr id="21" name="Gráfico 50">
            <a:extLst>
              <a:ext uri="{FF2B5EF4-FFF2-40B4-BE49-F238E27FC236}">
                <a16:creationId xmlns:a16="http://schemas.microsoft.com/office/drawing/2014/main" id="{EC5317B9-1C0B-4EDB-9CB5-835E97ADB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4559619"/>
            <a:ext cx="487680" cy="487680"/>
          </a:xfrm>
          <a:prstGeom prst="rect">
            <a:avLst/>
          </a:prstGeom>
        </p:spPr>
      </p:pic>
      <p:sp>
        <p:nvSpPr>
          <p:cNvPr id="22" name="TextBox 36">
            <a:extLst>
              <a:ext uri="{FF2B5EF4-FFF2-40B4-BE49-F238E27FC236}">
                <a16:creationId xmlns:a16="http://schemas.microsoft.com/office/drawing/2014/main" id="{69D390BC-B3C1-4F03-942A-272F52372C72}"/>
              </a:ext>
            </a:extLst>
          </p:cNvPr>
          <p:cNvSpPr txBox="1"/>
          <p:nvPr/>
        </p:nvSpPr>
        <p:spPr>
          <a:xfrm>
            <a:off x="5221873" y="4603404"/>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7</a:t>
            </a:r>
            <a:endParaRPr lang="id-ID" sz="2000" b="1" dirty="0">
              <a:solidFill>
                <a:schemeClr val="bg1">
                  <a:lumMod val="25000"/>
                </a:schemeClr>
              </a:solidFill>
              <a:latin typeface="Montserrat" pitchFamily="2" charset="77"/>
            </a:endParaRPr>
          </a:p>
        </p:txBody>
      </p:sp>
      <p:sp>
        <p:nvSpPr>
          <p:cNvPr id="46" name="Marcador de texto 6">
            <a:extLst>
              <a:ext uri="{FF2B5EF4-FFF2-40B4-BE49-F238E27FC236}">
                <a16:creationId xmlns:a16="http://schemas.microsoft.com/office/drawing/2014/main" id="{1937D625-B605-9510-F0AF-BF5B84B55CB2}"/>
              </a:ext>
            </a:extLst>
          </p:cNvPr>
          <p:cNvSpPr txBox="1">
            <a:spLocks/>
          </p:cNvSpPr>
          <p:nvPr/>
        </p:nvSpPr>
        <p:spPr>
          <a:xfrm>
            <a:off x="5830797" y="5191961"/>
            <a:ext cx="3647122" cy="4001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MX" dirty="0"/>
              <a:t>Evaluación de la actividad</a:t>
            </a:r>
          </a:p>
          <a:p>
            <a:endParaRPr lang="es-CO" dirty="0"/>
          </a:p>
        </p:txBody>
      </p:sp>
      <p:sp>
        <p:nvSpPr>
          <p:cNvPr id="47" name="Marcador de texto 7">
            <a:extLst>
              <a:ext uri="{FF2B5EF4-FFF2-40B4-BE49-F238E27FC236}">
                <a16:creationId xmlns:a16="http://schemas.microsoft.com/office/drawing/2014/main" id="{A7530AEC-3E03-5F6D-2743-CA944E967238}"/>
              </a:ext>
            </a:extLst>
          </p:cNvPr>
          <p:cNvSpPr txBox="1">
            <a:spLocks/>
          </p:cNvSpPr>
          <p:nvPr/>
        </p:nvSpPr>
        <p:spPr>
          <a:xfrm>
            <a:off x="5830797" y="5834824"/>
            <a:ext cx="4352515" cy="4001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MX" dirty="0"/>
              <a:t>Conclusiones y aprendizajes</a:t>
            </a:r>
            <a:endParaRPr lang="es-CO" dirty="0"/>
          </a:p>
        </p:txBody>
      </p:sp>
      <p:pic>
        <p:nvPicPr>
          <p:cNvPr id="48" name="Gráfico 46">
            <a:extLst>
              <a:ext uri="{FF2B5EF4-FFF2-40B4-BE49-F238E27FC236}">
                <a16:creationId xmlns:a16="http://schemas.microsoft.com/office/drawing/2014/main" id="{EFBD1AAA-2337-D207-6A33-CEEF49486D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5100551"/>
            <a:ext cx="487680" cy="487680"/>
          </a:xfrm>
          <a:prstGeom prst="rect">
            <a:avLst/>
          </a:prstGeom>
        </p:spPr>
      </p:pic>
      <p:sp>
        <p:nvSpPr>
          <p:cNvPr id="49" name="TextBox 36">
            <a:extLst>
              <a:ext uri="{FF2B5EF4-FFF2-40B4-BE49-F238E27FC236}">
                <a16:creationId xmlns:a16="http://schemas.microsoft.com/office/drawing/2014/main" id="{E7CC81C1-49C9-0DA6-23CB-B23DFC197193}"/>
              </a:ext>
            </a:extLst>
          </p:cNvPr>
          <p:cNvSpPr txBox="1"/>
          <p:nvPr/>
        </p:nvSpPr>
        <p:spPr>
          <a:xfrm>
            <a:off x="5221873" y="5144336"/>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8</a:t>
            </a:r>
            <a:endParaRPr lang="id-ID" sz="2000" b="1" dirty="0">
              <a:solidFill>
                <a:schemeClr val="bg1">
                  <a:lumMod val="25000"/>
                </a:schemeClr>
              </a:solidFill>
              <a:latin typeface="Montserrat" pitchFamily="2" charset="77"/>
            </a:endParaRPr>
          </a:p>
        </p:txBody>
      </p:sp>
      <p:pic>
        <p:nvPicPr>
          <p:cNvPr id="50" name="Gráfico 50">
            <a:extLst>
              <a:ext uri="{FF2B5EF4-FFF2-40B4-BE49-F238E27FC236}">
                <a16:creationId xmlns:a16="http://schemas.microsoft.com/office/drawing/2014/main" id="{54150573-72BB-BAC7-A009-972B46E6D0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1873" y="5743414"/>
            <a:ext cx="487680" cy="487680"/>
          </a:xfrm>
          <a:prstGeom prst="rect">
            <a:avLst/>
          </a:prstGeom>
        </p:spPr>
      </p:pic>
      <p:sp>
        <p:nvSpPr>
          <p:cNvPr id="51" name="TextBox 36">
            <a:extLst>
              <a:ext uri="{FF2B5EF4-FFF2-40B4-BE49-F238E27FC236}">
                <a16:creationId xmlns:a16="http://schemas.microsoft.com/office/drawing/2014/main" id="{87336884-B835-31B5-9F0E-D42F9B953F8E}"/>
              </a:ext>
            </a:extLst>
          </p:cNvPr>
          <p:cNvSpPr txBox="1"/>
          <p:nvPr/>
        </p:nvSpPr>
        <p:spPr>
          <a:xfrm>
            <a:off x="5221873" y="5787199"/>
            <a:ext cx="487680" cy="400110"/>
          </a:xfrm>
          <a:prstGeom prst="rect">
            <a:avLst/>
          </a:prstGeom>
          <a:noFill/>
        </p:spPr>
        <p:txBody>
          <a:bodyPr wrap="square" rtlCol="0">
            <a:spAutoFit/>
          </a:bodyPr>
          <a:lstStyle/>
          <a:p>
            <a:pPr algn="ctr"/>
            <a:r>
              <a:rPr lang="en-US" sz="2000" b="1" dirty="0">
                <a:solidFill>
                  <a:schemeClr val="bg1">
                    <a:lumMod val="25000"/>
                  </a:schemeClr>
                </a:solidFill>
                <a:latin typeface="Montserrat" pitchFamily="2" charset="77"/>
              </a:rPr>
              <a:t>9</a:t>
            </a:r>
            <a:endParaRPr lang="id-ID" sz="2000" b="1" dirty="0">
              <a:solidFill>
                <a:schemeClr val="bg1">
                  <a:lumMod val="25000"/>
                </a:schemeClr>
              </a:solidFill>
              <a:latin typeface="Montserrat" pitchFamily="2" charset="77"/>
            </a:endParaRPr>
          </a:p>
        </p:txBody>
      </p:sp>
      <p:sp>
        <p:nvSpPr>
          <p:cNvPr id="56" name="Marcador de texto 1">
            <a:extLst>
              <a:ext uri="{FF2B5EF4-FFF2-40B4-BE49-F238E27FC236}">
                <a16:creationId xmlns:a16="http://schemas.microsoft.com/office/drawing/2014/main" id="{096802CE-C59D-E320-FC3F-F27245E3E763}"/>
              </a:ext>
            </a:extLst>
          </p:cNvPr>
          <p:cNvSpPr txBox="1">
            <a:spLocks/>
          </p:cNvSpPr>
          <p:nvPr/>
        </p:nvSpPr>
        <p:spPr>
          <a:xfrm>
            <a:off x="697797" y="2721706"/>
            <a:ext cx="3411537" cy="4001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5400" dirty="0">
                <a:solidFill>
                  <a:srgbClr val="FFFFFF"/>
                </a:solidFill>
                <a:latin typeface="+mj-lt"/>
              </a:rPr>
              <a:t>Agenda</a:t>
            </a:r>
            <a:endParaRPr lang="es-CO" sz="5400" dirty="0">
              <a:solidFill>
                <a:srgbClr val="FFFFFF"/>
              </a:solidFill>
              <a:latin typeface="+mj-lt"/>
            </a:endParaRPr>
          </a:p>
        </p:txBody>
      </p:sp>
    </p:spTree>
    <p:extLst>
      <p:ext uri="{BB962C8B-B14F-4D97-AF65-F5344CB8AC3E}">
        <p14:creationId xmlns:p14="http://schemas.microsoft.com/office/powerpoint/2010/main" val="1896360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DF4267F4-2BD9-EEF1-3C15-8F28D3C0CD31}"/>
              </a:ext>
            </a:extLst>
          </p:cNvPr>
          <p:cNvSpPr>
            <a:spLocks noGrp="1"/>
          </p:cNvSpPr>
          <p:nvPr>
            <p:ph type="subTitle" idx="1"/>
          </p:nvPr>
        </p:nvSpPr>
        <p:spPr>
          <a:xfrm>
            <a:off x="363137" y="972133"/>
            <a:ext cx="9650875" cy="804046"/>
          </a:xfrm>
        </p:spPr>
        <p:txBody>
          <a:bodyPr/>
          <a:lstStyle/>
          <a:p>
            <a:r>
              <a:rPr lang="es-MX" dirty="0">
                <a:solidFill>
                  <a:schemeClr val="bg1">
                    <a:lumMod val="25000"/>
                  </a:schemeClr>
                </a:solidFill>
              </a:rPr>
              <a:t>A continuación, compartimos las preguntas hechas por parte de los ciudadanos e influenciadores:</a:t>
            </a:r>
          </a:p>
          <a:p>
            <a:endParaRPr lang="es-CO" dirty="0"/>
          </a:p>
        </p:txBody>
      </p:sp>
      <p:sp>
        <p:nvSpPr>
          <p:cNvPr id="5" name="Marcador de contenido 5">
            <a:extLst>
              <a:ext uri="{FF2B5EF4-FFF2-40B4-BE49-F238E27FC236}">
                <a16:creationId xmlns:a16="http://schemas.microsoft.com/office/drawing/2014/main" id="{644DCA15-8DED-D2E5-3686-3B2D742E1514}"/>
              </a:ext>
            </a:extLst>
          </p:cNvPr>
          <p:cNvSpPr>
            <a:spLocks noGrp="1"/>
          </p:cNvSpPr>
          <p:nvPr/>
        </p:nvSpPr>
        <p:spPr>
          <a:xfrm>
            <a:off x="797176" y="1829146"/>
            <a:ext cx="9536432" cy="3252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CO" sz="1700" dirty="0">
                <a:solidFill>
                  <a:schemeClr val="bg1">
                    <a:lumMod val="25000"/>
                  </a:schemeClr>
                </a:solidFill>
                <a:latin typeface="+mn-lt"/>
              </a:rPr>
              <a:t>¿Qué es el Seguro de Depósitos de Fogafín?</a:t>
            </a:r>
          </a:p>
          <a:p>
            <a:pPr marL="0" indent="0" algn="just">
              <a:lnSpc>
                <a:spcPct val="150000"/>
              </a:lnSpc>
              <a:buNone/>
            </a:pPr>
            <a:r>
              <a:rPr lang="es-MX" sz="1700" dirty="0">
                <a:solidFill>
                  <a:schemeClr val="bg1">
                    <a:lumMod val="25000"/>
                  </a:schemeClr>
                </a:solidFill>
                <a:latin typeface="+mn-lt"/>
              </a:rPr>
              <a:t>¿En qué escenarios Fogafín no podría proteger mis ahorros?</a:t>
            </a:r>
          </a:p>
          <a:p>
            <a:pPr marL="0" indent="0" algn="just">
              <a:lnSpc>
                <a:spcPct val="150000"/>
              </a:lnSpc>
              <a:buNone/>
            </a:pPr>
            <a:r>
              <a:rPr lang="es-MX" sz="1700" dirty="0">
                <a:solidFill>
                  <a:schemeClr val="bg1">
                    <a:lumMod val="25000"/>
                  </a:schemeClr>
                </a:solidFill>
                <a:latin typeface="+mn-lt"/>
              </a:rPr>
              <a:t>¿Cómo sé si mi dinero está respaldado por Fogafín si lo tengo en una financiera o en una entidad bancaria cualquiera?</a:t>
            </a:r>
          </a:p>
          <a:p>
            <a:pPr marL="0" indent="0" algn="just">
              <a:lnSpc>
                <a:spcPct val="150000"/>
              </a:lnSpc>
              <a:buNone/>
            </a:pPr>
            <a:r>
              <a:rPr lang="es-MX" sz="1700" dirty="0">
                <a:solidFill>
                  <a:schemeClr val="bg1">
                    <a:lumMod val="25000"/>
                  </a:schemeClr>
                </a:solidFill>
                <a:latin typeface="+mn-lt"/>
              </a:rPr>
              <a:t>¿Qué pasa si por ejemplo yo tengo un producto financiero como un CDT y mi banco por algún motivo se quiebra… Fogafín me cubre? </a:t>
            </a:r>
          </a:p>
          <a:p>
            <a:pPr marL="0" indent="0" algn="just">
              <a:lnSpc>
                <a:spcPct val="150000"/>
              </a:lnSpc>
              <a:buNone/>
            </a:pPr>
            <a:r>
              <a:rPr lang="es-MX" sz="1700" dirty="0">
                <a:solidFill>
                  <a:schemeClr val="bg1">
                    <a:lumMod val="25000"/>
                  </a:schemeClr>
                </a:solidFill>
                <a:latin typeface="+mn-lt"/>
              </a:rPr>
              <a:t>¿El seguro de depósitos cubre solo productos bancarios o también cubre productos en otro tipo de entidades? ¿y qué pasa cuando no son utilizados? </a:t>
            </a:r>
          </a:p>
        </p:txBody>
      </p:sp>
      <p:sp>
        <p:nvSpPr>
          <p:cNvPr id="6" name="Text Placeholder 6">
            <a:extLst>
              <a:ext uri="{FF2B5EF4-FFF2-40B4-BE49-F238E27FC236}">
                <a16:creationId xmlns:a16="http://schemas.microsoft.com/office/drawing/2014/main" id="{D1EDD31A-C81E-1DBD-D5ED-60AAE39547FE}"/>
              </a:ext>
            </a:extLst>
          </p:cNvPr>
          <p:cNvSpPr txBox="1">
            <a:spLocks/>
          </p:cNvSpPr>
          <p:nvPr/>
        </p:nvSpPr>
        <p:spPr>
          <a:xfrm>
            <a:off x="530422" y="1900167"/>
            <a:ext cx="533507"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2">
                    <a:lumMod val="60000"/>
                    <a:lumOff val="40000"/>
                  </a:schemeClr>
                </a:solidFill>
                <a:effectLst/>
                <a:uLnTx/>
                <a:uFillTx/>
                <a:latin typeface="+mj-lt"/>
                <a:ea typeface="+mn-ea"/>
                <a:cs typeface="+mn-cs"/>
              </a:rPr>
              <a:t>1</a:t>
            </a:r>
          </a:p>
        </p:txBody>
      </p:sp>
      <p:sp>
        <p:nvSpPr>
          <p:cNvPr id="7" name="Text Placeholder 46">
            <a:extLst>
              <a:ext uri="{FF2B5EF4-FFF2-40B4-BE49-F238E27FC236}">
                <a16:creationId xmlns:a16="http://schemas.microsoft.com/office/drawing/2014/main" id="{0FA089B5-F297-02E8-2F05-3D24E6D5CAD3}"/>
              </a:ext>
            </a:extLst>
          </p:cNvPr>
          <p:cNvSpPr txBox="1">
            <a:spLocks/>
          </p:cNvSpPr>
          <p:nvPr/>
        </p:nvSpPr>
        <p:spPr>
          <a:xfrm>
            <a:off x="516461" y="2438438"/>
            <a:ext cx="397119"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4">
                    <a:lumMod val="60000"/>
                    <a:lumOff val="40000"/>
                  </a:schemeClr>
                </a:solidFill>
                <a:effectLst/>
                <a:uLnTx/>
                <a:uFillTx/>
                <a:latin typeface="+mj-lt"/>
                <a:ea typeface="+mn-ea"/>
                <a:cs typeface="+mn-cs"/>
              </a:rPr>
              <a:t>2</a:t>
            </a:r>
          </a:p>
        </p:txBody>
      </p:sp>
      <p:sp>
        <p:nvSpPr>
          <p:cNvPr id="8" name="Text Placeholder 51">
            <a:extLst>
              <a:ext uri="{FF2B5EF4-FFF2-40B4-BE49-F238E27FC236}">
                <a16:creationId xmlns:a16="http://schemas.microsoft.com/office/drawing/2014/main" id="{8A95F50C-1452-3E46-214B-74E674DA950B}"/>
              </a:ext>
            </a:extLst>
          </p:cNvPr>
          <p:cNvSpPr txBox="1">
            <a:spLocks/>
          </p:cNvSpPr>
          <p:nvPr/>
        </p:nvSpPr>
        <p:spPr>
          <a:xfrm>
            <a:off x="516461" y="2959424"/>
            <a:ext cx="397119"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2">
                    <a:lumMod val="60000"/>
                    <a:lumOff val="40000"/>
                  </a:schemeClr>
                </a:solidFill>
                <a:effectLst/>
                <a:uLnTx/>
                <a:uFillTx/>
                <a:latin typeface="+mj-lt"/>
                <a:ea typeface="+mn-ea"/>
                <a:cs typeface="+mn-cs"/>
              </a:rPr>
              <a:t>3</a:t>
            </a:r>
          </a:p>
        </p:txBody>
      </p:sp>
      <p:sp>
        <p:nvSpPr>
          <p:cNvPr id="9" name="Text Placeholder 56">
            <a:extLst>
              <a:ext uri="{FF2B5EF4-FFF2-40B4-BE49-F238E27FC236}">
                <a16:creationId xmlns:a16="http://schemas.microsoft.com/office/drawing/2014/main" id="{5358E584-88F0-AED0-BBD1-C560457B86AB}"/>
              </a:ext>
            </a:extLst>
          </p:cNvPr>
          <p:cNvSpPr txBox="1">
            <a:spLocks/>
          </p:cNvSpPr>
          <p:nvPr/>
        </p:nvSpPr>
        <p:spPr>
          <a:xfrm>
            <a:off x="516460" y="3847366"/>
            <a:ext cx="39712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4">
                    <a:lumMod val="60000"/>
                    <a:lumOff val="40000"/>
                  </a:schemeClr>
                </a:solidFill>
                <a:effectLst/>
                <a:uLnTx/>
                <a:uFillTx/>
                <a:latin typeface="+mj-lt"/>
                <a:ea typeface="+mn-ea"/>
                <a:cs typeface="+mn-cs"/>
              </a:rPr>
              <a:t>4</a:t>
            </a:r>
          </a:p>
        </p:txBody>
      </p:sp>
      <p:sp>
        <p:nvSpPr>
          <p:cNvPr id="10" name="Text Placeholder 56">
            <a:extLst>
              <a:ext uri="{FF2B5EF4-FFF2-40B4-BE49-F238E27FC236}">
                <a16:creationId xmlns:a16="http://schemas.microsoft.com/office/drawing/2014/main" id="{84D97D55-4E73-8262-3226-0C7DE2237D2C}"/>
              </a:ext>
            </a:extLst>
          </p:cNvPr>
          <p:cNvSpPr txBox="1">
            <a:spLocks/>
          </p:cNvSpPr>
          <p:nvPr/>
        </p:nvSpPr>
        <p:spPr>
          <a:xfrm>
            <a:off x="516460" y="4698183"/>
            <a:ext cx="39712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2">
                    <a:lumMod val="60000"/>
                    <a:lumOff val="40000"/>
                  </a:schemeClr>
                </a:solidFill>
                <a:effectLst/>
                <a:uLnTx/>
                <a:uFillTx/>
                <a:latin typeface="+mj-lt"/>
                <a:ea typeface="+mn-ea"/>
                <a:cs typeface="+mn-cs"/>
              </a:rPr>
              <a:t>5</a:t>
            </a:r>
          </a:p>
        </p:txBody>
      </p:sp>
    </p:spTree>
    <p:extLst>
      <p:ext uri="{BB962C8B-B14F-4D97-AF65-F5344CB8AC3E}">
        <p14:creationId xmlns:p14="http://schemas.microsoft.com/office/powerpoint/2010/main" val="5417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D7B30C7-6CD9-43B4-9207-85841FF2C8E8}"/>
              </a:ext>
            </a:extLst>
          </p:cNvPr>
          <p:cNvSpPr>
            <a:spLocks noGrp="1"/>
          </p:cNvSpPr>
          <p:nvPr>
            <p:ph type="ctrTitle"/>
          </p:nvPr>
        </p:nvSpPr>
        <p:spPr>
          <a:xfrm>
            <a:off x="4834454" y="1969448"/>
            <a:ext cx="5682082" cy="2387600"/>
          </a:xfrm>
        </p:spPr>
        <p:txBody>
          <a:bodyPr/>
          <a:lstStyle/>
          <a:p>
            <a:r>
              <a:rPr lang="es-MX" sz="5000" dirty="0"/>
              <a:t>Desarrollo de la agenda</a:t>
            </a:r>
          </a:p>
        </p:txBody>
      </p:sp>
      <p:pic>
        <p:nvPicPr>
          <p:cNvPr id="7" name="Marcador de posición de imagen 6">
            <a:extLst>
              <a:ext uri="{FF2B5EF4-FFF2-40B4-BE49-F238E27FC236}">
                <a16:creationId xmlns:a16="http://schemas.microsoft.com/office/drawing/2014/main" id="{72482244-D41E-A74B-5556-B30BF9688E47}"/>
              </a:ext>
            </a:extLst>
          </p:cNvPr>
          <p:cNvPicPr>
            <a:picLocks noGrp="1" noChangeAspect="1"/>
          </p:cNvPicPr>
          <p:nvPr>
            <p:ph type="pic" sz="quarter" idx="10"/>
          </p:nvPr>
        </p:nvPicPr>
        <p:blipFill>
          <a:blip r:embed="rId2"/>
          <a:srcRect l="30302" r="30302"/>
          <a:stretch/>
        </p:blipFill>
        <p:spPr/>
      </p:pic>
    </p:spTree>
    <p:extLst>
      <p:ext uri="{BB962C8B-B14F-4D97-AF65-F5344CB8AC3E}">
        <p14:creationId xmlns:p14="http://schemas.microsoft.com/office/powerpoint/2010/main" val="425148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5DA64FB-A44E-486E-AFA3-146DB65AAAE7}"/>
              </a:ext>
            </a:extLst>
          </p:cNvPr>
          <p:cNvSpPr>
            <a:spLocks noGrp="1"/>
          </p:cNvSpPr>
          <p:nvPr>
            <p:ph type="subTitle" idx="1"/>
          </p:nvPr>
        </p:nvSpPr>
        <p:spPr>
          <a:xfrm>
            <a:off x="505181" y="1796357"/>
            <a:ext cx="9553220" cy="3265286"/>
          </a:xfrm>
        </p:spPr>
        <p:txBody>
          <a:bodyPr/>
          <a:lstStyle/>
          <a:p>
            <a:pPr algn="just"/>
            <a:r>
              <a:rPr lang="es-MX" sz="1800" dirty="0">
                <a:solidFill>
                  <a:schemeClr val="bg1">
                    <a:lumMod val="25000"/>
                  </a:schemeClr>
                </a:solidFill>
              </a:rPr>
              <a:t>Teniendo en cuenta los resultados obtenidos en el anterior ejercicio, la Audiencia Pública se realizó en una sola sesión (tipo panel), la cual contó con la participación del Grupo Directivo, el auditor interno y algunos  líderes de área; y tuvo como eje central informar a los distintos espectadores </a:t>
            </a:r>
            <a:r>
              <a:rPr lang="es-MX" sz="1800" dirty="0">
                <a:solidFill>
                  <a:srgbClr val="69A624"/>
                </a:solidFill>
              </a:rPr>
              <a:t>¿cómo Fogafín contribuye a la estabilidad del sistema financiero colombiano?, </a:t>
            </a:r>
            <a:r>
              <a:rPr lang="es-MX" sz="1800" dirty="0">
                <a:solidFill>
                  <a:schemeClr val="bg1">
                    <a:lumMod val="25000"/>
                  </a:schemeClr>
                </a:solidFill>
              </a:rPr>
              <a:t>buscando así destacar los proyectos y actividades que se adelantaron durante 2022, los cuales contribuyeron con el objeto misional de la entidad. </a:t>
            </a:r>
          </a:p>
          <a:p>
            <a:pPr algn="just"/>
            <a:endParaRPr lang="es-CO" sz="1800" dirty="0"/>
          </a:p>
        </p:txBody>
      </p:sp>
      <p:sp>
        <p:nvSpPr>
          <p:cNvPr id="5" name="CuadroTexto 4">
            <a:extLst>
              <a:ext uri="{FF2B5EF4-FFF2-40B4-BE49-F238E27FC236}">
                <a16:creationId xmlns:a16="http://schemas.microsoft.com/office/drawing/2014/main" id="{65E72DAB-1F43-481A-A1AF-0A232D6132B0}"/>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sp>
        <p:nvSpPr>
          <p:cNvPr id="6" name="Título 2">
            <a:extLst>
              <a:ext uri="{FF2B5EF4-FFF2-40B4-BE49-F238E27FC236}">
                <a16:creationId xmlns:a16="http://schemas.microsoft.com/office/drawing/2014/main" id="{8753831D-286A-EB6C-D75F-FBFE4DE8DF33}"/>
              </a:ext>
            </a:extLst>
          </p:cNvPr>
          <p:cNvSpPr>
            <a:spLocks noGrp="1"/>
          </p:cNvSpPr>
          <p:nvPr>
            <p:ph type="ctrTitle"/>
          </p:nvPr>
        </p:nvSpPr>
        <p:spPr>
          <a:xfrm>
            <a:off x="537748" y="45557"/>
            <a:ext cx="8904251" cy="661633"/>
          </a:xfrm>
        </p:spPr>
        <p:txBody>
          <a:bodyPr/>
          <a:lstStyle/>
          <a:p>
            <a:r>
              <a:rPr lang="es-MX" dirty="0"/>
              <a:t>Temas presentados</a:t>
            </a:r>
            <a:endParaRPr lang="es-CO" dirty="0"/>
          </a:p>
        </p:txBody>
      </p:sp>
    </p:spTree>
    <p:extLst>
      <p:ext uri="{BB962C8B-B14F-4D97-AF65-F5344CB8AC3E}">
        <p14:creationId xmlns:p14="http://schemas.microsoft.com/office/powerpoint/2010/main" val="1262411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5E72DAB-1F43-481A-A1AF-0A232D6132B0}"/>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sp>
        <p:nvSpPr>
          <p:cNvPr id="16" name="Freeform 11">
            <a:extLst>
              <a:ext uri="{FF2B5EF4-FFF2-40B4-BE49-F238E27FC236}">
                <a16:creationId xmlns:a16="http://schemas.microsoft.com/office/drawing/2014/main" id="{60E8D570-9847-FD2E-5E77-ED2ABF6AE1A5}"/>
              </a:ext>
            </a:extLst>
          </p:cNvPr>
          <p:cNvSpPr/>
          <p:nvPr/>
        </p:nvSpPr>
        <p:spPr>
          <a:xfrm rot="10800000">
            <a:off x="597495" y="2730851"/>
            <a:ext cx="10368047" cy="2491480"/>
          </a:xfrm>
          <a:custGeom>
            <a:avLst/>
            <a:gdLst>
              <a:gd name="connsiteX0" fmla="*/ 0 w 7485681"/>
              <a:gd name="connsiteY0" fmla="*/ 1917038 h 1917038"/>
              <a:gd name="connsiteX1" fmla="*/ 418454 w 7485681"/>
              <a:gd name="connsiteY1" fmla="*/ 1545079 h 1917038"/>
              <a:gd name="connsiteX2" fmla="*/ 1937288 w 7485681"/>
              <a:gd name="connsiteY2" fmla="*/ 1576076 h 1917038"/>
              <a:gd name="connsiteX3" fmla="*/ 2572718 w 7485681"/>
              <a:gd name="connsiteY3" fmla="*/ 212225 h 1917038"/>
              <a:gd name="connsiteX4" fmla="*/ 5098942 w 7485681"/>
              <a:gd name="connsiteY4" fmla="*/ 150232 h 1917038"/>
              <a:gd name="connsiteX5" fmla="*/ 4912962 w 7485681"/>
              <a:gd name="connsiteY5" fmla="*/ 1638069 h 1917038"/>
              <a:gd name="connsiteX6" fmla="*/ 7485681 w 7485681"/>
              <a:gd name="connsiteY6" fmla="*/ 1359099 h 191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5681" h="1917038">
                <a:moveTo>
                  <a:pt x="0" y="1917038"/>
                </a:moveTo>
                <a:cubicBezTo>
                  <a:pt x="47786" y="1759472"/>
                  <a:pt x="95573" y="1601906"/>
                  <a:pt x="418454" y="1545079"/>
                </a:cubicBezTo>
                <a:cubicBezTo>
                  <a:pt x="741335" y="1488252"/>
                  <a:pt x="1578244" y="1798218"/>
                  <a:pt x="1937288" y="1576076"/>
                </a:cubicBezTo>
                <a:cubicBezTo>
                  <a:pt x="2296332" y="1353934"/>
                  <a:pt x="2045776" y="449866"/>
                  <a:pt x="2572718" y="212225"/>
                </a:cubicBezTo>
                <a:cubicBezTo>
                  <a:pt x="3099660" y="-25416"/>
                  <a:pt x="4708901" y="-87409"/>
                  <a:pt x="5098942" y="150232"/>
                </a:cubicBezTo>
                <a:cubicBezTo>
                  <a:pt x="5488983" y="387873"/>
                  <a:pt x="4515172" y="1436591"/>
                  <a:pt x="4912962" y="1638069"/>
                </a:cubicBezTo>
                <a:cubicBezTo>
                  <a:pt x="5310752" y="1839547"/>
                  <a:pt x="6398216" y="1599323"/>
                  <a:pt x="7485681" y="1359099"/>
                </a:cubicBezTo>
              </a:path>
            </a:pathLst>
          </a:custGeom>
          <a:noFill/>
          <a:ln w="381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Freeform 10">
            <a:extLst>
              <a:ext uri="{FF2B5EF4-FFF2-40B4-BE49-F238E27FC236}">
                <a16:creationId xmlns:a16="http://schemas.microsoft.com/office/drawing/2014/main" id="{517E5AE6-656C-D7F2-7738-319CE7EB6243}"/>
              </a:ext>
            </a:extLst>
          </p:cNvPr>
          <p:cNvSpPr/>
          <p:nvPr/>
        </p:nvSpPr>
        <p:spPr>
          <a:xfrm rot="10800000">
            <a:off x="742209" y="2718565"/>
            <a:ext cx="9917263" cy="2679218"/>
          </a:xfrm>
          <a:custGeom>
            <a:avLst/>
            <a:gdLst>
              <a:gd name="connsiteX0" fmla="*/ 0 w 7160217"/>
              <a:gd name="connsiteY0" fmla="*/ 2061492 h 2061492"/>
              <a:gd name="connsiteX1" fmla="*/ 681926 w 7160217"/>
              <a:gd name="connsiteY1" fmla="*/ 1782522 h 2061492"/>
              <a:gd name="connsiteX2" fmla="*/ 1363851 w 7160217"/>
              <a:gd name="connsiteY2" fmla="*/ 1038604 h 2061492"/>
              <a:gd name="connsiteX3" fmla="*/ 2572719 w 7160217"/>
              <a:gd name="connsiteY3" fmla="*/ 604651 h 2061492"/>
              <a:gd name="connsiteX4" fmla="*/ 3657600 w 7160217"/>
              <a:gd name="connsiteY4" fmla="*/ 139702 h 2061492"/>
              <a:gd name="connsiteX5" fmla="*/ 4494509 w 7160217"/>
              <a:gd name="connsiteY5" fmla="*/ 93207 h 2061492"/>
              <a:gd name="connsiteX6" fmla="*/ 4649492 w 7160217"/>
              <a:gd name="connsiteY6" fmla="*/ 1302075 h 2061492"/>
              <a:gd name="connsiteX7" fmla="*/ 7160217 w 7160217"/>
              <a:gd name="connsiteY7" fmla="*/ 1472556 h 206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217" h="2061492">
                <a:moveTo>
                  <a:pt x="0" y="2061492"/>
                </a:moveTo>
                <a:cubicBezTo>
                  <a:pt x="227309" y="2007247"/>
                  <a:pt x="454618" y="1953003"/>
                  <a:pt x="681926" y="1782522"/>
                </a:cubicBezTo>
                <a:cubicBezTo>
                  <a:pt x="909235" y="1612041"/>
                  <a:pt x="1048719" y="1234916"/>
                  <a:pt x="1363851" y="1038604"/>
                </a:cubicBezTo>
                <a:cubicBezTo>
                  <a:pt x="1678983" y="842292"/>
                  <a:pt x="2190428" y="754468"/>
                  <a:pt x="2572719" y="604651"/>
                </a:cubicBezTo>
                <a:cubicBezTo>
                  <a:pt x="2955010" y="454834"/>
                  <a:pt x="3337302" y="224943"/>
                  <a:pt x="3657600" y="139702"/>
                </a:cubicBezTo>
                <a:cubicBezTo>
                  <a:pt x="3977898" y="54461"/>
                  <a:pt x="4329194" y="-100522"/>
                  <a:pt x="4494509" y="93207"/>
                </a:cubicBezTo>
                <a:cubicBezTo>
                  <a:pt x="4659824" y="286936"/>
                  <a:pt x="4205207" y="1072183"/>
                  <a:pt x="4649492" y="1302075"/>
                </a:cubicBezTo>
                <a:cubicBezTo>
                  <a:pt x="5093777" y="1531967"/>
                  <a:pt x="6126997" y="1502261"/>
                  <a:pt x="7160217" y="1472556"/>
                </a:cubicBezTo>
              </a:path>
            </a:pathLst>
          </a:custGeom>
          <a:noFill/>
          <a:ln w="381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Freeform 9">
            <a:extLst>
              <a:ext uri="{FF2B5EF4-FFF2-40B4-BE49-F238E27FC236}">
                <a16:creationId xmlns:a16="http://schemas.microsoft.com/office/drawing/2014/main" id="{D7A0198D-CFBE-9B99-7E83-0A934F136D90}"/>
              </a:ext>
            </a:extLst>
          </p:cNvPr>
          <p:cNvSpPr/>
          <p:nvPr/>
        </p:nvSpPr>
        <p:spPr>
          <a:xfrm rot="10800000">
            <a:off x="898210" y="2661571"/>
            <a:ext cx="9702605" cy="2590302"/>
          </a:xfrm>
          <a:custGeom>
            <a:avLst/>
            <a:gdLst>
              <a:gd name="connsiteX0" fmla="*/ 0 w 7005234"/>
              <a:gd name="connsiteY0" fmla="*/ 1993077 h 1993077"/>
              <a:gd name="connsiteX1" fmla="*/ 418454 w 7005234"/>
              <a:gd name="connsiteY1" fmla="*/ 1621118 h 1993077"/>
              <a:gd name="connsiteX2" fmla="*/ 1425844 w 7005234"/>
              <a:gd name="connsiteY2" fmla="*/ 1605620 h 1993077"/>
              <a:gd name="connsiteX3" fmla="*/ 2417736 w 7005234"/>
              <a:gd name="connsiteY3" fmla="*/ 164277 h 1993077"/>
              <a:gd name="connsiteX4" fmla="*/ 4448014 w 7005234"/>
              <a:gd name="connsiteY4" fmla="*/ 195274 h 1993077"/>
              <a:gd name="connsiteX5" fmla="*/ 5238427 w 7005234"/>
              <a:gd name="connsiteY5" fmla="*/ 1621118 h 1993077"/>
              <a:gd name="connsiteX6" fmla="*/ 7005234 w 7005234"/>
              <a:gd name="connsiteY6" fmla="*/ 1140670 h 199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234" h="1993077">
                <a:moveTo>
                  <a:pt x="0" y="1993077"/>
                </a:moveTo>
                <a:cubicBezTo>
                  <a:pt x="90406" y="1839385"/>
                  <a:pt x="180813" y="1685694"/>
                  <a:pt x="418454" y="1621118"/>
                </a:cubicBezTo>
                <a:cubicBezTo>
                  <a:pt x="656095" y="1556542"/>
                  <a:pt x="1092630" y="1848427"/>
                  <a:pt x="1425844" y="1605620"/>
                </a:cubicBezTo>
                <a:cubicBezTo>
                  <a:pt x="1759058" y="1362813"/>
                  <a:pt x="1914041" y="399335"/>
                  <a:pt x="2417736" y="164277"/>
                </a:cubicBezTo>
                <a:cubicBezTo>
                  <a:pt x="2921431" y="-70781"/>
                  <a:pt x="3977899" y="-47533"/>
                  <a:pt x="4448014" y="195274"/>
                </a:cubicBezTo>
                <a:cubicBezTo>
                  <a:pt x="4918129" y="438081"/>
                  <a:pt x="4812224" y="1463552"/>
                  <a:pt x="5238427" y="1621118"/>
                </a:cubicBezTo>
                <a:cubicBezTo>
                  <a:pt x="5664630" y="1778684"/>
                  <a:pt x="6334932" y="1459677"/>
                  <a:pt x="7005234" y="1140670"/>
                </a:cubicBezTo>
              </a:path>
            </a:pathLst>
          </a:custGeom>
          <a:noFill/>
          <a:ln w="381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9" name="Group 20">
            <a:extLst>
              <a:ext uri="{FF2B5EF4-FFF2-40B4-BE49-F238E27FC236}">
                <a16:creationId xmlns:a16="http://schemas.microsoft.com/office/drawing/2014/main" id="{9FB11AA2-A068-E555-5D7B-2A57B9A5DA5E}"/>
              </a:ext>
            </a:extLst>
          </p:cNvPr>
          <p:cNvGrpSpPr/>
          <p:nvPr/>
        </p:nvGrpSpPr>
        <p:grpSpPr>
          <a:xfrm>
            <a:off x="3315829" y="2730850"/>
            <a:ext cx="954000" cy="954000"/>
            <a:chOff x="2353393" y="3693978"/>
            <a:chExt cx="1315905" cy="1315905"/>
          </a:xfrm>
        </p:grpSpPr>
        <p:sp>
          <p:nvSpPr>
            <p:cNvPr id="20" name="Oval 4">
              <a:extLst>
                <a:ext uri="{FF2B5EF4-FFF2-40B4-BE49-F238E27FC236}">
                  <a16:creationId xmlns:a16="http://schemas.microsoft.com/office/drawing/2014/main" id="{FC3C3D04-1A78-8EF4-E5C9-E5F75DF912E4}"/>
                </a:ext>
              </a:extLst>
            </p:cNvPr>
            <p:cNvSpPr/>
            <p:nvPr/>
          </p:nvSpPr>
          <p:spPr>
            <a:xfrm>
              <a:off x="2353393" y="3693978"/>
              <a:ext cx="1315905" cy="1315905"/>
            </a:xfrm>
            <a:prstGeom prst="ellipse">
              <a:avLst/>
            </a:prstGeom>
            <a:solidFill>
              <a:sysClr val="window" lastClr="FFFFFF"/>
            </a:solidFill>
            <a:ln w="142875" cap="flat" cmpd="sng" algn="ctr">
              <a:solidFill>
                <a:srgbClr val="7CCA6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TextBox 13">
              <a:extLst>
                <a:ext uri="{FF2B5EF4-FFF2-40B4-BE49-F238E27FC236}">
                  <a16:creationId xmlns:a16="http://schemas.microsoft.com/office/drawing/2014/main" id="{03104D17-B585-5BA9-18AA-12B478A7C451}"/>
                </a:ext>
              </a:extLst>
            </p:cNvPr>
            <p:cNvSpPr txBox="1"/>
            <p:nvPr/>
          </p:nvSpPr>
          <p:spPr>
            <a:xfrm>
              <a:off x="2611232" y="3770462"/>
              <a:ext cx="800219" cy="101566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CCA62"/>
                  </a:solidFill>
                  <a:effectLst/>
                  <a:uLnTx/>
                  <a:uFillTx/>
                  <a:latin typeface="Bebas Neue" panose="020B0606020202050201" pitchFamily="34" charset="0"/>
                </a:rPr>
                <a:t>02</a:t>
              </a:r>
            </a:p>
          </p:txBody>
        </p:sp>
      </p:grpSp>
      <p:grpSp>
        <p:nvGrpSpPr>
          <p:cNvPr id="22" name="Group 20">
            <a:extLst>
              <a:ext uri="{FF2B5EF4-FFF2-40B4-BE49-F238E27FC236}">
                <a16:creationId xmlns:a16="http://schemas.microsoft.com/office/drawing/2014/main" id="{81BCDAC5-855F-E60E-C482-55A65AA4541C}"/>
              </a:ext>
            </a:extLst>
          </p:cNvPr>
          <p:cNvGrpSpPr/>
          <p:nvPr/>
        </p:nvGrpSpPr>
        <p:grpSpPr>
          <a:xfrm>
            <a:off x="4137619" y="4675510"/>
            <a:ext cx="954000" cy="954000"/>
            <a:chOff x="2353393" y="3693978"/>
            <a:chExt cx="1315905" cy="1315905"/>
          </a:xfrm>
        </p:grpSpPr>
        <p:sp>
          <p:nvSpPr>
            <p:cNvPr id="23" name="Oval 4">
              <a:extLst>
                <a:ext uri="{FF2B5EF4-FFF2-40B4-BE49-F238E27FC236}">
                  <a16:creationId xmlns:a16="http://schemas.microsoft.com/office/drawing/2014/main" id="{7FCE8ECB-3205-4E06-B195-70648B372EDF}"/>
                </a:ext>
              </a:extLst>
            </p:cNvPr>
            <p:cNvSpPr/>
            <p:nvPr/>
          </p:nvSpPr>
          <p:spPr>
            <a:xfrm>
              <a:off x="2353393" y="3693978"/>
              <a:ext cx="1315905" cy="1315905"/>
            </a:xfrm>
            <a:prstGeom prst="ellipse">
              <a:avLst/>
            </a:prstGeom>
            <a:solidFill>
              <a:sysClr val="window" lastClr="FFFFFF"/>
            </a:solidFill>
            <a:ln w="142875" cap="flat" cmpd="sng" algn="ctr">
              <a:solidFill>
                <a:srgbClr val="10CF9B"/>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TextBox 13">
              <a:extLst>
                <a:ext uri="{FF2B5EF4-FFF2-40B4-BE49-F238E27FC236}">
                  <a16:creationId xmlns:a16="http://schemas.microsoft.com/office/drawing/2014/main" id="{0BE2B650-7157-AB1F-58E2-525F562CF314}"/>
                </a:ext>
              </a:extLst>
            </p:cNvPr>
            <p:cNvSpPr txBox="1"/>
            <p:nvPr/>
          </p:nvSpPr>
          <p:spPr>
            <a:xfrm>
              <a:off x="2614437" y="3758449"/>
              <a:ext cx="793807" cy="101566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10CF9B"/>
                  </a:solidFill>
                  <a:effectLst/>
                  <a:uLnTx/>
                  <a:uFillTx/>
                  <a:latin typeface="Bebas Neue" panose="020B0606020202050201" pitchFamily="34" charset="0"/>
                </a:rPr>
                <a:t>03</a:t>
              </a:r>
              <a:endParaRPr kumimoji="0" lang="id-ID" sz="6000" b="0" i="0" u="none" strike="noStrike" kern="0" cap="none" spc="0" normalizeH="0" baseline="0" noProof="0" dirty="0">
                <a:ln>
                  <a:noFill/>
                </a:ln>
                <a:solidFill>
                  <a:srgbClr val="10CF9B"/>
                </a:solidFill>
                <a:effectLst/>
                <a:uLnTx/>
                <a:uFillTx/>
                <a:latin typeface="Bebas Neue" panose="020B0606020202050201" pitchFamily="34" charset="0"/>
              </a:endParaRPr>
            </a:p>
          </p:txBody>
        </p:sp>
      </p:grpSp>
      <p:grpSp>
        <p:nvGrpSpPr>
          <p:cNvPr id="25" name="Group 20">
            <a:extLst>
              <a:ext uri="{FF2B5EF4-FFF2-40B4-BE49-F238E27FC236}">
                <a16:creationId xmlns:a16="http://schemas.microsoft.com/office/drawing/2014/main" id="{D05B6E32-3647-C033-5B7C-895FCC1850B6}"/>
              </a:ext>
            </a:extLst>
          </p:cNvPr>
          <p:cNvGrpSpPr/>
          <p:nvPr/>
        </p:nvGrpSpPr>
        <p:grpSpPr>
          <a:xfrm>
            <a:off x="7069792" y="4198396"/>
            <a:ext cx="954000" cy="954114"/>
            <a:chOff x="2353393" y="3693978"/>
            <a:chExt cx="1315905" cy="1315905"/>
          </a:xfrm>
        </p:grpSpPr>
        <p:sp>
          <p:nvSpPr>
            <p:cNvPr id="26" name="Oval 4">
              <a:extLst>
                <a:ext uri="{FF2B5EF4-FFF2-40B4-BE49-F238E27FC236}">
                  <a16:creationId xmlns:a16="http://schemas.microsoft.com/office/drawing/2014/main" id="{3B5F916C-8976-2C80-3581-F1EC16C59ACA}"/>
                </a:ext>
              </a:extLst>
            </p:cNvPr>
            <p:cNvSpPr/>
            <p:nvPr/>
          </p:nvSpPr>
          <p:spPr>
            <a:xfrm>
              <a:off x="2353393" y="3693978"/>
              <a:ext cx="1315905" cy="1315905"/>
            </a:xfrm>
            <a:prstGeom prst="ellipse">
              <a:avLst/>
            </a:prstGeom>
            <a:solidFill>
              <a:sysClr val="window" lastClr="FFFFFF"/>
            </a:solidFill>
            <a:ln w="142875" cap="flat" cmpd="sng" algn="ctr">
              <a:solidFill>
                <a:srgbClr val="0BD0D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TextBox 13">
              <a:extLst>
                <a:ext uri="{FF2B5EF4-FFF2-40B4-BE49-F238E27FC236}">
                  <a16:creationId xmlns:a16="http://schemas.microsoft.com/office/drawing/2014/main" id="{BD3B43C3-8E86-F936-9253-828A6556A668}"/>
                </a:ext>
              </a:extLst>
            </p:cNvPr>
            <p:cNvSpPr txBox="1"/>
            <p:nvPr/>
          </p:nvSpPr>
          <p:spPr>
            <a:xfrm>
              <a:off x="2611235" y="3696379"/>
              <a:ext cx="800219" cy="101566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0BD0D9"/>
                  </a:solidFill>
                  <a:effectLst/>
                  <a:uLnTx/>
                  <a:uFillTx/>
                  <a:latin typeface="Bebas Neue" panose="020B0606020202050201" pitchFamily="34" charset="0"/>
                </a:rPr>
                <a:t>04</a:t>
              </a:r>
              <a:endParaRPr kumimoji="0" lang="id-ID" sz="6000" b="0" i="0" u="none" strike="noStrike" kern="0" cap="none" spc="0" normalizeH="0" baseline="0" noProof="0" dirty="0">
                <a:ln>
                  <a:noFill/>
                </a:ln>
                <a:solidFill>
                  <a:srgbClr val="0BD0D9"/>
                </a:solidFill>
                <a:effectLst/>
                <a:uLnTx/>
                <a:uFillTx/>
                <a:latin typeface="Bebas Neue" panose="020B0606020202050201" pitchFamily="34" charset="0"/>
              </a:endParaRPr>
            </a:p>
          </p:txBody>
        </p:sp>
      </p:grpSp>
      <p:grpSp>
        <p:nvGrpSpPr>
          <p:cNvPr id="28" name="Group 20">
            <a:extLst>
              <a:ext uri="{FF2B5EF4-FFF2-40B4-BE49-F238E27FC236}">
                <a16:creationId xmlns:a16="http://schemas.microsoft.com/office/drawing/2014/main" id="{5B13445E-C177-59AF-C74D-855C0BDEAFEA}"/>
              </a:ext>
            </a:extLst>
          </p:cNvPr>
          <p:cNvGrpSpPr/>
          <p:nvPr/>
        </p:nvGrpSpPr>
        <p:grpSpPr>
          <a:xfrm>
            <a:off x="8455742" y="2965792"/>
            <a:ext cx="954000" cy="954000"/>
            <a:chOff x="2353393" y="3693978"/>
            <a:chExt cx="1315905" cy="1315905"/>
          </a:xfrm>
        </p:grpSpPr>
        <p:sp>
          <p:nvSpPr>
            <p:cNvPr id="29" name="Oval 4">
              <a:extLst>
                <a:ext uri="{FF2B5EF4-FFF2-40B4-BE49-F238E27FC236}">
                  <a16:creationId xmlns:a16="http://schemas.microsoft.com/office/drawing/2014/main" id="{D306446F-3A2B-2687-3648-4F0A02DCE662}"/>
                </a:ext>
              </a:extLst>
            </p:cNvPr>
            <p:cNvSpPr/>
            <p:nvPr/>
          </p:nvSpPr>
          <p:spPr>
            <a:xfrm>
              <a:off x="2353393" y="3693978"/>
              <a:ext cx="1315905" cy="1315905"/>
            </a:xfrm>
            <a:prstGeom prst="ellipse">
              <a:avLst/>
            </a:prstGeom>
            <a:solidFill>
              <a:sysClr val="window" lastClr="FFFFFF"/>
            </a:solidFill>
            <a:ln w="142875" cap="flat" cmpd="sng" algn="ctr">
              <a:solidFill>
                <a:srgbClr val="009DD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TextBox 13">
              <a:extLst>
                <a:ext uri="{FF2B5EF4-FFF2-40B4-BE49-F238E27FC236}">
                  <a16:creationId xmlns:a16="http://schemas.microsoft.com/office/drawing/2014/main" id="{1495BEF6-02A0-DC65-FB95-D01D7037A0B9}"/>
                </a:ext>
              </a:extLst>
            </p:cNvPr>
            <p:cNvSpPr txBox="1"/>
            <p:nvPr/>
          </p:nvSpPr>
          <p:spPr>
            <a:xfrm>
              <a:off x="2611236" y="3757179"/>
              <a:ext cx="800219" cy="101566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009DD9"/>
                  </a:solidFill>
                  <a:effectLst/>
                  <a:uLnTx/>
                  <a:uFillTx/>
                  <a:latin typeface="Bebas Neue" panose="020B0606020202050201" pitchFamily="34" charset="0"/>
                </a:rPr>
                <a:t>05</a:t>
              </a:r>
              <a:endParaRPr kumimoji="0" lang="id-ID" sz="6000" b="0" i="0" u="none" strike="noStrike" kern="0" cap="none" spc="0" normalizeH="0" baseline="0" noProof="0" dirty="0">
                <a:ln>
                  <a:noFill/>
                </a:ln>
                <a:solidFill>
                  <a:srgbClr val="009DD9"/>
                </a:solidFill>
                <a:effectLst/>
                <a:uLnTx/>
                <a:uFillTx/>
                <a:latin typeface="Bebas Neue" panose="020B0606020202050201" pitchFamily="34" charset="0"/>
              </a:endParaRPr>
            </a:p>
          </p:txBody>
        </p:sp>
      </p:grpSp>
      <p:grpSp>
        <p:nvGrpSpPr>
          <p:cNvPr id="31" name="Group 20">
            <a:extLst>
              <a:ext uri="{FF2B5EF4-FFF2-40B4-BE49-F238E27FC236}">
                <a16:creationId xmlns:a16="http://schemas.microsoft.com/office/drawing/2014/main" id="{728BB0C9-20FB-F625-7B55-3B027BF47F00}"/>
              </a:ext>
            </a:extLst>
          </p:cNvPr>
          <p:cNvGrpSpPr/>
          <p:nvPr/>
        </p:nvGrpSpPr>
        <p:grpSpPr>
          <a:xfrm>
            <a:off x="10600815" y="2005649"/>
            <a:ext cx="954000" cy="954000"/>
            <a:chOff x="2353393" y="3693978"/>
            <a:chExt cx="1315905" cy="1315905"/>
          </a:xfrm>
        </p:grpSpPr>
        <p:sp>
          <p:nvSpPr>
            <p:cNvPr id="32" name="Oval 4">
              <a:extLst>
                <a:ext uri="{FF2B5EF4-FFF2-40B4-BE49-F238E27FC236}">
                  <a16:creationId xmlns:a16="http://schemas.microsoft.com/office/drawing/2014/main" id="{DBAB5C48-548C-D644-4AFF-51B5A9C48D48}"/>
                </a:ext>
              </a:extLst>
            </p:cNvPr>
            <p:cNvSpPr/>
            <p:nvPr/>
          </p:nvSpPr>
          <p:spPr>
            <a:xfrm>
              <a:off x="2353393" y="3693978"/>
              <a:ext cx="1315905" cy="1315905"/>
            </a:xfrm>
            <a:prstGeom prst="ellipse">
              <a:avLst/>
            </a:prstGeom>
            <a:solidFill>
              <a:sysClr val="window" lastClr="FFFFFF"/>
            </a:solidFill>
            <a:ln w="142875" cap="flat" cmpd="sng" algn="ctr">
              <a:solidFill>
                <a:srgbClr val="0F6FC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TextBox 13">
              <a:extLst>
                <a:ext uri="{FF2B5EF4-FFF2-40B4-BE49-F238E27FC236}">
                  <a16:creationId xmlns:a16="http://schemas.microsoft.com/office/drawing/2014/main" id="{B1CE09D5-E880-DD70-4302-A81994452F74}"/>
                </a:ext>
              </a:extLst>
            </p:cNvPr>
            <p:cNvSpPr txBox="1"/>
            <p:nvPr/>
          </p:nvSpPr>
          <p:spPr>
            <a:xfrm>
              <a:off x="2611232" y="3722411"/>
              <a:ext cx="800219" cy="101566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0F6FC6"/>
                  </a:solidFill>
                  <a:effectLst/>
                  <a:uLnTx/>
                  <a:uFillTx/>
                  <a:latin typeface="Bebas Neue" panose="020B0606020202050201" pitchFamily="34" charset="0"/>
                </a:rPr>
                <a:t>06</a:t>
              </a:r>
              <a:endParaRPr kumimoji="0" lang="id-ID" sz="6000" b="0" i="0" u="none" strike="noStrike" kern="0" cap="none" spc="0" normalizeH="0" baseline="0" noProof="0" dirty="0">
                <a:ln>
                  <a:noFill/>
                </a:ln>
                <a:solidFill>
                  <a:srgbClr val="0F6FC6"/>
                </a:solidFill>
                <a:effectLst/>
                <a:uLnTx/>
                <a:uFillTx/>
                <a:latin typeface="Bebas Neue" panose="020B0606020202050201" pitchFamily="34" charset="0"/>
              </a:endParaRPr>
            </a:p>
          </p:txBody>
        </p:sp>
      </p:grpSp>
      <p:grpSp>
        <p:nvGrpSpPr>
          <p:cNvPr id="34" name="Group 20">
            <a:extLst>
              <a:ext uri="{FF2B5EF4-FFF2-40B4-BE49-F238E27FC236}">
                <a16:creationId xmlns:a16="http://schemas.microsoft.com/office/drawing/2014/main" id="{828A353C-6521-7542-7CE8-DD86622816F0}"/>
              </a:ext>
            </a:extLst>
          </p:cNvPr>
          <p:cNvGrpSpPr/>
          <p:nvPr/>
        </p:nvGrpSpPr>
        <p:grpSpPr>
          <a:xfrm>
            <a:off x="558370" y="3019863"/>
            <a:ext cx="954000" cy="954000"/>
            <a:chOff x="2353393" y="3693978"/>
            <a:chExt cx="1315905" cy="1315905"/>
          </a:xfrm>
        </p:grpSpPr>
        <p:sp>
          <p:nvSpPr>
            <p:cNvPr id="35" name="Oval 4">
              <a:extLst>
                <a:ext uri="{FF2B5EF4-FFF2-40B4-BE49-F238E27FC236}">
                  <a16:creationId xmlns:a16="http://schemas.microsoft.com/office/drawing/2014/main" id="{567BBC51-DEB7-0B24-5153-C0BF94FB012E}"/>
                </a:ext>
              </a:extLst>
            </p:cNvPr>
            <p:cNvSpPr/>
            <p:nvPr/>
          </p:nvSpPr>
          <p:spPr>
            <a:xfrm>
              <a:off x="2353393" y="3693978"/>
              <a:ext cx="1315905" cy="1315905"/>
            </a:xfrm>
            <a:prstGeom prst="ellipse">
              <a:avLst/>
            </a:prstGeom>
            <a:solidFill>
              <a:sysClr val="window" lastClr="FFFFFF"/>
            </a:solidFill>
            <a:ln w="142875" cap="flat" cmpd="sng" algn="ctr">
              <a:solidFill>
                <a:srgbClr val="A5C24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TextBox 13">
              <a:extLst>
                <a:ext uri="{FF2B5EF4-FFF2-40B4-BE49-F238E27FC236}">
                  <a16:creationId xmlns:a16="http://schemas.microsoft.com/office/drawing/2014/main" id="{08C4CADA-8469-9FD3-3D20-5FFC63A0408C}"/>
                </a:ext>
              </a:extLst>
            </p:cNvPr>
            <p:cNvSpPr txBox="1"/>
            <p:nvPr/>
          </p:nvSpPr>
          <p:spPr>
            <a:xfrm>
              <a:off x="2611232" y="3710398"/>
              <a:ext cx="800219" cy="101566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A5C249"/>
                  </a:solidFill>
                  <a:effectLst/>
                  <a:uLnTx/>
                  <a:uFillTx/>
                  <a:latin typeface="Bebas Neue" panose="020B0606020202050201" pitchFamily="34" charset="0"/>
                </a:rPr>
                <a:t>01</a:t>
              </a:r>
              <a:endParaRPr kumimoji="0" lang="id-ID" sz="6000" b="0" i="0" u="none" strike="noStrike" kern="0" cap="none" spc="0" normalizeH="0" baseline="0" noProof="0" dirty="0">
                <a:ln>
                  <a:noFill/>
                </a:ln>
                <a:solidFill>
                  <a:srgbClr val="A5C249"/>
                </a:solidFill>
                <a:effectLst/>
                <a:uLnTx/>
                <a:uFillTx/>
                <a:latin typeface="Bebas Neue" panose="020B0606020202050201" pitchFamily="34" charset="0"/>
              </a:endParaRPr>
            </a:p>
          </p:txBody>
        </p:sp>
      </p:grpSp>
      <p:sp>
        <p:nvSpPr>
          <p:cNvPr id="37" name="Text Placeholder 6">
            <a:extLst>
              <a:ext uri="{FF2B5EF4-FFF2-40B4-BE49-F238E27FC236}">
                <a16:creationId xmlns:a16="http://schemas.microsoft.com/office/drawing/2014/main" id="{4D04026A-BA14-EAC0-9C9B-D7E2A5F731C3}"/>
              </a:ext>
            </a:extLst>
          </p:cNvPr>
          <p:cNvSpPr txBox="1">
            <a:spLocks/>
          </p:cNvSpPr>
          <p:nvPr/>
        </p:nvSpPr>
        <p:spPr>
          <a:xfrm>
            <a:off x="389771" y="1747113"/>
            <a:ext cx="1583529"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A5C249"/>
                </a:solidFill>
                <a:effectLst/>
                <a:uLnTx/>
                <a:uFillTx/>
                <a:latin typeface="Montserrat" pitchFamily="2" charset="0"/>
              </a:rPr>
              <a:t>Directora</a:t>
            </a:r>
          </a:p>
        </p:txBody>
      </p:sp>
      <p:sp>
        <p:nvSpPr>
          <p:cNvPr id="38" name="Text Placeholder 11">
            <a:extLst>
              <a:ext uri="{FF2B5EF4-FFF2-40B4-BE49-F238E27FC236}">
                <a16:creationId xmlns:a16="http://schemas.microsoft.com/office/drawing/2014/main" id="{331E0872-3143-E7E6-8639-7DA512D7CDD5}"/>
              </a:ext>
            </a:extLst>
          </p:cNvPr>
          <p:cNvSpPr txBox="1">
            <a:spLocks/>
          </p:cNvSpPr>
          <p:nvPr/>
        </p:nvSpPr>
        <p:spPr>
          <a:xfrm>
            <a:off x="32788" y="2050379"/>
            <a:ext cx="2296190" cy="954113"/>
          </a:xfrm>
          <a:prstGeom prst="rect">
            <a:avLst/>
          </a:prstGeom>
        </p:spPr>
        <p:txBody>
          <a:bodyPr/>
          <a:lstStyle>
            <a:lvl1pPr marL="0" indent="0" algn="l" defTabSz="914354" rtl="0" eaLnBrk="1" latinLnBrk="0" hangingPunct="1">
              <a:lnSpc>
                <a:spcPct val="90000"/>
              </a:lnSpc>
              <a:spcBef>
                <a:spcPts val="1000"/>
              </a:spcBef>
              <a:buFont typeface="Arial" panose="020B0604020202020204" pitchFamily="34" charset="0"/>
              <a:buNone/>
              <a:defRPr sz="1600" kern="1200" baseline="0">
                <a:solidFill>
                  <a:sysClr val="windowText" lastClr="000000"/>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0"/>
              </a:lnSpc>
              <a:spcAft>
                <a:spcPts val="0"/>
              </a:spcAft>
            </a:pPr>
            <a:r>
              <a:rPr lang="es-CO" sz="1050" i="1" dirty="0">
                <a:solidFill>
                  <a:schemeClr val="bg1">
                    <a:lumMod val="10000"/>
                  </a:schemeClr>
                </a:solidFill>
                <a:latin typeface="Montserrat" pitchFamily="2" charset="0"/>
              </a:rPr>
              <a:t> </a:t>
            </a:r>
          </a:p>
          <a:p>
            <a:pPr marL="87313" indent="-87313">
              <a:lnSpc>
                <a:spcPct val="100000"/>
              </a:lnSpc>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Apertura de la Audiencia Pública</a:t>
            </a:r>
          </a:p>
          <a:p>
            <a:pPr marL="87313" indent="-87313">
              <a:lnSpc>
                <a:spcPct val="100000"/>
              </a:lnSpc>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Resultados a destacar de la gestión 2022 y del Plan Estratégico 2021-2025</a:t>
            </a:r>
          </a:p>
        </p:txBody>
      </p:sp>
      <p:sp>
        <p:nvSpPr>
          <p:cNvPr id="39" name="Text Placeholder 6">
            <a:extLst>
              <a:ext uri="{FF2B5EF4-FFF2-40B4-BE49-F238E27FC236}">
                <a16:creationId xmlns:a16="http://schemas.microsoft.com/office/drawing/2014/main" id="{8AD136B9-B933-396C-5DBD-174C313B2478}"/>
              </a:ext>
            </a:extLst>
          </p:cNvPr>
          <p:cNvSpPr txBox="1">
            <a:spLocks/>
          </p:cNvSpPr>
          <p:nvPr/>
        </p:nvSpPr>
        <p:spPr>
          <a:xfrm>
            <a:off x="647677" y="3700852"/>
            <a:ext cx="2842866"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es-MX" sz="1500" dirty="0">
                <a:solidFill>
                  <a:srgbClr val="7CCA62"/>
                </a:solidFill>
                <a:latin typeface="Montserrat" pitchFamily="2" charset="0"/>
              </a:rPr>
              <a:t>Subdirección de Mecanismos de Resolución</a:t>
            </a:r>
          </a:p>
        </p:txBody>
      </p:sp>
      <p:sp>
        <p:nvSpPr>
          <p:cNvPr id="40" name="Text Placeholder 51">
            <a:extLst>
              <a:ext uri="{FF2B5EF4-FFF2-40B4-BE49-F238E27FC236}">
                <a16:creationId xmlns:a16="http://schemas.microsoft.com/office/drawing/2014/main" id="{17EEE5C0-A7B5-0920-4A56-BA7ABB2688BC}"/>
              </a:ext>
            </a:extLst>
          </p:cNvPr>
          <p:cNvSpPr txBox="1">
            <a:spLocks/>
          </p:cNvSpPr>
          <p:nvPr/>
        </p:nvSpPr>
        <p:spPr>
          <a:xfrm>
            <a:off x="4960699" y="5582757"/>
            <a:ext cx="2701431"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s-MX" sz="1500" dirty="0">
                <a:solidFill>
                  <a:srgbClr val="10CF9B"/>
                </a:solidFill>
                <a:latin typeface="Montserrat" pitchFamily="2" charset="0"/>
              </a:rPr>
              <a:t>Subdirección de Gestión de Activos </a:t>
            </a:r>
          </a:p>
        </p:txBody>
      </p:sp>
      <p:sp>
        <p:nvSpPr>
          <p:cNvPr id="41" name="Text Placeholder 56">
            <a:extLst>
              <a:ext uri="{FF2B5EF4-FFF2-40B4-BE49-F238E27FC236}">
                <a16:creationId xmlns:a16="http://schemas.microsoft.com/office/drawing/2014/main" id="{07375D46-4AC9-EE06-F9A6-A8EF8C7AE8CB}"/>
              </a:ext>
            </a:extLst>
          </p:cNvPr>
          <p:cNvSpPr txBox="1">
            <a:spLocks/>
          </p:cNvSpPr>
          <p:nvPr/>
        </p:nvSpPr>
        <p:spPr>
          <a:xfrm>
            <a:off x="5025958" y="3275395"/>
            <a:ext cx="2443586"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en-US" sz="1500" dirty="0">
                <a:solidFill>
                  <a:srgbClr val="0BD0D9"/>
                </a:solidFill>
                <a:latin typeface="Montserrat" pitchFamily="2" charset="0"/>
              </a:rPr>
              <a:t>Subdirección Financiera y Operativa</a:t>
            </a:r>
          </a:p>
        </p:txBody>
      </p:sp>
      <p:sp>
        <p:nvSpPr>
          <p:cNvPr id="42" name="Text Placeholder 56">
            <a:extLst>
              <a:ext uri="{FF2B5EF4-FFF2-40B4-BE49-F238E27FC236}">
                <a16:creationId xmlns:a16="http://schemas.microsoft.com/office/drawing/2014/main" id="{631FEAFF-19AB-F9C0-4F5F-3344806114BD}"/>
              </a:ext>
            </a:extLst>
          </p:cNvPr>
          <p:cNvSpPr txBox="1">
            <a:spLocks/>
          </p:cNvSpPr>
          <p:nvPr/>
        </p:nvSpPr>
        <p:spPr>
          <a:xfrm>
            <a:off x="9799228" y="1062915"/>
            <a:ext cx="123438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500" dirty="0">
                <a:solidFill>
                  <a:srgbClr val="0F6FC6"/>
                </a:solidFill>
                <a:latin typeface="Montserrat" pitchFamily="2" charset="0"/>
              </a:rPr>
              <a:t>Auditoría</a:t>
            </a:r>
          </a:p>
        </p:txBody>
      </p:sp>
      <p:sp>
        <p:nvSpPr>
          <p:cNvPr id="43" name="Text Placeholder 11">
            <a:extLst>
              <a:ext uri="{FF2B5EF4-FFF2-40B4-BE49-F238E27FC236}">
                <a16:creationId xmlns:a16="http://schemas.microsoft.com/office/drawing/2014/main" id="{5AB3B1BA-50FE-3E8D-2D13-7F0B7B904B48}"/>
              </a:ext>
            </a:extLst>
          </p:cNvPr>
          <p:cNvSpPr txBox="1">
            <a:spLocks/>
          </p:cNvSpPr>
          <p:nvPr/>
        </p:nvSpPr>
        <p:spPr>
          <a:xfrm>
            <a:off x="4993995" y="6012024"/>
            <a:ext cx="2842866" cy="771134"/>
          </a:xfrm>
          <a:prstGeom prst="rect">
            <a:avLst/>
          </a:prstGeom>
        </p:spPr>
        <p:txBody>
          <a:bodyPr/>
          <a:lstStyle>
            <a:lvl1pPr marL="0" indent="0" algn="l" defTabSz="914354" rtl="0" eaLnBrk="1" latinLnBrk="0" hangingPunct="1">
              <a:lnSpc>
                <a:spcPct val="90000"/>
              </a:lnSpc>
              <a:spcBef>
                <a:spcPts val="1000"/>
              </a:spcBef>
              <a:buFont typeface="Arial" panose="020B0604020202020204" pitchFamily="34" charset="0"/>
              <a:buNone/>
              <a:defRPr sz="1600" kern="1200" baseline="0">
                <a:solidFill>
                  <a:sysClr val="windowText" lastClr="000000"/>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0"/>
              </a:lnSpc>
              <a:spcAft>
                <a:spcPts val="0"/>
              </a:spcAft>
            </a:pPr>
            <a:endParaRPr lang="es-CO" sz="1050" i="1" dirty="0">
              <a:solidFill>
                <a:schemeClr val="bg1">
                  <a:lumMod val="10000"/>
                </a:schemeClr>
              </a:solidFill>
              <a:latin typeface="Montserrat" pitchFamily="2" charset="0"/>
            </a:endParaRPr>
          </a:p>
          <a:p>
            <a:pPr marL="87313" indent="-87313" defTabSz="711200">
              <a:spcBef>
                <a:spcPct val="0"/>
              </a:spcBef>
              <a:buFont typeface="Arial" panose="020B0604020202020204" pitchFamily="34" charset="0"/>
              <a:buChar char="•"/>
            </a:pPr>
            <a:r>
              <a:rPr lang="es-CO" sz="1050" dirty="0">
                <a:solidFill>
                  <a:schemeClr val="bg1">
                    <a:lumMod val="10000"/>
                  </a:schemeClr>
                </a:solidFill>
                <a:latin typeface="Montserrat" pitchFamily="2" charset="0"/>
              </a:rPr>
              <a:t>Políticas de la inversión de la reserva</a:t>
            </a:r>
          </a:p>
          <a:p>
            <a:pPr marL="87313" lvl="0" indent="-87313" defTabSz="711200">
              <a:spcBef>
                <a:spcPct val="0"/>
              </a:spcBef>
              <a:buChar char="•"/>
            </a:pPr>
            <a:r>
              <a:rPr lang="es-CO" sz="1050" dirty="0">
                <a:solidFill>
                  <a:schemeClr val="bg1">
                    <a:lumMod val="10000"/>
                  </a:schemeClr>
                </a:solidFill>
                <a:latin typeface="Montserrat" pitchFamily="2" charset="0"/>
              </a:rPr>
              <a:t>Composición y desempeño de la reserva durante 2022.</a:t>
            </a:r>
          </a:p>
        </p:txBody>
      </p:sp>
      <p:sp>
        <p:nvSpPr>
          <p:cNvPr id="44" name="Text Placeholder 11">
            <a:extLst>
              <a:ext uri="{FF2B5EF4-FFF2-40B4-BE49-F238E27FC236}">
                <a16:creationId xmlns:a16="http://schemas.microsoft.com/office/drawing/2014/main" id="{8629F6F3-EB03-2955-0AAF-4F28A4BFF502}"/>
              </a:ext>
            </a:extLst>
          </p:cNvPr>
          <p:cNvSpPr txBox="1">
            <a:spLocks/>
          </p:cNvSpPr>
          <p:nvPr/>
        </p:nvSpPr>
        <p:spPr>
          <a:xfrm>
            <a:off x="1484547" y="4368453"/>
            <a:ext cx="2376073" cy="1194013"/>
          </a:xfrm>
          <a:prstGeom prst="rect">
            <a:avLst/>
          </a:prstGeom>
        </p:spPr>
        <p:txBody>
          <a:bodyPr/>
          <a:lstStyle>
            <a:lvl1pPr marL="0" indent="0" algn="l" defTabSz="914354" rtl="0" eaLnBrk="1" latinLnBrk="0" hangingPunct="1">
              <a:lnSpc>
                <a:spcPct val="90000"/>
              </a:lnSpc>
              <a:spcBef>
                <a:spcPts val="1000"/>
              </a:spcBef>
              <a:buFont typeface="Arial" panose="020B0604020202020204" pitchFamily="34" charset="0"/>
              <a:buNone/>
              <a:defRPr sz="1600" kern="1200" baseline="0">
                <a:solidFill>
                  <a:sysClr val="windowText" lastClr="000000"/>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indent="-87313">
              <a:lnSpc>
                <a:spcPct val="0"/>
              </a:lnSpc>
              <a:buFont typeface="Arial" panose="020B0604020202020204" pitchFamily="34" charset="0"/>
              <a:buChar char="•"/>
            </a:pPr>
            <a:r>
              <a:rPr lang="es-CO" sz="1050" dirty="0">
                <a:solidFill>
                  <a:schemeClr val="bg1">
                    <a:lumMod val="10000"/>
                  </a:schemeClr>
                </a:solidFill>
                <a:latin typeface="Montserrat" pitchFamily="2" charset="0"/>
              </a:rPr>
              <a:t>Mecanismos de resolución</a:t>
            </a:r>
          </a:p>
          <a:p>
            <a:pPr marL="87313" lvl="0" indent="-87313">
              <a:lnSpc>
                <a:spcPct val="0"/>
              </a:lnSpc>
              <a:spcAft>
                <a:spcPts val="0"/>
              </a:spcAft>
              <a:buFont typeface="Arial" panose="020B0604020202020204" pitchFamily="34" charset="0"/>
              <a:buChar char="•"/>
            </a:pPr>
            <a:r>
              <a:rPr lang="es-CO" sz="1050" dirty="0">
                <a:solidFill>
                  <a:schemeClr val="bg1">
                    <a:lumMod val="10000"/>
                  </a:schemeClr>
                </a:solidFill>
                <a:latin typeface="Montserrat" pitchFamily="2" charset="0"/>
              </a:rPr>
              <a:t>Cobertura</a:t>
            </a:r>
          </a:p>
          <a:p>
            <a:pPr marL="87313" lvl="0" indent="-87313" defTabSz="711200">
              <a:spcBef>
                <a:spcPct val="0"/>
              </a:spcBef>
              <a:buChar char="•"/>
            </a:pPr>
            <a:r>
              <a:rPr lang="es-CO" sz="1050" dirty="0">
                <a:solidFill>
                  <a:schemeClr val="bg1">
                    <a:lumMod val="10000"/>
                  </a:schemeClr>
                </a:solidFill>
                <a:latin typeface="Montserrat" pitchFamily="2" charset="0"/>
              </a:rPr>
              <a:t>Ahorradores protegidos</a:t>
            </a:r>
          </a:p>
          <a:p>
            <a:pPr marL="87313" lvl="0" indent="-87313" defTabSz="711200">
              <a:spcBef>
                <a:spcPct val="0"/>
              </a:spcBef>
              <a:buChar char="•"/>
            </a:pPr>
            <a:r>
              <a:rPr lang="es-CO" sz="1050" dirty="0">
                <a:solidFill>
                  <a:schemeClr val="bg1">
                    <a:lumMod val="10000"/>
                  </a:schemeClr>
                </a:solidFill>
                <a:latin typeface="Montserrat" pitchFamily="2" charset="0"/>
              </a:rPr>
              <a:t>Seguimiento al sistema financiero</a:t>
            </a:r>
          </a:p>
          <a:p>
            <a:pPr lvl="0">
              <a:spcAft>
                <a:spcPts val="0"/>
              </a:spcAft>
            </a:pPr>
            <a:endParaRPr lang="es-CO" sz="1050" dirty="0">
              <a:solidFill>
                <a:prstClr val="white">
                  <a:lumMod val="50000"/>
                </a:prstClr>
              </a:solidFill>
              <a:latin typeface="Montserrat" pitchFamily="2" charset="0"/>
            </a:endParaRPr>
          </a:p>
        </p:txBody>
      </p:sp>
      <p:sp>
        <p:nvSpPr>
          <p:cNvPr id="45" name="Text Placeholder 11">
            <a:extLst>
              <a:ext uri="{FF2B5EF4-FFF2-40B4-BE49-F238E27FC236}">
                <a16:creationId xmlns:a16="http://schemas.microsoft.com/office/drawing/2014/main" id="{5E360553-3DC8-91CA-8FD6-44272525EE56}"/>
              </a:ext>
            </a:extLst>
          </p:cNvPr>
          <p:cNvSpPr txBox="1">
            <a:spLocks/>
          </p:cNvSpPr>
          <p:nvPr/>
        </p:nvSpPr>
        <p:spPr>
          <a:xfrm>
            <a:off x="9246132" y="3888141"/>
            <a:ext cx="3200537" cy="1266274"/>
          </a:xfrm>
          <a:prstGeom prst="rect">
            <a:avLst/>
          </a:prstGeom>
        </p:spPr>
        <p:txBody>
          <a:bodyPr/>
          <a:lstStyle>
            <a:lvl1pPr marL="0" indent="0" algn="l" defTabSz="914354" rtl="0" eaLnBrk="1" latinLnBrk="0" hangingPunct="1">
              <a:lnSpc>
                <a:spcPct val="90000"/>
              </a:lnSpc>
              <a:spcBef>
                <a:spcPts val="1000"/>
              </a:spcBef>
              <a:buFont typeface="Arial" panose="020B0604020202020204" pitchFamily="34" charset="0"/>
              <a:buNone/>
              <a:defRPr sz="1600" kern="1200" baseline="0">
                <a:solidFill>
                  <a:sysClr val="windowText" lastClr="000000"/>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50000"/>
              </a:lnSpc>
              <a:spcAft>
                <a:spcPts val="0"/>
              </a:spcAft>
            </a:pPr>
            <a:endParaRPr lang="es-CO" sz="1050" i="1" dirty="0">
              <a:solidFill>
                <a:schemeClr val="bg1">
                  <a:lumMod val="10000"/>
                </a:schemeClr>
              </a:solidFill>
              <a:latin typeface="Montserrat" pitchFamily="2" charset="0"/>
            </a:endParaRPr>
          </a:p>
          <a:p>
            <a:pPr marL="87313" lvl="0" indent="-87313">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Ejecución</a:t>
            </a:r>
            <a:r>
              <a:rPr lang="es-CO" sz="1050" i="1" dirty="0">
                <a:solidFill>
                  <a:schemeClr val="bg1">
                    <a:lumMod val="10000"/>
                  </a:schemeClr>
                </a:solidFill>
                <a:latin typeface="Montserrat" pitchFamily="2" charset="0"/>
              </a:rPr>
              <a:t> </a:t>
            </a:r>
            <a:r>
              <a:rPr lang="es-CO" sz="1050" dirty="0">
                <a:solidFill>
                  <a:schemeClr val="bg1">
                    <a:lumMod val="10000"/>
                  </a:schemeClr>
                </a:solidFill>
                <a:latin typeface="Montserrat" pitchFamily="2" charset="0"/>
              </a:rPr>
              <a:t>presupuestal</a:t>
            </a:r>
          </a:p>
          <a:p>
            <a:pPr marL="87313" lvl="0" indent="-87313">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Gestión contractual y procesal </a:t>
            </a:r>
          </a:p>
          <a:p>
            <a:pPr marL="87313" lvl="0" indent="-87313">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Actividades dirigidas a la ciudadanía </a:t>
            </a:r>
          </a:p>
          <a:p>
            <a:pPr marL="87313" lvl="0" indent="-87313">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Bienestar</a:t>
            </a:r>
          </a:p>
          <a:p>
            <a:pPr marL="87313" lvl="0" indent="-87313">
              <a:spcBef>
                <a:spcPts val="0"/>
              </a:spcBef>
              <a:spcAft>
                <a:spcPts val="0"/>
              </a:spcAft>
              <a:buFont typeface="Arial" panose="020B0604020202020204" pitchFamily="34" charset="0"/>
              <a:buChar char="•"/>
            </a:pPr>
            <a:r>
              <a:rPr lang="es-CO" sz="1050" dirty="0">
                <a:solidFill>
                  <a:schemeClr val="bg1">
                    <a:lumMod val="10000"/>
                  </a:schemeClr>
                </a:solidFill>
                <a:latin typeface="Montserrat" pitchFamily="2" charset="0"/>
              </a:rPr>
              <a:t>Denuncias por actos de corrupción</a:t>
            </a:r>
          </a:p>
          <a:p>
            <a:pPr lvl="0">
              <a:spcAft>
                <a:spcPts val="0"/>
              </a:spcAft>
            </a:pPr>
            <a:endParaRPr lang="es-CO" sz="1050" dirty="0">
              <a:solidFill>
                <a:prstClr val="white">
                  <a:lumMod val="50000"/>
                </a:prstClr>
              </a:solidFill>
              <a:latin typeface="Montserrat" pitchFamily="2" charset="0"/>
            </a:endParaRPr>
          </a:p>
        </p:txBody>
      </p:sp>
      <p:sp>
        <p:nvSpPr>
          <p:cNvPr id="46" name="Text Placeholder 11">
            <a:extLst>
              <a:ext uri="{FF2B5EF4-FFF2-40B4-BE49-F238E27FC236}">
                <a16:creationId xmlns:a16="http://schemas.microsoft.com/office/drawing/2014/main" id="{DEBC7361-B0BF-9AFB-19CF-A41C40505CD3}"/>
              </a:ext>
            </a:extLst>
          </p:cNvPr>
          <p:cNvSpPr txBox="1">
            <a:spLocks/>
          </p:cNvSpPr>
          <p:nvPr/>
        </p:nvSpPr>
        <p:spPr>
          <a:xfrm>
            <a:off x="5124886" y="3776033"/>
            <a:ext cx="3017096" cy="784225"/>
          </a:xfrm>
          <a:prstGeom prst="rect">
            <a:avLst/>
          </a:prstGeom>
        </p:spPr>
        <p:txBody>
          <a:bodyPr/>
          <a:lstStyle>
            <a:lvl1pPr marL="0" indent="0" algn="l" defTabSz="914354" rtl="0" eaLnBrk="1" latinLnBrk="0" hangingPunct="1">
              <a:lnSpc>
                <a:spcPct val="90000"/>
              </a:lnSpc>
              <a:spcBef>
                <a:spcPts val="1000"/>
              </a:spcBef>
              <a:buFont typeface="Arial" panose="020B0604020202020204" pitchFamily="34" charset="0"/>
              <a:buNone/>
              <a:defRPr sz="1600" kern="1200" baseline="0">
                <a:solidFill>
                  <a:sysClr val="windowText" lastClr="000000"/>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50000"/>
              </a:lnSpc>
              <a:spcAft>
                <a:spcPts val="0"/>
              </a:spcAft>
            </a:pPr>
            <a:endParaRPr lang="es-CO" sz="1050" i="1" dirty="0">
              <a:solidFill>
                <a:schemeClr val="bg1">
                  <a:lumMod val="10000"/>
                </a:schemeClr>
              </a:solidFill>
              <a:latin typeface="Montserrat" pitchFamily="2" charset="0"/>
            </a:endParaRPr>
          </a:p>
          <a:p>
            <a:pPr marL="87313" lvl="0" indent="-87313" defTabSz="711200">
              <a:lnSpc>
                <a:spcPct val="50000"/>
              </a:lnSpc>
              <a:spcBef>
                <a:spcPct val="0"/>
              </a:spcBef>
              <a:buChar char="•"/>
            </a:pPr>
            <a:r>
              <a:rPr lang="es-CO" sz="1050" dirty="0">
                <a:solidFill>
                  <a:schemeClr val="bg1">
                    <a:lumMod val="10000"/>
                  </a:schemeClr>
                </a:solidFill>
                <a:latin typeface="Montserrat" pitchFamily="2" charset="0"/>
              </a:rPr>
              <a:t>Sistema de Gestión Integrado </a:t>
            </a:r>
          </a:p>
          <a:p>
            <a:pPr marL="87313" lvl="0" indent="-87313" defTabSz="711200">
              <a:spcBef>
                <a:spcPct val="0"/>
              </a:spcBef>
              <a:buChar char="•"/>
            </a:pPr>
            <a:r>
              <a:rPr lang="es-CO" sz="1050" dirty="0">
                <a:solidFill>
                  <a:schemeClr val="bg1">
                    <a:lumMod val="10000"/>
                  </a:schemeClr>
                </a:solidFill>
                <a:latin typeface="Montserrat" pitchFamily="2" charset="0"/>
              </a:rPr>
              <a:t>Programa de gestión ambiental</a:t>
            </a:r>
          </a:p>
        </p:txBody>
      </p:sp>
      <p:sp>
        <p:nvSpPr>
          <p:cNvPr id="47" name="Text Placeholder 52">
            <a:extLst>
              <a:ext uri="{FF2B5EF4-FFF2-40B4-BE49-F238E27FC236}">
                <a16:creationId xmlns:a16="http://schemas.microsoft.com/office/drawing/2014/main" id="{81A235DE-68C8-E8F4-F3F1-871763B818D7}"/>
              </a:ext>
            </a:extLst>
          </p:cNvPr>
          <p:cNvSpPr txBox="1">
            <a:spLocks/>
          </p:cNvSpPr>
          <p:nvPr/>
        </p:nvSpPr>
        <p:spPr>
          <a:xfrm>
            <a:off x="9723018" y="1528067"/>
            <a:ext cx="1818874" cy="598720"/>
          </a:xfrm>
          <a:prstGeom prst="rect">
            <a:avLst/>
          </a:prstGeom>
        </p:spPr>
        <p:txBody>
          <a:bodyPr/>
          <a:lstStyle>
            <a:lvl1pPr marL="0" indent="0" algn="l" defTabSz="914354" rtl="0" eaLnBrk="1" latinLnBrk="0" hangingPunct="1">
              <a:lnSpc>
                <a:spcPct val="90000"/>
              </a:lnSpc>
              <a:spcBef>
                <a:spcPts val="1000"/>
              </a:spcBef>
              <a:buFont typeface="Arial" panose="020B0604020202020204" pitchFamily="34" charset="0"/>
              <a:buNone/>
              <a:defRPr sz="1600" kern="1200" baseline="0">
                <a:solidFill>
                  <a:sysClr val="windowText" lastClr="000000"/>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11200">
              <a:spcBef>
                <a:spcPct val="0"/>
              </a:spcBef>
            </a:pPr>
            <a:r>
              <a:rPr lang="es-MX" sz="1100" dirty="0">
                <a:solidFill>
                  <a:schemeClr val="bg1">
                    <a:lumMod val="10000"/>
                  </a:schemeClr>
                </a:solidFill>
                <a:latin typeface="Montserrat" pitchFamily="2" charset="0"/>
              </a:rPr>
              <a:t>Resultados del Control Interno realizado. </a:t>
            </a:r>
            <a:endParaRPr lang="es-MX" sz="1500" dirty="0">
              <a:solidFill>
                <a:schemeClr val="bg1">
                  <a:lumMod val="10000"/>
                </a:schemeClr>
              </a:solidFill>
              <a:latin typeface="Montserrat" pitchFamily="2" charset="0"/>
            </a:endParaRPr>
          </a:p>
        </p:txBody>
      </p:sp>
      <p:sp>
        <p:nvSpPr>
          <p:cNvPr id="2" name="Text Placeholder 46">
            <a:extLst>
              <a:ext uri="{FF2B5EF4-FFF2-40B4-BE49-F238E27FC236}">
                <a16:creationId xmlns:a16="http://schemas.microsoft.com/office/drawing/2014/main" id="{30FBB1AA-81A4-A64E-D82B-E856D582D1E4}"/>
              </a:ext>
            </a:extLst>
          </p:cNvPr>
          <p:cNvSpPr txBox="1">
            <a:spLocks/>
          </p:cNvSpPr>
          <p:nvPr/>
        </p:nvSpPr>
        <p:spPr>
          <a:xfrm>
            <a:off x="8987427" y="3600352"/>
            <a:ext cx="3344090" cy="507627"/>
          </a:xfrm>
          <a:prstGeom prst="rect">
            <a:avLst/>
          </a:prstGeom>
        </p:spPr>
        <p:txBody>
          <a:bodyPr anchor="ctr">
            <a:noAutofit/>
          </a:bodyPr>
          <a:lstStyle>
            <a:lvl1pPr marL="0" indent="0" algn="l" defTabSz="914354" rtl="0" eaLnBrk="1" latinLnBrk="0" hangingPunct="1">
              <a:lnSpc>
                <a:spcPct val="90000"/>
              </a:lnSpc>
              <a:spcBef>
                <a:spcPts val="600"/>
              </a:spcBef>
              <a:buFont typeface="Arial" panose="020B0604020202020204" pitchFamily="34" charset="0"/>
              <a:buNone/>
              <a:defRPr sz="6000" b="1" kern="1200">
                <a:solidFill>
                  <a:schemeClr val="tx1">
                    <a:lumMod val="95000"/>
                    <a:lumOff val="5000"/>
                  </a:schemeClr>
                </a:solidFill>
                <a:latin typeface="Bebas Neue" panose="020B0606020202050201"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914400">
              <a:lnSpc>
                <a:spcPct val="100000"/>
              </a:lnSpc>
              <a:spcBef>
                <a:spcPts val="0"/>
              </a:spcBef>
            </a:pPr>
            <a:r>
              <a:rPr lang="es-CO" sz="1500" dirty="0">
                <a:solidFill>
                  <a:srgbClr val="009DD9"/>
                </a:solidFill>
                <a:latin typeface="Montserrat" pitchFamily="2" charset="0"/>
              </a:rPr>
              <a:t>Subdirección Corporativa</a:t>
            </a:r>
            <a:endParaRPr kumimoji="0" lang="en-US" sz="1500" b="1" i="0" u="none" strike="noStrike" kern="1200" cap="none" spc="0" normalizeH="0" baseline="0" noProof="0" dirty="0">
              <a:ln>
                <a:noFill/>
              </a:ln>
              <a:solidFill>
                <a:srgbClr val="009DD9"/>
              </a:solidFill>
              <a:effectLst/>
              <a:uLnTx/>
              <a:uFillTx/>
              <a:latin typeface="Montserrat" pitchFamily="2" charset="0"/>
            </a:endParaRPr>
          </a:p>
        </p:txBody>
      </p:sp>
      <p:sp>
        <p:nvSpPr>
          <p:cNvPr id="3" name="Subtítulo 2">
            <a:extLst>
              <a:ext uri="{FF2B5EF4-FFF2-40B4-BE49-F238E27FC236}">
                <a16:creationId xmlns:a16="http://schemas.microsoft.com/office/drawing/2014/main" id="{30763CB2-939D-A7AF-2579-463330BFBCCB}"/>
              </a:ext>
            </a:extLst>
          </p:cNvPr>
          <p:cNvSpPr>
            <a:spLocks noGrp="1"/>
          </p:cNvSpPr>
          <p:nvPr>
            <p:ph type="subTitle" idx="1"/>
          </p:nvPr>
        </p:nvSpPr>
        <p:spPr>
          <a:xfrm>
            <a:off x="389771" y="989243"/>
            <a:ext cx="9553220" cy="809271"/>
          </a:xfrm>
        </p:spPr>
        <p:txBody>
          <a:bodyPr/>
          <a:lstStyle/>
          <a:p>
            <a:pPr algn="just"/>
            <a:r>
              <a:rPr lang="es-MX" sz="1800" dirty="0">
                <a:solidFill>
                  <a:schemeClr val="bg1">
                    <a:lumMod val="25000"/>
                  </a:schemeClr>
                </a:solidFill>
              </a:rPr>
              <a:t>Los temas desarrollados en cada uno de los bloques fueron :</a:t>
            </a:r>
          </a:p>
          <a:p>
            <a:pPr algn="just"/>
            <a:endParaRPr lang="es-CO" sz="1800" dirty="0"/>
          </a:p>
        </p:txBody>
      </p:sp>
    </p:spTree>
    <p:extLst>
      <p:ext uri="{BB962C8B-B14F-4D97-AF65-F5344CB8AC3E}">
        <p14:creationId xmlns:p14="http://schemas.microsoft.com/office/powerpoint/2010/main" val="3775021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45E83AA-9F9A-4CA9-A70C-29E8F69B6EF2}"/>
              </a:ext>
            </a:extLst>
          </p:cNvPr>
          <p:cNvSpPr>
            <a:spLocks noGrp="1"/>
          </p:cNvSpPr>
          <p:nvPr>
            <p:ph type="ctrTitle"/>
          </p:nvPr>
        </p:nvSpPr>
        <p:spPr>
          <a:xfrm>
            <a:off x="4716924" y="1382210"/>
            <a:ext cx="5682082" cy="2387600"/>
          </a:xfrm>
        </p:spPr>
        <p:txBody>
          <a:bodyPr/>
          <a:lstStyle/>
          <a:p>
            <a:r>
              <a:rPr lang="es-MX" dirty="0"/>
              <a:t>Interacción con la audiencia </a:t>
            </a:r>
          </a:p>
        </p:txBody>
      </p:sp>
      <p:pic>
        <p:nvPicPr>
          <p:cNvPr id="7" name="Marcador de posición de imagen 6">
            <a:extLst>
              <a:ext uri="{FF2B5EF4-FFF2-40B4-BE49-F238E27FC236}">
                <a16:creationId xmlns:a16="http://schemas.microsoft.com/office/drawing/2014/main" id="{27B66A6D-CC7A-6230-2138-F7AC275730A6}"/>
              </a:ext>
            </a:extLst>
          </p:cNvPr>
          <p:cNvPicPr>
            <a:picLocks noGrp="1" noChangeAspect="1"/>
          </p:cNvPicPr>
          <p:nvPr>
            <p:ph type="pic" sz="quarter" idx="10"/>
          </p:nvPr>
        </p:nvPicPr>
        <p:blipFill>
          <a:blip r:embed="rId2"/>
          <a:srcRect l="24063" r="24063"/>
          <a:stretch/>
        </p:blipFill>
        <p:spPr/>
      </p:pic>
    </p:spTree>
    <p:extLst>
      <p:ext uri="{BB962C8B-B14F-4D97-AF65-F5344CB8AC3E}">
        <p14:creationId xmlns:p14="http://schemas.microsoft.com/office/powerpoint/2010/main" val="327164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D806A073-B3EF-4F4F-B8D0-70904C27C695}"/>
              </a:ext>
            </a:extLst>
          </p:cNvPr>
          <p:cNvSpPr>
            <a:spLocks noGrp="1"/>
          </p:cNvSpPr>
          <p:nvPr>
            <p:ph type="subTitle" idx="1"/>
          </p:nvPr>
        </p:nvSpPr>
        <p:spPr>
          <a:xfrm>
            <a:off x="1077853" y="4469439"/>
            <a:ext cx="4310894" cy="413429"/>
          </a:xfrm>
        </p:spPr>
        <p:txBody>
          <a:bodyPr/>
          <a:lstStyle/>
          <a:p>
            <a:r>
              <a:rPr lang="es-CO" sz="1400" dirty="0">
                <a:hlinkClick r:id="rId2"/>
              </a:rPr>
              <a:t>https://www.youtube.com/watch?v=62UAkX2lkXM&amp;t=223s</a:t>
            </a:r>
            <a:endParaRPr lang="es-CO" sz="1400" dirty="0"/>
          </a:p>
          <a:p>
            <a:endParaRPr lang="es-CO" sz="1400" dirty="0"/>
          </a:p>
        </p:txBody>
      </p:sp>
      <p:sp>
        <p:nvSpPr>
          <p:cNvPr id="3" name="Título 2">
            <a:extLst>
              <a:ext uri="{FF2B5EF4-FFF2-40B4-BE49-F238E27FC236}">
                <a16:creationId xmlns:a16="http://schemas.microsoft.com/office/drawing/2014/main" id="{0C448536-010F-4E7A-BE4E-7EE28D328250}"/>
              </a:ext>
            </a:extLst>
          </p:cNvPr>
          <p:cNvSpPr>
            <a:spLocks noGrp="1"/>
          </p:cNvSpPr>
          <p:nvPr>
            <p:ph type="ctrTitle"/>
          </p:nvPr>
        </p:nvSpPr>
        <p:spPr/>
        <p:txBody>
          <a:bodyPr/>
          <a:lstStyle/>
          <a:p>
            <a:r>
              <a:rPr lang="es-CO" dirty="0"/>
              <a:t>Transmisión en las plataformas </a:t>
            </a:r>
          </a:p>
        </p:txBody>
      </p:sp>
      <p:sp>
        <p:nvSpPr>
          <p:cNvPr id="5" name="CuadroTexto 4">
            <a:extLst>
              <a:ext uri="{FF2B5EF4-FFF2-40B4-BE49-F238E27FC236}">
                <a16:creationId xmlns:a16="http://schemas.microsoft.com/office/drawing/2014/main" id="{3AE806B3-B0F6-47B7-ADE3-E41DCBA8CB87}"/>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pic>
        <p:nvPicPr>
          <p:cNvPr id="7" name="Imagen 6">
            <a:extLst>
              <a:ext uri="{FF2B5EF4-FFF2-40B4-BE49-F238E27FC236}">
                <a16:creationId xmlns:a16="http://schemas.microsoft.com/office/drawing/2014/main" id="{C8D26448-B281-F0FA-1CF8-44836F86AAE3}"/>
              </a:ext>
            </a:extLst>
          </p:cNvPr>
          <p:cNvPicPr>
            <a:picLocks noChangeAspect="1"/>
          </p:cNvPicPr>
          <p:nvPr/>
        </p:nvPicPr>
        <p:blipFill>
          <a:blip r:embed="rId3"/>
          <a:stretch>
            <a:fillRect/>
          </a:stretch>
        </p:blipFill>
        <p:spPr>
          <a:xfrm>
            <a:off x="739298" y="1754936"/>
            <a:ext cx="4649448" cy="2464329"/>
          </a:xfrm>
          <a:prstGeom prst="rect">
            <a:avLst/>
          </a:prstGeom>
        </p:spPr>
      </p:pic>
      <p:pic>
        <p:nvPicPr>
          <p:cNvPr id="8" name="Imagen 7">
            <a:extLst>
              <a:ext uri="{FF2B5EF4-FFF2-40B4-BE49-F238E27FC236}">
                <a16:creationId xmlns:a16="http://schemas.microsoft.com/office/drawing/2014/main" id="{DC482964-3991-B4D5-2C7B-F1C3B284B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99" y="4457250"/>
            <a:ext cx="338554" cy="338554"/>
          </a:xfrm>
          <a:prstGeom prst="rect">
            <a:avLst/>
          </a:prstGeom>
        </p:spPr>
      </p:pic>
      <p:pic>
        <p:nvPicPr>
          <p:cNvPr id="9" name="Imagen 8">
            <a:extLst>
              <a:ext uri="{FF2B5EF4-FFF2-40B4-BE49-F238E27FC236}">
                <a16:creationId xmlns:a16="http://schemas.microsoft.com/office/drawing/2014/main" id="{022429E3-D502-EF2C-C9BF-A965EDFD2A8D}"/>
              </a:ext>
            </a:extLst>
          </p:cNvPr>
          <p:cNvPicPr>
            <a:picLocks noChangeAspect="1"/>
          </p:cNvPicPr>
          <p:nvPr/>
        </p:nvPicPr>
        <p:blipFill>
          <a:blip r:embed="rId3"/>
          <a:stretch>
            <a:fillRect/>
          </a:stretch>
        </p:blipFill>
        <p:spPr>
          <a:xfrm>
            <a:off x="5801049" y="1748153"/>
            <a:ext cx="4649448" cy="2464329"/>
          </a:xfrm>
          <a:prstGeom prst="rect">
            <a:avLst/>
          </a:prstGeom>
        </p:spPr>
      </p:pic>
      <p:sp>
        <p:nvSpPr>
          <p:cNvPr id="11" name="CuadroTexto 10">
            <a:extLst>
              <a:ext uri="{FF2B5EF4-FFF2-40B4-BE49-F238E27FC236}">
                <a16:creationId xmlns:a16="http://schemas.microsoft.com/office/drawing/2014/main" id="{2F0176DC-2919-2152-C3C2-FFBC4304E706}"/>
              </a:ext>
            </a:extLst>
          </p:cNvPr>
          <p:cNvSpPr txBox="1"/>
          <p:nvPr/>
        </p:nvSpPr>
        <p:spPr>
          <a:xfrm>
            <a:off x="6675311" y="4476021"/>
            <a:ext cx="4438836" cy="523220"/>
          </a:xfrm>
          <a:prstGeom prst="rect">
            <a:avLst/>
          </a:prstGeom>
          <a:noFill/>
        </p:spPr>
        <p:txBody>
          <a:bodyPr wrap="square">
            <a:spAutoFit/>
          </a:bodyPr>
          <a:lstStyle/>
          <a:p>
            <a:r>
              <a:rPr lang="es-CO" sz="1400" dirty="0">
                <a:hlinkClick r:id="rId5"/>
              </a:rPr>
              <a:t>https://fb.watch/m_YM5kbnax/</a:t>
            </a:r>
            <a:endParaRPr lang="es-CO" sz="1400" dirty="0"/>
          </a:p>
          <a:p>
            <a:endParaRPr lang="es-CO" sz="1400" dirty="0"/>
          </a:p>
        </p:txBody>
      </p:sp>
      <p:pic>
        <p:nvPicPr>
          <p:cNvPr id="12" name="Imagen 11">
            <a:extLst>
              <a:ext uri="{FF2B5EF4-FFF2-40B4-BE49-F238E27FC236}">
                <a16:creationId xmlns:a16="http://schemas.microsoft.com/office/drawing/2014/main" id="{5314293F-FB62-AB57-DA26-6BEE4B5B7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832" y="4220526"/>
            <a:ext cx="821338" cy="821338"/>
          </a:xfrm>
          <a:prstGeom prst="rect">
            <a:avLst/>
          </a:prstGeom>
        </p:spPr>
      </p:pic>
    </p:spTree>
    <p:extLst>
      <p:ext uri="{BB962C8B-B14F-4D97-AF65-F5344CB8AC3E}">
        <p14:creationId xmlns:p14="http://schemas.microsoft.com/office/powerpoint/2010/main" val="850044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4EDE130D-DF18-C06A-748F-AFA879107AC8}"/>
              </a:ext>
            </a:extLst>
          </p:cNvPr>
          <p:cNvSpPr>
            <a:spLocks noGrp="1"/>
          </p:cNvSpPr>
          <p:nvPr>
            <p:ph type="subTitle" idx="1"/>
          </p:nvPr>
        </p:nvSpPr>
        <p:spPr>
          <a:xfrm>
            <a:off x="493845" y="1087586"/>
            <a:ext cx="10765557" cy="1344803"/>
          </a:xfrm>
        </p:spPr>
        <p:txBody>
          <a:bodyPr/>
          <a:lstStyle/>
          <a:p>
            <a:r>
              <a:rPr lang="es-MX" sz="1800" dirty="0">
                <a:solidFill>
                  <a:schemeClr val="bg1">
                    <a:lumMod val="25000"/>
                  </a:schemeClr>
                </a:solidFill>
              </a:rPr>
              <a:t>Durante la transmisión de este espacio de rendición de cuentas, se recibieron comentarios, inquietudes y observaciones, los cuales fueron resueltos durante la sesión. A continuación, se enuncian algunos de ellos: </a:t>
            </a:r>
          </a:p>
          <a:p>
            <a:endParaRPr lang="es-CO" sz="1800" dirty="0">
              <a:solidFill>
                <a:schemeClr val="bg1">
                  <a:lumMod val="25000"/>
                </a:schemeClr>
              </a:solidFill>
            </a:endParaRPr>
          </a:p>
        </p:txBody>
      </p:sp>
      <p:pic>
        <p:nvPicPr>
          <p:cNvPr id="5" name="Imagen 4">
            <a:extLst>
              <a:ext uri="{FF2B5EF4-FFF2-40B4-BE49-F238E27FC236}">
                <a16:creationId xmlns:a16="http://schemas.microsoft.com/office/drawing/2014/main" id="{A7BAD8B3-DF94-19FA-A623-F507F0A59C5C}"/>
              </a:ext>
            </a:extLst>
          </p:cNvPr>
          <p:cNvPicPr>
            <a:picLocks noChangeAspect="1"/>
          </p:cNvPicPr>
          <p:nvPr/>
        </p:nvPicPr>
        <p:blipFill rotWithShape="1">
          <a:blip r:embed="rId2"/>
          <a:srcRect t="4417" r="11188"/>
          <a:stretch/>
        </p:blipFill>
        <p:spPr>
          <a:xfrm>
            <a:off x="292725" y="2270927"/>
            <a:ext cx="2343150" cy="1190369"/>
          </a:xfrm>
          <a:prstGeom prst="rect">
            <a:avLst/>
          </a:prstGeom>
        </p:spPr>
      </p:pic>
      <p:pic>
        <p:nvPicPr>
          <p:cNvPr id="6" name="Imagen 5">
            <a:extLst>
              <a:ext uri="{FF2B5EF4-FFF2-40B4-BE49-F238E27FC236}">
                <a16:creationId xmlns:a16="http://schemas.microsoft.com/office/drawing/2014/main" id="{3286184E-3B52-5478-8B79-E292FC420F52}"/>
              </a:ext>
            </a:extLst>
          </p:cNvPr>
          <p:cNvPicPr>
            <a:picLocks noChangeAspect="1"/>
          </p:cNvPicPr>
          <p:nvPr/>
        </p:nvPicPr>
        <p:blipFill rotWithShape="1">
          <a:blip r:embed="rId3"/>
          <a:srcRect t="6186" r="5364"/>
          <a:stretch/>
        </p:blipFill>
        <p:spPr>
          <a:xfrm>
            <a:off x="304707" y="3461296"/>
            <a:ext cx="2352676" cy="723795"/>
          </a:xfrm>
          <a:prstGeom prst="rect">
            <a:avLst/>
          </a:prstGeom>
        </p:spPr>
      </p:pic>
      <p:pic>
        <p:nvPicPr>
          <p:cNvPr id="7" name="Imagen 6">
            <a:extLst>
              <a:ext uri="{FF2B5EF4-FFF2-40B4-BE49-F238E27FC236}">
                <a16:creationId xmlns:a16="http://schemas.microsoft.com/office/drawing/2014/main" id="{3CF1C75A-F2FF-4DCD-35A6-8B8FAEAB4E50}"/>
              </a:ext>
            </a:extLst>
          </p:cNvPr>
          <p:cNvPicPr>
            <a:picLocks noChangeAspect="1"/>
          </p:cNvPicPr>
          <p:nvPr/>
        </p:nvPicPr>
        <p:blipFill rotWithShape="1">
          <a:blip r:embed="rId4"/>
          <a:srcRect t="6023" r="7778"/>
          <a:stretch/>
        </p:blipFill>
        <p:spPr>
          <a:xfrm>
            <a:off x="285658" y="4202911"/>
            <a:ext cx="2371725" cy="2184114"/>
          </a:xfrm>
          <a:prstGeom prst="rect">
            <a:avLst/>
          </a:prstGeom>
        </p:spPr>
      </p:pic>
      <p:pic>
        <p:nvPicPr>
          <p:cNvPr id="8" name="Imagen 7">
            <a:extLst>
              <a:ext uri="{FF2B5EF4-FFF2-40B4-BE49-F238E27FC236}">
                <a16:creationId xmlns:a16="http://schemas.microsoft.com/office/drawing/2014/main" id="{48ED40EE-7CCE-8FAB-E539-4E42E693C4E4}"/>
              </a:ext>
            </a:extLst>
          </p:cNvPr>
          <p:cNvPicPr>
            <a:picLocks noChangeAspect="1"/>
          </p:cNvPicPr>
          <p:nvPr/>
        </p:nvPicPr>
        <p:blipFill rotWithShape="1">
          <a:blip r:embed="rId5"/>
          <a:srcRect b="7645"/>
          <a:stretch/>
        </p:blipFill>
        <p:spPr>
          <a:xfrm>
            <a:off x="2877939" y="2270927"/>
            <a:ext cx="2338601" cy="821951"/>
          </a:xfrm>
          <a:prstGeom prst="rect">
            <a:avLst/>
          </a:prstGeom>
        </p:spPr>
      </p:pic>
      <p:pic>
        <p:nvPicPr>
          <p:cNvPr id="9" name="Imagen 8">
            <a:extLst>
              <a:ext uri="{FF2B5EF4-FFF2-40B4-BE49-F238E27FC236}">
                <a16:creationId xmlns:a16="http://schemas.microsoft.com/office/drawing/2014/main" id="{AAFF4001-A330-EAC1-C413-F5C97B8F89DA}"/>
              </a:ext>
            </a:extLst>
          </p:cNvPr>
          <p:cNvPicPr>
            <a:picLocks noChangeAspect="1"/>
          </p:cNvPicPr>
          <p:nvPr/>
        </p:nvPicPr>
        <p:blipFill rotWithShape="1">
          <a:blip r:embed="rId6"/>
          <a:srcRect t="14118" b="7826"/>
          <a:stretch/>
        </p:blipFill>
        <p:spPr>
          <a:xfrm>
            <a:off x="2873390" y="3107135"/>
            <a:ext cx="2343150" cy="612052"/>
          </a:xfrm>
          <a:prstGeom prst="rect">
            <a:avLst/>
          </a:prstGeom>
        </p:spPr>
      </p:pic>
      <p:pic>
        <p:nvPicPr>
          <p:cNvPr id="10" name="Imagen 9">
            <a:extLst>
              <a:ext uri="{FF2B5EF4-FFF2-40B4-BE49-F238E27FC236}">
                <a16:creationId xmlns:a16="http://schemas.microsoft.com/office/drawing/2014/main" id="{FFE81F33-FD07-CBDA-1598-4FA2F62C0C04}"/>
              </a:ext>
            </a:extLst>
          </p:cNvPr>
          <p:cNvPicPr>
            <a:picLocks noChangeAspect="1"/>
          </p:cNvPicPr>
          <p:nvPr/>
        </p:nvPicPr>
        <p:blipFill rotWithShape="1">
          <a:blip r:embed="rId7"/>
          <a:srcRect t="4040" r="-7356" b="4670"/>
          <a:stretch/>
        </p:blipFill>
        <p:spPr>
          <a:xfrm>
            <a:off x="2903643" y="3719187"/>
            <a:ext cx="2443107" cy="797165"/>
          </a:xfrm>
          <a:prstGeom prst="rect">
            <a:avLst/>
          </a:prstGeom>
        </p:spPr>
      </p:pic>
      <p:pic>
        <p:nvPicPr>
          <p:cNvPr id="11" name="Imagen 10">
            <a:extLst>
              <a:ext uri="{FF2B5EF4-FFF2-40B4-BE49-F238E27FC236}">
                <a16:creationId xmlns:a16="http://schemas.microsoft.com/office/drawing/2014/main" id="{A2F53FE2-BAA6-F9A2-702E-30FD59128634}"/>
              </a:ext>
            </a:extLst>
          </p:cNvPr>
          <p:cNvPicPr>
            <a:picLocks noChangeAspect="1"/>
          </p:cNvPicPr>
          <p:nvPr/>
        </p:nvPicPr>
        <p:blipFill rotWithShape="1">
          <a:blip r:embed="rId8"/>
          <a:srcRect t="8496"/>
          <a:stretch/>
        </p:blipFill>
        <p:spPr>
          <a:xfrm>
            <a:off x="2894898" y="4521042"/>
            <a:ext cx="2335351" cy="823880"/>
          </a:xfrm>
          <a:prstGeom prst="rect">
            <a:avLst/>
          </a:prstGeom>
        </p:spPr>
      </p:pic>
      <p:pic>
        <p:nvPicPr>
          <p:cNvPr id="12" name="Imagen 11">
            <a:extLst>
              <a:ext uri="{FF2B5EF4-FFF2-40B4-BE49-F238E27FC236}">
                <a16:creationId xmlns:a16="http://schemas.microsoft.com/office/drawing/2014/main" id="{267EC8D7-C038-9127-8ADE-16FD87A3E574}"/>
              </a:ext>
            </a:extLst>
          </p:cNvPr>
          <p:cNvPicPr>
            <a:picLocks noChangeAspect="1"/>
          </p:cNvPicPr>
          <p:nvPr/>
        </p:nvPicPr>
        <p:blipFill>
          <a:blip r:embed="rId9"/>
          <a:stretch>
            <a:fillRect/>
          </a:stretch>
        </p:blipFill>
        <p:spPr>
          <a:xfrm>
            <a:off x="2894898" y="5362735"/>
            <a:ext cx="2335351" cy="930491"/>
          </a:xfrm>
          <a:prstGeom prst="rect">
            <a:avLst/>
          </a:prstGeom>
        </p:spPr>
      </p:pic>
      <p:pic>
        <p:nvPicPr>
          <p:cNvPr id="13" name="Imagen 12">
            <a:extLst>
              <a:ext uri="{FF2B5EF4-FFF2-40B4-BE49-F238E27FC236}">
                <a16:creationId xmlns:a16="http://schemas.microsoft.com/office/drawing/2014/main" id="{6B75DC27-6271-26E3-6CB8-1361745A19B0}"/>
              </a:ext>
            </a:extLst>
          </p:cNvPr>
          <p:cNvPicPr>
            <a:picLocks noChangeAspect="1"/>
          </p:cNvPicPr>
          <p:nvPr/>
        </p:nvPicPr>
        <p:blipFill>
          <a:blip r:embed="rId10"/>
          <a:stretch>
            <a:fillRect/>
          </a:stretch>
        </p:blipFill>
        <p:spPr>
          <a:xfrm>
            <a:off x="5490176" y="2865209"/>
            <a:ext cx="2220512" cy="919690"/>
          </a:xfrm>
          <a:prstGeom prst="rect">
            <a:avLst/>
          </a:prstGeom>
        </p:spPr>
      </p:pic>
      <p:pic>
        <p:nvPicPr>
          <p:cNvPr id="14" name="Imagen 13">
            <a:extLst>
              <a:ext uri="{FF2B5EF4-FFF2-40B4-BE49-F238E27FC236}">
                <a16:creationId xmlns:a16="http://schemas.microsoft.com/office/drawing/2014/main" id="{27AB1B47-44D7-73AE-861A-E7AA2B049F27}"/>
              </a:ext>
            </a:extLst>
          </p:cNvPr>
          <p:cNvPicPr>
            <a:picLocks noChangeAspect="1"/>
          </p:cNvPicPr>
          <p:nvPr/>
        </p:nvPicPr>
        <p:blipFill rotWithShape="1">
          <a:blip r:embed="rId11"/>
          <a:srcRect t="5532"/>
          <a:stretch/>
        </p:blipFill>
        <p:spPr>
          <a:xfrm>
            <a:off x="5490177" y="5047205"/>
            <a:ext cx="2220512" cy="740817"/>
          </a:xfrm>
          <a:prstGeom prst="rect">
            <a:avLst/>
          </a:prstGeom>
        </p:spPr>
      </p:pic>
      <p:pic>
        <p:nvPicPr>
          <p:cNvPr id="15" name="Imagen 14">
            <a:extLst>
              <a:ext uri="{FF2B5EF4-FFF2-40B4-BE49-F238E27FC236}">
                <a16:creationId xmlns:a16="http://schemas.microsoft.com/office/drawing/2014/main" id="{8BFB693D-D26D-DCA0-1D00-A56BAA924F16}"/>
              </a:ext>
            </a:extLst>
          </p:cNvPr>
          <p:cNvPicPr>
            <a:picLocks noChangeAspect="1"/>
          </p:cNvPicPr>
          <p:nvPr/>
        </p:nvPicPr>
        <p:blipFill>
          <a:blip r:embed="rId12"/>
          <a:stretch>
            <a:fillRect/>
          </a:stretch>
        </p:blipFill>
        <p:spPr>
          <a:xfrm>
            <a:off x="5472313" y="2270927"/>
            <a:ext cx="2238375" cy="581025"/>
          </a:xfrm>
          <a:prstGeom prst="rect">
            <a:avLst/>
          </a:prstGeom>
        </p:spPr>
      </p:pic>
      <p:pic>
        <p:nvPicPr>
          <p:cNvPr id="16" name="Imagen 15">
            <a:extLst>
              <a:ext uri="{FF2B5EF4-FFF2-40B4-BE49-F238E27FC236}">
                <a16:creationId xmlns:a16="http://schemas.microsoft.com/office/drawing/2014/main" id="{E5BAB99B-B5D3-25B7-11AC-528B46D78D12}"/>
              </a:ext>
            </a:extLst>
          </p:cNvPr>
          <p:cNvPicPr>
            <a:picLocks noChangeAspect="1"/>
          </p:cNvPicPr>
          <p:nvPr/>
        </p:nvPicPr>
        <p:blipFill>
          <a:blip r:embed="rId13"/>
          <a:stretch>
            <a:fillRect/>
          </a:stretch>
        </p:blipFill>
        <p:spPr>
          <a:xfrm>
            <a:off x="5490176" y="3778764"/>
            <a:ext cx="2238375" cy="676718"/>
          </a:xfrm>
          <a:prstGeom prst="rect">
            <a:avLst/>
          </a:prstGeom>
        </p:spPr>
      </p:pic>
      <p:pic>
        <p:nvPicPr>
          <p:cNvPr id="17" name="Imagen 16">
            <a:extLst>
              <a:ext uri="{FF2B5EF4-FFF2-40B4-BE49-F238E27FC236}">
                <a16:creationId xmlns:a16="http://schemas.microsoft.com/office/drawing/2014/main" id="{B2BF96C1-3E60-B40E-2173-65F3A0DEE128}"/>
              </a:ext>
            </a:extLst>
          </p:cNvPr>
          <p:cNvPicPr>
            <a:picLocks noChangeAspect="1"/>
          </p:cNvPicPr>
          <p:nvPr/>
        </p:nvPicPr>
        <p:blipFill>
          <a:blip r:embed="rId14"/>
          <a:stretch>
            <a:fillRect/>
          </a:stretch>
        </p:blipFill>
        <p:spPr>
          <a:xfrm>
            <a:off x="5490176" y="4458646"/>
            <a:ext cx="2238375" cy="564143"/>
          </a:xfrm>
          <a:prstGeom prst="rect">
            <a:avLst/>
          </a:prstGeom>
        </p:spPr>
      </p:pic>
      <p:pic>
        <p:nvPicPr>
          <p:cNvPr id="18" name="Imagen 17">
            <a:extLst>
              <a:ext uri="{FF2B5EF4-FFF2-40B4-BE49-F238E27FC236}">
                <a16:creationId xmlns:a16="http://schemas.microsoft.com/office/drawing/2014/main" id="{74BBDF0C-501F-D145-3B84-0D5349B7D405}"/>
              </a:ext>
            </a:extLst>
          </p:cNvPr>
          <p:cNvPicPr>
            <a:picLocks noChangeAspect="1"/>
          </p:cNvPicPr>
          <p:nvPr/>
        </p:nvPicPr>
        <p:blipFill rotWithShape="1">
          <a:blip r:embed="rId15"/>
          <a:srcRect l="5965" t="4846" r="7886" b="11593"/>
          <a:stretch/>
        </p:blipFill>
        <p:spPr>
          <a:xfrm>
            <a:off x="8577422" y="2590231"/>
            <a:ext cx="2338601" cy="581025"/>
          </a:xfrm>
          <a:prstGeom prst="rect">
            <a:avLst/>
          </a:prstGeom>
        </p:spPr>
      </p:pic>
      <p:pic>
        <p:nvPicPr>
          <p:cNvPr id="19" name="Imagen 18">
            <a:extLst>
              <a:ext uri="{FF2B5EF4-FFF2-40B4-BE49-F238E27FC236}">
                <a16:creationId xmlns:a16="http://schemas.microsoft.com/office/drawing/2014/main" id="{410CC7F4-CCF0-2047-AE83-44F345FC3217}"/>
              </a:ext>
            </a:extLst>
          </p:cNvPr>
          <p:cNvPicPr>
            <a:picLocks noChangeAspect="1"/>
          </p:cNvPicPr>
          <p:nvPr/>
        </p:nvPicPr>
        <p:blipFill rotWithShape="1">
          <a:blip r:embed="rId16"/>
          <a:srcRect t="4149" r="6464"/>
          <a:stretch/>
        </p:blipFill>
        <p:spPr>
          <a:xfrm>
            <a:off x="8577422" y="3253057"/>
            <a:ext cx="2343151" cy="1196003"/>
          </a:xfrm>
          <a:prstGeom prst="rect">
            <a:avLst/>
          </a:prstGeom>
        </p:spPr>
      </p:pic>
    </p:spTree>
    <p:extLst>
      <p:ext uri="{BB962C8B-B14F-4D97-AF65-F5344CB8AC3E}">
        <p14:creationId xmlns:p14="http://schemas.microsoft.com/office/powerpoint/2010/main" val="2612655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D7B30C7-6CD9-43B4-9207-85841FF2C8E8}"/>
              </a:ext>
            </a:extLst>
          </p:cNvPr>
          <p:cNvSpPr>
            <a:spLocks noGrp="1"/>
          </p:cNvSpPr>
          <p:nvPr>
            <p:ph type="ctrTitle"/>
          </p:nvPr>
        </p:nvSpPr>
        <p:spPr>
          <a:xfrm>
            <a:off x="4929988" y="1041400"/>
            <a:ext cx="5682082" cy="2387600"/>
          </a:xfrm>
        </p:spPr>
        <p:txBody>
          <a:bodyPr/>
          <a:lstStyle/>
          <a:p>
            <a:r>
              <a:rPr lang="es-MX" sz="5000" dirty="0"/>
              <a:t>Cifras de la transmisión</a:t>
            </a:r>
          </a:p>
        </p:txBody>
      </p:sp>
      <p:pic>
        <p:nvPicPr>
          <p:cNvPr id="5" name="Marcador de posición de imagen 4">
            <a:extLst>
              <a:ext uri="{FF2B5EF4-FFF2-40B4-BE49-F238E27FC236}">
                <a16:creationId xmlns:a16="http://schemas.microsoft.com/office/drawing/2014/main" id="{DD1CF833-7AC0-4040-05EA-76F990BCEFE2}"/>
              </a:ext>
            </a:extLst>
          </p:cNvPr>
          <p:cNvPicPr>
            <a:picLocks noGrp="1" noChangeAspect="1"/>
          </p:cNvPicPr>
          <p:nvPr>
            <p:ph type="pic" sz="quarter" idx="10"/>
          </p:nvPr>
        </p:nvPicPr>
        <p:blipFill>
          <a:blip r:embed="rId2"/>
          <a:srcRect l="30045" r="30045"/>
          <a:stretch/>
        </p:blipFill>
        <p:spPr/>
      </p:pic>
    </p:spTree>
    <p:extLst>
      <p:ext uri="{BB962C8B-B14F-4D97-AF65-F5344CB8AC3E}">
        <p14:creationId xmlns:p14="http://schemas.microsoft.com/office/powerpoint/2010/main" val="2687207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4B188-A697-4A32-9863-F36ACA112B83}"/>
              </a:ext>
            </a:extLst>
          </p:cNvPr>
          <p:cNvSpPr>
            <a:spLocks noGrp="1"/>
          </p:cNvSpPr>
          <p:nvPr>
            <p:ph type="ctrTitle"/>
          </p:nvPr>
        </p:nvSpPr>
        <p:spPr/>
        <p:txBody>
          <a:bodyPr/>
          <a:lstStyle/>
          <a:p>
            <a:r>
              <a:rPr lang="es-MX" dirty="0"/>
              <a:t>Principales datos de la transmisión </a:t>
            </a:r>
            <a:endParaRPr lang="es-CO" dirty="0"/>
          </a:p>
        </p:txBody>
      </p:sp>
      <p:sp>
        <p:nvSpPr>
          <p:cNvPr id="5" name="CuadroTexto 4">
            <a:extLst>
              <a:ext uri="{FF2B5EF4-FFF2-40B4-BE49-F238E27FC236}">
                <a16:creationId xmlns:a16="http://schemas.microsoft.com/office/drawing/2014/main" id="{65E72DAB-1F43-481A-A1AF-0A232D6132B0}"/>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graphicFrame>
        <p:nvGraphicFramePr>
          <p:cNvPr id="6" name="Tabla 16">
            <a:extLst>
              <a:ext uri="{FF2B5EF4-FFF2-40B4-BE49-F238E27FC236}">
                <a16:creationId xmlns:a16="http://schemas.microsoft.com/office/drawing/2014/main" id="{136EC793-F891-4F99-6D79-DCCF6EE7A5A8}"/>
              </a:ext>
            </a:extLst>
          </p:cNvPr>
          <p:cNvGraphicFramePr>
            <a:graphicFrameLocks/>
          </p:cNvGraphicFramePr>
          <p:nvPr>
            <p:extLst>
              <p:ext uri="{D42A27DB-BD31-4B8C-83A1-F6EECF244321}">
                <p14:modId xmlns:p14="http://schemas.microsoft.com/office/powerpoint/2010/main" val="3852023962"/>
              </p:ext>
            </p:extLst>
          </p:nvPr>
        </p:nvGraphicFramePr>
        <p:xfrm>
          <a:off x="2411914" y="1178007"/>
          <a:ext cx="6821924" cy="4501985"/>
        </p:xfrm>
        <a:graphic>
          <a:graphicData uri="http://schemas.openxmlformats.org/drawingml/2006/table">
            <a:tbl>
              <a:tblPr firstRow="1" bandRow="1">
                <a:tableStyleId>{5C22544A-7EE6-4342-B048-85BDC9FD1C3A}</a:tableStyleId>
              </a:tblPr>
              <a:tblGrid>
                <a:gridCol w="3212252">
                  <a:extLst>
                    <a:ext uri="{9D8B030D-6E8A-4147-A177-3AD203B41FA5}">
                      <a16:colId xmlns:a16="http://schemas.microsoft.com/office/drawing/2014/main" val="2927293556"/>
                    </a:ext>
                  </a:extLst>
                </a:gridCol>
                <a:gridCol w="755907">
                  <a:extLst>
                    <a:ext uri="{9D8B030D-6E8A-4147-A177-3AD203B41FA5}">
                      <a16:colId xmlns:a16="http://schemas.microsoft.com/office/drawing/2014/main" val="2788697448"/>
                    </a:ext>
                  </a:extLst>
                </a:gridCol>
                <a:gridCol w="1379344">
                  <a:extLst>
                    <a:ext uri="{9D8B030D-6E8A-4147-A177-3AD203B41FA5}">
                      <a16:colId xmlns:a16="http://schemas.microsoft.com/office/drawing/2014/main" val="1805931092"/>
                    </a:ext>
                  </a:extLst>
                </a:gridCol>
                <a:gridCol w="1474421">
                  <a:extLst>
                    <a:ext uri="{9D8B030D-6E8A-4147-A177-3AD203B41FA5}">
                      <a16:colId xmlns:a16="http://schemas.microsoft.com/office/drawing/2014/main" val="3711843472"/>
                    </a:ext>
                  </a:extLst>
                </a:gridCol>
              </a:tblGrid>
              <a:tr h="543236">
                <a:tc>
                  <a:txBody>
                    <a:bodyPr/>
                    <a:lstStyle/>
                    <a:p>
                      <a:pPr algn="r"/>
                      <a:endParaRPr lang="es-CO" dirty="0">
                        <a:solidFill>
                          <a:schemeClr val="bg1">
                            <a:lumMod val="25000"/>
                          </a:schemeClr>
                        </a:solidFill>
                        <a:latin typeface="+mn-lt"/>
                      </a:endParaRP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2400" dirty="0">
                        <a:solidFill>
                          <a:schemeClr val="bg1">
                            <a:lumMod val="25000"/>
                          </a:schemeClr>
                        </a:solidFill>
                        <a:latin typeface="+mn-lt"/>
                      </a:endParaRPr>
                    </a:p>
                  </a:txBody>
                  <a:tcP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400" b="1" i="0" u="none" strike="noStrike" kern="1200" cap="none" spc="0" normalizeH="0" baseline="0" noProof="0" dirty="0">
                        <a:ln>
                          <a:noFill/>
                        </a:ln>
                        <a:solidFill>
                          <a:schemeClr val="bg1">
                            <a:lumMod val="25000"/>
                          </a:schemeClr>
                        </a:solidFill>
                        <a:effectLst/>
                        <a:uLnTx/>
                        <a:uFillTx/>
                        <a:latin typeface="+mn-lt"/>
                        <a:ea typeface="+mn-ea"/>
                        <a:cs typeface="+mn-cs"/>
                      </a:endParaRPr>
                    </a:p>
                  </a:txBody>
                  <a:tcP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69A624"/>
                          </a:solidFill>
                          <a:effectLst/>
                          <a:uLnTx/>
                          <a:uFillTx/>
                          <a:latin typeface="+mj-lt"/>
                          <a:ea typeface="+mn-ea"/>
                          <a:cs typeface="+mn-cs"/>
                        </a:rPr>
                        <a:t>Total</a:t>
                      </a:r>
                      <a:r>
                        <a:rPr kumimoji="0" lang="es-CO" sz="2400" b="1" i="0" u="none" strike="noStrike" kern="1200" cap="none" spc="0" normalizeH="0" baseline="0" noProof="0" dirty="0">
                          <a:ln>
                            <a:noFill/>
                          </a:ln>
                          <a:solidFill>
                            <a:srgbClr val="69A624"/>
                          </a:solidFill>
                          <a:effectLst/>
                          <a:uLnTx/>
                          <a:uFillTx/>
                          <a:latin typeface="+mn-lt"/>
                          <a:ea typeface="+mn-ea"/>
                          <a:cs typeface="+mn-cs"/>
                        </a:rPr>
                        <a:t> </a:t>
                      </a:r>
                    </a:p>
                  </a:txBody>
                  <a:tcP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399688"/>
                  </a:ext>
                </a:extLst>
              </a:tr>
              <a:tr h="734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25000"/>
                            </a:schemeClr>
                          </a:solidFill>
                          <a:latin typeface="+mn-lt"/>
                        </a:rPr>
                        <a:t>Espectadores conectados durante la transmisión</a:t>
                      </a: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48</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56</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104</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9267772"/>
                  </a:ext>
                </a:extLst>
              </a:tr>
              <a:tr h="701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25000"/>
                            </a:schemeClr>
                          </a:solidFill>
                          <a:latin typeface="+mn-lt"/>
                        </a:rPr>
                        <a:t>Interacciones</a:t>
                      </a: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191</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15</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205</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6871788"/>
                  </a:ext>
                </a:extLst>
              </a:tr>
              <a:tr h="55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25000"/>
                            </a:schemeClr>
                          </a:solidFill>
                          <a:latin typeface="+mn-lt"/>
                        </a:rPr>
                        <a:t>Comentarios</a:t>
                      </a: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57</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47</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101</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4322088"/>
                  </a:ext>
                </a:extLst>
              </a:tr>
              <a:tr h="375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25000"/>
                            </a:schemeClr>
                          </a:solidFill>
                          <a:latin typeface="+mn-lt"/>
                        </a:rPr>
                        <a:t>Impresiones </a:t>
                      </a:r>
                      <a:r>
                        <a:rPr lang="es-CO" sz="1400" b="1" dirty="0">
                          <a:solidFill>
                            <a:srgbClr val="69A624"/>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dirty="0">
                        <a:solidFill>
                          <a:schemeClr val="bg1">
                            <a:lumMod val="25000"/>
                          </a:schemeClr>
                        </a:solidFill>
                        <a:latin typeface="+mn-lt"/>
                      </a:endParaRP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s-CO" sz="2400" b="1" i="0" u="none" strike="noStrike" dirty="0">
                        <a:solidFill>
                          <a:schemeClr val="bg1">
                            <a:lumMod val="25000"/>
                          </a:schemeClr>
                        </a:solidFill>
                        <a:effectLst/>
                        <a:latin typeface="+mn-lt"/>
                      </a:endParaRP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2400" b="1" i="0" u="none" strike="noStrike" dirty="0">
                          <a:solidFill>
                            <a:schemeClr val="bg1">
                              <a:lumMod val="25000"/>
                            </a:schemeClr>
                          </a:solidFill>
                          <a:effectLst/>
                          <a:latin typeface="+mn-lt"/>
                        </a:rPr>
                        <a:t>1.528</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s-CO" sz="2400" b="1" i="0" u="none" strike="noStrike" dirty="0">
                        <a:solidFill>
                          <a:schemeClr val="bg1">
                            <a:lumMod val="25000"/>
                          </a:schemeClr>
                        </a:solidFill>
                        <a:effectLst/>
                        <a:latin typeface="+mn-lt"/>
                      </a:endParaRP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2651614"/>
                  </a:ext>
                </a:extLst>
              </a:tr>
              <a:tr h="764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25000"/>
                            </a:schemeClr>
                          </a:solidFill>
                          <a:latin typeface="+mn-lt"/>
                        </a:rPr>
                        <a:t>Alcance de la transmisión</a:t>
                      </a:r>
                      <a:r>
                        <a:rPr lang="es-CO" sz="1400" b="1" dirty="0">
                          <a:solidFill>
                            <a:srgbClr val="69A624"/>
                          </a:solidFill>
                          <a:latin typeface="+mn-lt"/>
                        </a:rPr>
                        <a:t>**</a:t>
                      </a:r>
                      <a:r>
                        <a:rPr lang="es-CO" sz="1400" dirty="0">
                          <a:solidFill>
                            <a:schemeClr val="bg1">
                              <a:lumMod val="25000"/>
                            </a:schemeClr>
                          </a:solidFill>
                          <a:latin typeface="+mn-lt"/>
                        </a:rPr>
                        <a:t> </a:t>
                      </a:r>
                      <a:r>
                        <a:rPr kumimoji="0" lang="es-CO" sz="1100" b="0" i="0" u="none" strike="noStrike" kern="1200" cap="none" spc="0" normalizeH="0" baseline="0" noProof="0" dirty="0">
                          <a:ln>
                            <a:noFill/>
                          </a:ln>
                          <a:solidFill>
                            <a:schemeClr val="bg1">
                              <a:lumMod val="25000"/>
                            </a:schemeClr>
                          </a:solidFill>
                          <a:effectLst/>
                          <a:uLnTx/>
                          <a:uFillTx/>
                          <a:latin typeface="+mn-lt"/>
                          <a:ea typeface="+mn-ea"/>
                          <a:cs typeface="+mn-cs"/>
                        </a:rPr>
                        <a:t>(personas a las que les llegó la publicación por redes sociales)</a:t>
                      </a:r>
                      <a:endParaRPr lang="es-CO" sz="1400" dirty="0">
                        <a:solidFill>
                          <a:schemeClr val="bg1">
                            <a:lumMod val="25000"/>
                          </a:schemeClr>
                        </a:solidFill>
                        <a:latin typeface="+mn-lt"/>
                      </a:endParaRP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671</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s-CO" sz="2400" b="1" i="0" u="none" strike="noStrike" dirty="0">
                        <a:solidFill>
                          <a:schemeClr val="bg1">
                            <a:lumMod val="25000"/>
                          </a:schemeClr>
                        </a:solidFill>
                        <a:effectLst/>
                        <a:latin typeface="+mn-lt"/>
                      </a:endParaRP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s-CO" sz="2400" b="1" i="0" u="none" strike="noStrike" dirty="0">
                        <a:solidFill>
                          <a:schemeClr val="bg1">
                            <a:lumMod val="25000"/>
                          </a:schemeClr>
                        </a:solidFill>
                        <a:effectLst/>
                        <a:latin typeface="+mn-lt"/>
                      </a:endParaRP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solidFill>
                        <a:schemeClr val="bg1">
                          <a:lumMod val="2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317592"/>
                  </a:ext>
                </a:extLst>
              </a:tr>
              <a:tr h="566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bg1">
                              <a:lumMod val="25000"/>
                            </a:schemeClr>
                          </a:solidFill>
                          <a:latin typeface="+mn-lt"/>
                        </a:rPr>
                        <a:t>Reproducciones de video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chemeClr val="bg1">
                              <a:lumMod val="25000"/>
                            </a:schemeClr>
                          </a:solidFill>
                          <a:effectLst/>
                          <a:uLnTx/>
                          <a:uFillTx/>
                          <a:latin typeface="+mn-lt"/>
                          <a:ea typeface="+mn-ea"/>
                          <a:cs typeface="+mn-cs"/>
                        </a:rPr>
                        <a:t>(número de veces que se ha visto la grabación después de la transmisión)</a:t>
                      </a:r>
                      <a:r>
                        <a:rPr lang="es-CO" sz="1400" dirty="0">
                          <a:solidFill>
                            <a:schemeClr val="bg1">
                              <a:lumMod val="25000"/>
                            </a:schemeClr>
                          </a:solidFill>
                          <a:latin typeface="+mn-lt"/>
                        </a:rPr>
                        <a:t> </a:t>
                      </a:r>
                    </a:p>
                  </a:txBody>
                  <a:tcPr>
                    <a:lnL w="12700" cap="flat" cmpd="sng" algn="ctr">
                      <a:noFill/>
                      <a:prstDash val="solid"/>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319</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286</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solidFill>
                        <a:schemeClr val="bg1">
                          <a:lumMod val="25000"/>
                        </a:schemeClr>
                      </a:solidFill>
                      <a:prstDash val="sysDot"/>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s-CO" sz="2400" b="1" i="0" u="none" strike="noStrike" dirty="0">
                          <a:solidFill>
                            <a:schemeClr val="bg1">
                              <a:lumMod val="25000"/>
                            </a:schemeClr>
                          </a:solidFill>
                          <a:effectLst/>
                          <a:latin typeface="+mn-lt"/>
                        </a:rPr>
                        <a:t>605</a:t>
                      </a:r>
                    </a:p>
                  </a:txBody>
                  <a:tcPr marL="9525" marR="9525" marT="9525" marB="0" anchor="ctr">
                    <a:lnL w="12700" cap="flat" cmpd="sng" algn="ctr">
                      <a:solidFill>
                        <a:schemeClr val="bg1">
                          <a:lumMod val="25000"/>
                        </a:schemeClr>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25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729118"/>
                  </a:ext>
                </a:extLst>
              </a:tr>
            </a:tbl>
          </a:graphicData>
        </a:graphic>
      </p:graphicFrame>
      <p:pic>
        <p:nvPicPr>
          <p:cNvPr id="7" name="Imagen 6">
            <a:extLst>
              <a:ext uri="{FF2B5EF4-FFF2-40B4-BE49-F238E27FC236}">
                <a16:creationId xmlns:a16="http://schemas.microsoft.com/office/drawing/2014/main" id="{5D8BA918-D8AA-862D-1B54-8CCC6C54F9F3}"/>
              </a:ext>
            </a:extLst>
          </p:cNvPr>
          <p:cNvPicPr>
            <a:picLocks noChangeAspect="1"/>
          </p:cNvPicPr>
          <p:nvPr/>
        </p:nvPicPr>
        <p:blipFill rotWithShape="1">
          <a:blip r:embed="rId2"/>
          <a:srcRect t="28027" r="90103" b="50690"/>
          <a:stretch/>
        </p:blipFill>
        <p:spPr>
          <a:xfrm>
            <a:off x="1871430" y="2503255"/>
            <a:ext cx="386193" cy="471005"/>
          </a:xfrm>
          <a:prstGeom prst="rect">
            <a:avLst/>
          </a:prstGeom>
        </p:spPr>
      </p:pic>
      <p:pic>
        <p:nvPicPr>
          <p:cNvPr id="8" name="Imagen 7">
            <a:extLst>
              <a:ext uri="{FF2B5EF4-FFF2-40B4-BE49-F238E27FC236}">
                <a16:creationId xmlns:a16="http://schemas.microsoft.com/office/drawing/2014/main" id="{1553ADCA-AC42-005A-7F85-60FCF7B9B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836" y="1234021"/>
            <a:ext cx="382982" cy="382982"/>
          </a:xfrm>
          <a:prstGeom prst="rect">
            <a:avLst/>
          </a:prstGeom>
        </p:spPr>
      </p:pic>
      <p:pic>
        <p:nvPicPr>
          <p:cNvPr id="9" name="Imagen 8">
            <a:extLst>
              <a:ext uri="{FF2B5EF4-FFF2-40B4-BE49-F238E27FC236}">
                <a16:creationId xmlns:a16="http://schemas.microsoft.com/office/drawing/2014/main" id="{8C9854E8-71FB-9AEA-8A15-8927926EB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876" y="1234022"/>
            <a:ext cx="382981" cy="382981"/>
          </a:xfrm>
          <a:prstGeom prst="rect">
            <a:avLst/>
          </a:prstGeom>
        </p:spPr>
      </p:pic>
      <p:pic>
        <p:nvPicPr>
          <p:cNvPr id="10" name="Imagen 9">
            <a:extLst>
              <a:ext uri="{FF2B5EF4-FFF2-40B4-BE49-F238E27FC236}">
                <a16:creationId xmlns:a16="http://schemas.microsoft.com/office/drawing/2014/main" id="{67482BBB-6B84-E7FD-016E-867C66B30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641" y="1855661"/>
            <a:ext cx="404262" cy="404262"/>
          </a:xfrm>
          <a:prstGeom prst="rect">
            <a:avLst/>
          </a:prstGeom>
        </p:spPr>
      </p:pic>
      <p:pic>
        <p:nvPicPr>
          <p:cNvPr id="11" name="Imagen 10">
            <a:extLst>
              <a:ext uri="{FF2B5EF4-FFF2-40B4-BE49-F238E27FC236}">
                <a16:creationId xmlns:a16="http://schemas.microsoft.com/office/drawing/2014/main" id="{7F251269-C3E9-C9F4-A0F5-81D3153FE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5605" y="3202630"/>
            <a:ext cx="414335" cy="414335"/>
          </a:xfrm>
          <a:prstGeom prst="rect">
            <a:avLst/>
          </a:prstGeom>
        </p:spPr>
      </p:pic>
      <p:pic>
        <p:nvPicPr>
          <p:cNvPr id="12" name="Imagen 11">
            <a:extLst>
              <a:ext uri="{FF2B5EF4-FFF2-40B4-BE49-F238E27FC236}">
                <a16:creationId xmlns:a16="http://schemas.microsoft.com/office/drawing/2014/main" id="{B093AAD6-978E-E70B-80C0-5EEE866E4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6272" y="4382254"/>
            <a:ext cx="414336" cy="414336"/>
          </a:xfrm>
          <a:prstGeom prst="rect">
            <a:avLst/>
          </a:prstGeom>
        </p:spPr>
      </p:pic>
      <p:pic>
        <p:nvPicPr>
          <p:cNvPr id="13" name="Imagen 12">
            <a:extLst>
              <a:ext uri="{FF2B5EF4-FFF2-40B4-BE49-F238E27FC236}">
                <a16:creationId xmlns:a16="http://schemas.microsoft.com/office/drawing/2014/main" id="{B1616949-1768-A2AC-6C47-F937E2FFFA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0568" y="5145632"/>
            <a:ext cx="414335" cy="414335"/>
          </a:xfrm>
          <a:prstGeom prst="rect">
            <a:avLst/>
          </a:prstGeom>
        </p:spPr>
      </p:pic>
      <p:sp>
        <p:nvSpPr>
          <p:cNvPr id="3" name="CuadroTexto 2">
            <a:extLst>
              <a:ext uri="{FF2B5EF4-FFF2-40B4-BE49-F238E27FC236}">
                <a16:creationId xmlns:a16="http://schemas.microsoft.com/office/drawing/2014/main" id="{4C0D2B80-04C0-F91E-CDCD-EFE20E4815C8}"/>
              </a:ext>
            </a:extLst>
          </p:cNvPr>
          <p:cNvSpPr txBox="1"/>
          <p:nvPr/>
        </p:nvSpPr>
        <p:spPr>
          <a:xfrm>
            <a:off x="279383" y="5947730"/>
            <a:ext cx="11223906" cy="830997"/>
          </a:xfrm>
          <a:prstGeom prst="rect">
            <a:avLst/>
          </a:prstGeom>
          <a:noFill/>
        </p:spPr>
        <p:txBody>
          <a:bodyPr wrap="square" rtlCol="0">
            <a:spAutoFit/>
          </a:bodyPr>
          <a:lstStyle/>
          <a:p>
            <a:pPr algn="just"/>
            <a:r>
              <a:rPr lang="es-CO" sz="1200" b="1" dirty="0">
                <a:solidFill>
                  <a:srgbClr val="69A624"/>
                </a:solidFill>
                <a:latin typeface="+mj-lt"/>
              </a:rPr>
              <a:t>*</a:t>
            </a:r>
            <a:r>
              <a:rPr lang="es-CO" sz="1200" dirty="0">
                <a:solidFill>
                  <a:schemeClr val="bg1">
                    <a:lumMod val="25000"/>
                  </a:schemeClr>
                </a:solidFill>
              </a:rPr>
              <a:t>Se presentan solo </a:t>
            </a:r>
            <a:r>
              <a:rPr lang="es-CO" sz="1200" b="1" dirty="0">
                <a:solidFill>
                  <a:srgbClr val="69A624"/>
                </a:solidFill>
                <a:latin typeface="+mj-lt"/>
              </a:rPr>
              <a:t>impresiones</a:t>
            </a:r>
            <a:r>
              <a:rPr lang="es-CO" sz="1200" b="1" dirty="0">
                <a:solidFill>
                  <a:srgbClr val="69A624"/>
                </a:solidFill>
              </a:rPr>
              <a:t> </a:t>
            </a:r>
            <a:r>
              <a:rPr lang="es-CO" sz="1200" dirty="0">
                <a:solidFill>
                  <a:schemeClr val="bg1">
                    <a:lumMod val="25000"/>
                  </a:schemeClr>
                </a:solidFill>
              </a:rPr>
              <a:t>en YouTube toda vez que dentro de las métricas que presenta esta red solo nos muestra esta, más no el alcance</a:t>
            </a:r>
          </a:p>
          <a:p>
            <a:pPr algn="just"/>
            <a:endParaRPr lang="es-CO" sz="1200" dirty="0">
              <a:solidFill>
                <a:schemeClr val="bg1">
                  <a:lumMod val="25000"/>
                </a:schemeClr>
              </a:solidFill>
            </a:endParaRPr>
          </a:p>
          <a:p>
            <a:pPr algn="just"/>
            <a:r>
              <a:rPr lang="es-CO" sz="1200" b="1" dirty="0">
                <a:solidFill>
                  <a:srgbClr val="69A624"/>
                </a:solidFill>
                <a:latin typeface="+mj-lt"/>
              </a:rPr>
              <a:t>**</a:t>
            </a:r>
            <a:r>
              <a:rPr lang="es-CO" sz="1200" dirty="0">
                <a:solidFill>
                  <a:schemeClr val="bg1">
                    <a:lumMod val="25000"/>
                  </a:schemeClr>
                </a:solidFill>
              </a:rPr>
              <a:t>Se presenta solo  la cifra del </a:t>
            </a:r>
            <a:r>
              <a:rPr lang="es-CO" sz="1200" b="1" dirty="0">
                <a:solidFill>
                  <a:srgbClr val="69A624"/>
                </a:solidFill>
                <a:latin typeface="+mj-lt"/>
              </a:rPr>
              <a:t>alcance</a:t>
            </a:r>
            <a:r>
              <a:rPr lang="es-CO" sz="1200" dirty="0">
                <a:solidFill>
                  <a:schemeClr val="bg1">
                    <a:lumMod val="25000"/>
                  </a:schemeClr>
                </a:solidFill>
              </a:rPr>
              <a:t> en  Facebook , debido a que solo esta red muestra  dicha métrica más no las impresiones</a:t>
            </a:r>
          </a:p>
        </p:txBody>
      </p:sp>
      <p:pic>
        <p:nvPicPr>
          <p:cNvPr id="14" name="Imagen 13" descr="Icono&#10;&#10;Descripción generada automáticamente">
            <a:extLst>
              <a:ext uri="{FF2B5EF4-FFF2-40B4-BE49-F238E27FC236}">
                <a16:creationId xmlns:a16="http://schemas.microsoft.com/office/drawing/2014/main" id="{1121EF4F-804B-EC51-AE20-04C29E725C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2979" y="3738826"/>
            <a:ext cx="519589" cy="519589"/>
          </a:xfrm>
          <a:prstGeom prst="rect">
            <a:avLst/>
          </a:prstGeom>
        </p:spPr>
      </p:pic>
    </p:spTree>
    <p:extLst>
      <p:ext uri="{BB962C8B-B14F-4D97-AF65-F5344CB8AC3E}">
        <p14:creationId xmlns:p14="http://schemas.microsoft.com/office/powerpoint/2010/main" val="15520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AFB3F-37B8-13DA-0602-3D8BB8EB8B87}"/>
              </a:ext>
            </a:extLst>
          </p:cNvPr>
          <p:cNvSpPr>
            <a:spLocks noGrp="1"/>
          </p:cNvSpPr>
          <p:nvPr>
            <p:ph type="ctrTitle"/>
          </p:nvPr>
        </p:nvSpPr>
        <p:spPr>
          <a:xfrm>
            <a:off x="191350" y="0"/>
            <a:ext cx="10124503" cy="661633"/>
          </a:xfrm>
        </p:spPr>
        <p:txBody>
          <a:bodyPr/>
          <a:lstStyle/>
          <a:p>
            <a:r>
              <a:rPr lang="es-MX" sz="2800" dirty="0"/>
              <a:t>Comportamiento de las vistas durante la transmisión </a:t>
            </a:r>
            <a:endParaRPr lang="es-CO" sz="2800" dirty="0"/>
          </a:p>
        </p:txBody>
      </p:sp>
      <p:sp>
        <p:nvSpPr>
          <p:cNvPr id="5" name="Marcador de contenido 2">
            <a:extLst>
              <a:ext uri="{FF2B5EF4-FFF2-40B4-BE49-F238E27FC236}">
                <a16:creationId xmlns:a16="http://schemas.microsoft.com/office/drawing/2014/main" id="{78B75C8C-E1BA-65FC-56BE-A7AA23E2E5B1}"/>
              </a:ext>
            </a:extLst>
          </p:cNvPr>
          <p:cNvSpPr txBox="1">
            <a:spLocks/>
          </p:cNvSpPr>
          <p:nvPr/>
        </p:nvSpPr>
        <p:spPr>
          <a:xfrm>
            <a:off x="873458" y="4528904"/>
            <a:ext cx="4380144" cy="9304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750" dirty="0">
                <a:solidFill>
                  <a:schemeClr val="bg1">
                    <a:lumMod val="25000"/>
                  </a:schemeClr>
                </a:solidFill>
              </a:rPr>
              <a:t>Se evidencia que en ambos canales la presencia de espectadores fue constante durante la transmisión.</a:t>
            </a:r>
          </a:p>
        </p:txBody>
      </p:sp>
      <p:pic>
        <p:nvPicPr>
          <p:cNvPr id="6" name="Imagen 5">
            <a:extLst>
              <a:ext uri="{FF2B5EF4-FFF2-40B4-BE49-F238E27FC236}">
                <a16:creationId xmlns:a16="http://schemas.microsoft.com/office/drawing/2014/main" id="{0A194B51-CA57-BF75-0C46-2345D79FC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065" y="3640220"/>
            <a:ext cx="553561" cy="553561"/>
          </a:xfrm>
          <a:prstGeom prst="rect">
            <a:avLst/>
          </a:prstGeom>
        </p:spPr>
      </p:pic>
      <p:pic>
        <p:nvPicPr>
          <p:cNvPr id="7" name="Imagen 6">
            <a:extLst>
              <a:ext uri="{FF2B5EF4-FFF2-40B4-BE49-F238E27FC236}">
                <a16:creationId xmlns:a16="http://schemas.microsoft.com/office/drawing/2014/main" id="{E45A3575-3807-BCA3-8539-E07CF4858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977" y="1398690"/>
            <a:ext cx="454435" cy="454435"/>
          </a:xfrm>
          <a:prstGeom prst="rect">
            <a:avLst/>
          </a:prstGeom>
        </p:spPr>
      </p:pic>
      <p:pic>
        <p:nvPicPr>
          <p:cNvPr id="9" name="Imagen 8">
            <a:extLst>
              <a:ext uri="{FF2B5EF4-FFF2-40B4-BE49-F238E27FC236}">
                <a16:creationId xmlns:a16="http://schemas.microsoft.com/office/drawing/2014/main" id="{3D92CCC5-1937-94A3-973D-D2E73BFC94ED}"/>
              </a:ext>
            </a:extLst>
          </p:cNvPr>
          <p:cNvPicPr>
            <a:picLocks noChangeAspect="1"/>
          </p:cNvPicPr>
          <p:nvPr/>
        </p:nvPicPr>
        <p:blipFill>
          <a:blip r:embed="rId4"/>
          <a:stretch>
            <a:fillRect/>
          </a:stretch>
        </p:blipFill>
        <p:spPr>
          <a:xfrm>
            <a:off x="6493796" y="4193781"/>
            <a:ext cx="5204976" cy="1957119"/>
          </a:xfrm>
          <a:prstGeom prst="rect">
            <a:avLst/>
          </a:prstGeom>
        </p:spPr>
      </p:pic>
      <p:pic>
        <p:nvPicPr>
          <p:cNvPr id="11" name="Imagen 10">
            <a:extLst>
              <a:ext uri="{FF2B5EF4-FFF2-40B4-BE49-F238E27FC236}">
                <a16:creationId xmlns:a16="http://schemas.microsoft.com/office/drawing/2014/main" id="{BBE1779A-E622-D17B-DA58-611401F97D4F}"/>
              </a:ext>
            </a:extLst>
          </p:cNvPr>
          <p:cNvPicPr>
            <a:picLocks noChangeAspect="1"/>
          </p:cNvPicPr>
          <p:nvPr/>
        </p:nvPicPr>
        <p:blipFill>
          <a:blip r:embed="rId5"/>
          <a:stretch>
            <a:fillRect/>
          </a:stretch>
        </p:blipFill>
        <p:spPr>
          <a:xfrm>
            <a:off x="299884" y="1983870"/>
            <a:ext cx="7765068" cy="1519687"/>
          </a:xfrm>
          <a:prstGeom prst="rect">
            <a:avLst/>
          </a:prstGeom>
        </p:spPr>
      </p:pic>
    </p:spTree>
    <p:extLst>
      <p:ext uri="{BB962C8B-B14F-4D97-AF65-F5344CB8AC3E}">
        <p14:creationId xmlns:p14="http://schemas.microsoft.com/office/powerpoint/2010/main" val="2673790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D7B30C7-6CD9-43B4-9207-85841FF2C8E8}"/>
              </a:ext>
            </a:extLst>
          </p:cNvPr>
          <p:cNvSpPr>
            <a:spLocks noGrp="1"/>
          </p:cNvSpPr>
          <p:nvPr>
            <p:ph type="ctrTitle"/>
          </p:nvPr>
        </p:nvSpPr>
        <p:spPr>
          <a:xfrm>
            <a:off x="4929988" y="1041400"/>
            <a:ext cx="5682082" cy="2387600"/>
          </a:xfrm>
        </p:spPr>
        <p:txBody>
          <a:bodyPr/>
          <a:lstStyle/>
          <a:p>
            <a:r>
              <a:rPr lang="es-MX" sz="5000" dirty="0"/>
              <a:t>Contexto</a:t>
            </a:r>
            <a:endParaRPr lang="es-CO" sz="5000" dirty="0"/>
          </a:p>
        </p:txBody>
      </p:sp>
      <p:pic>
        <p:nvPicPr>
          <p:cNvPr id="5" name="Marcador de posición de imagen 4">
            <a:extLst>
              <a:ext uri="{FF2B5EF4-FFF2-40B4-BE49-F238E27FC236}">
                <a16:creationId xmlns:a16="http://schemas.microsoft.com/office/drawing/2014/main" id="{E1F4C68E-3F24-6AFA-4C0E-F3269B37CA0E}"/>
              </a:ext>
            </a:extLst>
          </p:cNvPr>
          <p:cNvPicPr>
            <a:picLocks noGrp="1" noChangeAspect="1"/>
          </p:cNvPicPr>
          <p:nvPr>
            <p:ph type="pic" sz="quarter" idx="10"/>
          </p:nvPr>
        </p:nvPicPr>
        <p:blipFill>
          <a:blip r:embed="rId2"/>
          <a:srcRect l="4973" r="4973"/>
          <a:stretch/>
        </p:blipFill>
        <p:spPr/>
      </p:pic>
    </p:spTree>
    <p:extLst>
      <p:ext uri="{BB962C8B-B14F-4D97-AF65-F5344CB8AC3E}">
        <p14:creationId xmlns:p14="http://schemas.microsoft.com/office/powerpoint/2010/main" val="1413445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7FAD1-8A95-AF1E-19EB-6D2438F41A10}"/>
              </a:ext>
            </a:extLst>
          </p:cNvPr>
          <p:cNvSpPr>
            <a:spLocks noGrp="1"/>
          </p:cNvSpPr>
          <p:nvPr>
            <p:ph type="ctrTitle"/>
          </p:nvPr>
        </p:nvSpPr>
        <p:spPr/>
        <p:txBody>
          <a:bodyPr/>
          <a:lstStyle/>
          <a:p>
            <a:r>
              <a:rPr lang="es-CO" dirty="0"/>
              <a:t>Segmentación de espectadores </a:t>
            </a:r>
          </a:p>
        </p:txBody>
      </p:sp>
      <p:pic>
        <p:nvPicPr>
          <p:cNvPr id="12" name="Imagen 11">
            <a:extLst>
              <a:ext uri="{FF2B5EF4-FFF2-40B4-BE49-F238E27FC236}">
                <a16:creationId xmlns:a16="http://schemas.microsoft.com/office/drawing/2014/main" id="{FE0401FA-E09D-AFC2-DB2F-61E5A82EEFF6}"/>
              </a:ext>
            </a:extLst>
          </p:cNvPr>
          <p:cNvPicPr>
            <a:picLocks noChangeAspect="1"/>
          </p:cNvPicPr>
          <p:nvPr/>
        </p:nvPicPr>
        <p:blipFill>
          <a:blip r:embed="rId2"/>
          <a:stretch>
            <a:fillRect/>
          </a:stretch>
        </p:blipFill>
        <p:spPr>
          <a:xfrm>
            <a:off x="9321241" y="3588017"/>
            <a:ext cx="2173440" cy="2210457"/>
          </a:xfrm>
          <a:prstGeom prst="rect">
            <a:avLst/>
          </a:prstGeom>
        </p:spPr>
      </p:pic>
      <p:sp>
        <p:nvSpPr>
          <p:cNvPr id="13" name="Marcador de contenido 2">
            <a:extLst>
              <a:ext uri="{FF2B5EF4-FFF2-40B4-BE49-F238E27FC236}">
                <a16:creationId xmlns:a16="http://schemas.microsoft.com/office/drawing/2014/main" id="{3F7554C2-C99D-ACE6-94BD-16DF0B632F74}"/>
              </a:ext>
            </a:extLst>
          </p:cNvPr>
          <p:cNvSpPr txBox="1">
            <a:spLocks/>
          </p:cNvSpPr>
          <p:nvPr/>
        </p:nvSpPr>
        <p:spPr>
          <a:xfrm>
            <a:off x="5897915" y="1624922"/>
            <a:ext cx="5486867" cy="9304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s-ES" sz="1600" dirty="0">
                <a:solidFill>
                  <a:schemeClr val="bg1">
                    <a:lumMod val="25000"/>
                  </a:schemeClr>
                </a:solidFill>
              </a:rPr>
              <a:t>Si bien durante la transmisión se conectaron personas entre los 13 y + 65 años, la mayor concentración de espectadores se ubicó entre los </a:t>
            </a:r>
            <a:r>
              <a:rPr lang="es-ES" sz="1600" dirty="0">
                <a:solidFill>
                  <a:srgbClr val="0087B4"/>
                </a:solidFill>
              </a:rPr>
              <a:t>25 y 34 años</a:t>
            </a:r>
            <a:r>
              <a:rPr lang="es-ES" sz="1600" dirty="0">
                <a:solidFill>
                  <a:schemeClr val="bg1">
                    <a:lumMod val="25000"/>
                  </a:schemeClr>
                </a:solidFill>
              </a:rPr>
              <a:t>. No obstante, en Facebook predominó el género femenino en el rango de edad de los 35 a los 65+, y en YouTube la concentración fue similar. </a:t>
            </a:r>
            <a:endParaRPr lang="es-CO" sz="1600" dirty="0">
              <a:solidFill>
                <a:schemeClr val="bg1">
                  <a:lumMod val="25000"/>
                </a:schemeClr>
              </a:solidFill>
            </a:endParaRPr>
          </a:p>
        </p:txBody>
      </p:sp>
      <p:sp>
        <p:nvSpPr>
          <p:cNvPr id="14" name="CuadroTexto 13">
            <a:extLst>
              <a:ext uri="{FF2B5EF4-FFF2-40B4-BE49-F238E27FC236}">
                <a16:creationId xmlns:a16="http://schemas.microsoft.com/office/drawing/2014/main" id="{24E99BCD-36BF-8213-F7D2-32C10984F534}"/>
              </a:ext>
            </a:extLst>
          </p:cNvPr>
          <p:cNvSpPr txBox="1"/>
          <p:nvPr/>
        </p:nvSpPr>
        <p:spPr>
          <a:xfrm>
            <a:off x="2985980" y="5063528"/>
            <a:ext cx="2560242" cy="523220"/>
          </a:xfrm>
          <a:prstGeom prst="rect">
            <a:avLst/>
          </a:prstGeom>
          <a:noFill/>
        </p:spPr>
        <p:txBody>
          <a:bodyPr wrap="square" rtlCol="0">
            <a:spAutoFit/>
          </a:bodyPr>
          <a:lstStyle/>
          <a:p>
            <a:pPr algn="ctr"/>
            <a:r>
              <a:rPr lang="es-CO" sz="2800" b="1" dirty="0">
                <a:solidFill>
                  <a:srgbClr val="009999"/>
                </a:solidFill>
              </a:rPr>
              <a:t>25 y 34 </a:t>
            </a:r>
            <a:r>
              <a:rPr lang="es-CO" sz="2000" b="1" dirty="0">
                <a:solidFill>
                  <a:srgbClr val="009999"/>
                </a:solidFill>
              </a:rPr>
              <a:t>años</a:t>
            </a:r>
            <a:r>
              <a:rPr lang="es-CO" sz="2800" b="1" dirty="0">
                <a:solidFill>
                  <a:srgbClr val="009999"/>
                </a:solidFill>
              </a:rPr>
              <a:t> </a:t>
            </a:r>
          </a:p>
        </p:txBody>
      </p:sp>
      <p:sp>
        <p:nvSpPr>
          <p:cNvPr id="15" name="CuadroTexto 14">
            <a:extLst>
              <a:ext uri="{FF2B5EF4-FFF2-40B4-BE49-F238E27FC236}">
                <a16:creationId xmlns:a16="http://schemas.microsoft.com/office/drawing/2014/main" id="{D2B7431E-72DE-F01B-FE79-5DEC194ED05B}"/>
              </a:ext>
            </a:extLst>
          </p:cNvPr>
          <p:cNvSpPr txBox="1"/>
          <p:nvPr/>
        </p:nvSpPr>
        <p:spPr>
          <a:xfrm>
            <a:off x="2985980" y="4573777"/>
            <a:ext cx="2356654" cy="523220"/>
          </a:xfrm>
          <a:prstGeom prst="rect">
            <a:avLst/>
          </a:prstGeom>
          <a:noFill/>
        </p:spPr>
        <p:txBody>
          <a:bodyPr wrap="square" rtlCol="0">
            <a:spAutoFit/>
          </a:bodyPr>
          <a:lstStyle/>
          <a:p>
            <a:pPr algn="ctr"/>
            <a:r>
              <a:rPr lang="es-CO" sz="1200" dirty="0">
                <a:solidFill>
                  <a:schemeClr val="bg1">
                    <a:lumMod val="25000"/>
                  </a:schemeClr>
                </a:solidFill>
              </a:rPr>
              <a:t>Público principal </a:t>
            </a:r>
            <a:r>
              <a:rPr lang="es-CO" sz="1600" b="1" dirty="0">
                <a:solidFill>
                  <a:schemeClr val="bg1">
                    <a:lumMod val="25000"/>
                  </a:schemeClr>
                </a:solidFill>
              </a:rPr>
              <a:t>mujeres / hombres</a:t>
            </a:r>
            <a:endParaRPr lang="es-CO" sz="1200" dirty="0">
              <a:solidFill>
                <a:schemeClr val="bg1">
                  <a:lumMod val="25000"/>
                </a:schemeClr>
              </a:solidFill>
            </a:endParaRPr>
          </a:p>
        </p:txBody>
      </p:sp>
      <p:pic>
        <p:nvPicPr>
          <p:cNvPr id="16" name="Imagen 15">
            <a:extLst>
              <a:ext uri="{FF2B5EF4-FFF2-40B4-BE49-F238E27FC236}">
                <a16:creationId xmlns:a16="http://schemas.microsoft.com/office/drawing/2014/main" id="{4EA97851-F246-BC4A-38A4-FE75AE247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06" y="4681420"/>
            <a:ext cx="584775" cy="584775"/>
          </a:xfrm>
          <a:prstGeom prst="rect">
            <a:avLst/>
          </a:prstGeom>
        </p:spPr>
      </p:pic>
      <p:pic>
        <p:nvPicPr>
          <p:cNvPr id="18" name="Imagen 17">
            <a:extLst>
              <a:ext uri="{FF2B5EF4-FFF2-40B4-BE49-F238E27FC236}">
                <a16:creationId xmlns:a16="http://schemas.microsoft.com/office/drawing/2014/main" id="{F487F360-7019-71EC-9528-14F8F33C538E}"/>
              </a:ext>
            </a:extLst>
          </p:cNvPr>
          <p:cNvPicPr>
            <a:picLocks noChangeAspect="1"/>
          </p:cNvPicPr>
          <p:nvPr/>
        </p:nvPicPr>
        <p:blipFill>
          <a:blip r:embed="rId4"/>
          <a:stretch>
            <a:fillRect/>
          </a:stretch>
        </p:blipFill>
        <p:spPr>
          <a:xfrm>
            <a:off x="6368672" y="3578492"/>
            <a:ext cx="3028770" cy="3160120"/>
          </a:xfrm>
          <a:prstGeom prst="rect">
            <a:avLst/>
          </a:prstGeom>
        </p:spPr>
      </p:pic>
      <p:pic>
        <p:nvPicPr>
          <p:cNvPr id="20" name="Imagen 19">
            <a:extLst>
              <a:ext uri="{FF2B5EF4-FFF2-40B4-BE49-F238E27FC236}">
                <a16:creationId xmlns:a16="http://schemas.microsoft.com/office/drawing/2014/main" id="{CC7C903D-61EA-7657-2B00-5887D4AFEEAC}"/>
              </a:ext>
            </a:extLst>
          </p:cNvPr>
          <p:cNvPicPr>
            <a:picLocks noChangeAspect="1"/>
          </p:cNvPicPr>
          <p:nvPr/>
        </p:nvPicPr>
        <p:blipFill>
          <a:blip r:embed="rId5"/>
          <a:stretch>
            <a:fillRect/>
          </a:stretch>
        </p:blipFill>
        <p:spPr>
          <a:xfrm>
            <a:off x="598040" y="1131646"/>
            <a:ext cx="4393035" cy="2631577"/>
          </a:xfrm>
          <a:prstGeom prst="rect">
            <a:avLst/>
          </a:prstGeom>
        </p:spPr>
      </p:pic>
    </p:spTree>
    <p:extLst>
      <p:ext uri="{BB962C8B-B14F-4D97-AF65-F5344CB8AC3E}">
        <p14:creationId xmlns:p14="http://schemas.microsoft.com/office/powerpoint/2010/main" val="1539504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6517D2-E6FD-CDF5-496A-33CAE82D406B}"/>
              </a:ext>
            </a:extLst>
          </p:cNvPr>
          <p:cNvSpPr>
            <a:spLocks noGrp="1"/>
          </p:cNvSpPr>
          <p:nvPr>
            <p:ph type="ctrTitle"/>
          </p:nvPr>
        </p:nvSpPr>
        <p:spPr/>
        <p:txBody>
          <a:bodyPr/>
          <a:lstStyle/>
          <a:p>
            <a:r>
              <a:rPr lang="es-CO" dirty="0"/>
              <a:t>Ubicación espectadores</a:t>
            </a:r>
          </a:p>
        </p:txBody>
      </p:sp>
      <p:pic>
        <p:nvPicPr>
          <p:cNvPr id="6" name="Imagen 5">
            <a:extLst>
              <a:ext uri="{FF2B5EF4-FFF2-40B4-BE49-F238E27FC236}">
                <a16:creationId xmlns:a16="http://schemas.microsoft.com/office/drawing/2014/main" id="{3943BC3A-2BB7-208B-069D-DAB64F650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068" y="1230998"/>
            <a:ext cx="454477" cy="454477"/>
          </a:xfrm>
          <a:prstGeom prst="rect">
            <a:avLst/>
          </a:prstGeom>
        </p:spPr>
      </p:pic>
      <p:pic>
        <p:nvPicPr>
          <p:cNvPr id="10" name="Imagen 9">
            <a:extLst>
              <a:ext uri="{FF2B5EF4-FFF2-40B4-BE49-F238E27FC236}">
                <a16:creationId xmlns:a16="http://schemas.microsoft.com/office/drawing/2014/main" id="{0195E2FC-73D8-40FB-BD12-0F1765B1FE0C}"/>
              </a:ext>
            </a:extLst>
          </p:cNvPr>
          <p:cNvPicPr>
            <a:picLocks noChangeAspect="1"/>
          </p:cNvPicPr>
          <p:nvPr/>
        </p:nvPicPr>
        <p:blipFill>
          <a:blip r:embed="rId3"/>
          <a:stretch>
            <a:fillRect/>
          </a:stretch>
        </p:blipFill>
        <p:spPr>
          <a:xfrm>
            <a:off x="239683" y="1824840"/>
            <a:ext cx="4592469" cy="2703977"/>
          </a:xfrm>
          <a:prstGeom prst="rect">
            <a:avLst/>
          </a:prstGeom>
        </p:spPr>
      </p:pic>
      <p:pic>
        <p:nvPicPr>
          <p:cNvPr id="5" name="Imagen 4">
            <a:extLst>
              <a:ext uri="{FF2B5EF4-FFF2-40B4-BE49-F238E27FC236}">
                <a16:creationId xmlns:a16="http://schemas.microsoft.com/office/drawing/2014/main" id="{78D38EC2-D755-26F5-35D8-565ECAE91D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863" b="89137" l="9654" r="89982">
                        <a14:foregroundMark x1="47905" y1="17891" x2="56466" y2="11022"/>
                        <a14:foregroundMark x1="65756" y1="76837" x2="67395" y2="89137"/>
                      </a14:backgroundRemoval>
                    </a14:imgEffect>
                  </a14:imgLayer>
                </a14:imgProps>
              </a:ext>
              <a:ext uri="{28A0092B-C50C-407E-A947-70E740481C1C}">
                <a14:useLocalDpi xmlns:a14="http://schemas.microsoft.com/office/drawing/2010/main" val="0"/>
              </a:ext>
            </a:extLst>
          </a:blip>
          <a:srcRect t="10518" b="9910"/>
          <a:stretch/>
        </p:blipFill>
        <p:spPr>
          <a:xfrm>
            <a:off x="2195387" y="1100500"/>
            <a:ext cx="681060" cy="617950"/>
          </a:xfrm>
          <a:prstGeom prst="rect">
            <a:avLst/>
          </a:prstGeom>
        </p:spPr>
      </p:pic>
      <p:pic>
        <p:nvPicPr>
          <p:cNvPr id="12" name="Imagen 11">
            <a:extLst>
              <a:ext uri="{FF2B5EF4-FFF2-40B4-BE49-F238E27FC236}">
                <a16:creationId xmlns:a16="http://schemas.microsoft.com/office/drawing/2014/main" id="{5A440F93-7E4C-7260-0445-582BE92CB2CF}"/>
              </a:ext>
            </a:extLst>
          </p:cNvPr>
          <p:cNvPicPr>
            <a:picLocks noChangeAspect="1"/>
          </p:cNvPicPr>
          <p:nvPr/>
        </p:nvPicPr>
        <p:blipFill>
          <a:blip r:embed="rId6"/>
          <a:stretch>
            <a:fillRect/>
          </a:stretch>
        </p:blipFill>
        <p:spPr>
          <a:xfrm>
            <a:off x="5851773" y="1824841"/>
            <a:ext cx="5040983" cy="2703976"/>
          </a:xfrm>
          <a:prstGeom prst="rect">
            <a:avLst/>
          </a:prstGeom>
        </p:spPr>
      </p:pic>
      <p:sp>
        <p:nvSpPr>
          <p:cNvPr id="13" name="Marcador de contenido 2">
            <a:extLst>
              <a:ext uri="{FF2B5EF4-FFF2-40B4-BE49-F238E27FC236}">
                <a16:creationId xmlns:a16="http://schemas.microsoft.com/office/drawing/2014/main" id="{21A8D3B8-7461-D87A-8778-7CFD91AC0232}"/>
              </a:ext>
            </a:extLst>
          </p:cNvPr>
          <p:cNvSpPr txBox="1">
            <a:spLocks/>
          </p:cNvSpPr>
          <p:nvPr/>
        </p:nvSpPr>
        <p:spPr>
          <a:xfrm>
            <a:off x="382745" y="4851993"/>
            <a:ext cx="11426510" cy="9304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sz="1750" dirty="0">
                <a:solidFill>
                  <a:schemeClr val="bg1">
                    <a:lumMod val="25000"/>
                  </a:schemeClr>
                </a:solidFill>
              </a:rPr>
              <a:t>Si bien la mayoría de los participantes se encontraba en la ciudad de Bogotá (distrito especial), se contó con espectadores en otras regiones y fuera del país.</a:t>
            </a:r>
            <a:endParaRPr lang="es-CO" sz="1750" dirty="0">
              <a:solidFill>
                <a:schemeClr val="bg1">
                  <a:lumMod val="25000"/>
                </a:schemeClr>
              </a:solidFill>
            </a:endParaRPr>
          </a:p>
        </p:txBody>
      </p:sp>
      <p:pic>
        <p:nvPicPr>
          <p:cNvPr id="14" name="Imagen 13">
            <a:extLst>
              <a:ext uri="{FF2B5EF4-FFF2-40B4-BE49-F238E27FC236}">
                <a16:creationId xmlns:a16="http://schemas.microsoft.com/office/drawing/2014/main" id="{5464EB53-517C-5C24-9AA4-A074D837DA60}"/>
              </a:ext>
            </a:extLst>
          </p:cNvPr>
          <p:cNvPicPr>
            <a:picLocks noChangeAspect="1"/>
          </p:cNvPicPr>
          <p:nvPr/>
        </p:nvPicPr>
        <p:blipFill rotWithShape="1">
          <a:blip r:embed="rId7"/>
          <a:srcRect l="69333" t="57133" r="20269" b="26943"/>
          <a:stretch/>
        </p:blipFill>
        <p:spPr>
          <a:xfrm>
            <a:off x="4298752" y="5702398"/>
            <a:ext cx="706176" cy="616875"/>
          </a:xfrm>
          <a:prstGeom prst="rect">
            <a:avLst/>
          </a:prstGeom>
        </p:spPr>
      </p:pic>
      <p:sp>
        <p:nvSpPr>
          <p:cNvPr id="15" name="CuadroTexto 14">
            <a:extLst>
              <a:ext uri="{FF2B5EF4-FFF2-40B4-BE49-F238E27FC236}">
                <a16:creationId xmlns:a16="http://schemas.microsoft.com/office/drawing/2014/main" id="{B5372860-46F8-5A7E-60CE-24BCC5505F24}"/>
              </a:ext>
            </a:extLst>
          </p:cNvPr>
          <p:cNvSpPr txBox="1"/>
          <p:nvPr/>
        </p:nvSpPr>
        <p:spPr>
          <a:xfrm>
            <a:off x="4816446" y="5989601"/>
            <a:ext cx="1672891" cy="523220"/>
          </a:xfrm>
          <a:prstGeom prst="rect">
            <a:avLst/>
          </a:prstGeom>
          <a:noFill/>
        </p:spPr>
        <p:txBody>
          <a:bodyPr wrap="square" rtlCol="0">
            <a:spAutoFit/>
          </a:bodyPr>
          <a:lstStyle/>
          <a:p>
            <a:pPr algn="ctr"/>
            <a:r>
              <a:rPr lang="es-CO" sz="2800" b="1" dirty="0">
                <a:solidFill>
                  <a:srgbClr val="009999"/>
                </a:solidFill>
              </a:rPr>
              <a:t>Bogotá</a:t>
            </a:r>
          </a:p>
        </p:txBody>
      </p:sp>
      <p:sp>
        <p:nvSpPr>
          <p:cNvPr id="16" name="CuadroTexto 15">
            <a:extLst>
              <a:ext uri="{FF2B5EF4-FFF2-40B4-BE49-F238E27FC236}">
                <a16:creationId xmlns:a16="http://schemas.microsoft.com/office/drawing/2014/main" id="{738B1192-053C-91ED-F9A6-54F73C86A895}"/>
              </a:ext>
            </a:extLst>
          </p:cNvPr>
          <p:cNvSpPr txBox="1"/>
          <p:nvPr/>
        </p:nvSpPr>
        <p:spPr>
          <a:xfrm>
            <a:off x="4707024" y="5582355"/>
            <a:ext cx="1954245" cy="523220"/>
          </a:xfrm>
          <a:prstGeom prst="rect">
            <a:avLst/>
          </a:prstGeom>
          <a:noFill/>
        </p:spPr>
        <p:txBody>
          <a:bodyPr wrap="square" rtlCol="0">
            <a:spAutoFit/>
          </a:bodyPr>
          <a:lstStyle/>
          <a:p>
            <a:pPr algn="ctr"/>
            <a:r>
              <a:rPr lang="es-CO" sz="1400" dirty="0">
                <a:solidFill>
                  <a:schemeClr val="bg1">
                    <a:lumMod val="50000"/>
                  </a:schemeClr>
                </a:solidFill>
              </a:rPr>
              <a:t>Lugar principal de conexión </a:t>
            </a:r>
          </a:p>
        </p:txBody>
      </p:sp>
    </p:spTree>
    <p:extLst>
      <p:ext uri="{BB962C8B-B14F-4D97-AF65-F5344CB8AC3E}">
        <p14:creationId xmlns:p14="http://schemas.microsoft.com/office/powerpoint/2010/main" val="3710101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45E83AA-9F9A-4CA9-A70C-29E8F69B6EF2}"/>
              </a:ext>
            </a:extLst>
          </p:cNvPr>
          <p:cNvSpPr>
            <a:spLocks noGrp="1"/>
          </p:cNvSpPr>
          <p:nvPr>
            <p:ph type="ctrTitle"/>
          </p:nvPr>
        </p:nvSpPr>
        <p:spPr>
          <a:xfrm>
            <a:off x="4761313" y="1204657"/>
            <a:ext cx="5682082" cy="2387600"/>
          </a:xfrm>
        </p:spPr>
        <p:txBody>
          <a:bodyPr/>
          <a:lstStyle/>
          <a:p>
            <a:pPr algn="l"/>
            <a:r>
              <a:rPr lang="es-MX" dirty="0"/>
              <a:t>Evaluación de la actividad</a:t>
            </a:r>
          </a:p>
        </p:txBody>
      </p:sp>
      <p:pic>
        <p:nvPicPr>
          <p:cNvPr id="10" name="Marcador de posición de imagen 9">
            <a:extLst>
              <a:ext uri="{FF2B5EF4-FFF2-40B4-BE49-F238E27FC236}">
                <a16:creationId xmlns:a16="http://schemas.microsoft.com/office/drawing/2014/main" id="{A7EC7E19-316A-F7EB-46AE-7DE4A84F5E19}"/>
              </a:ext>
            </a:extLst>
          </p:cNvPr>
          <p:cNvPicPr>
            <a:picLocks noGrp="1" noChangeAspect="1"/>
          </p:cNvPicPr>
          <p:nvPr>
            <p:ph type="pic" sz="quarter" idx="10"/>
          </p:nvPr>
        </p:nvPicPr>
        <p:blipFill>
          <a:blip r:embed="rId2"/>
          <a:srcRect l="17674" r="17674"/>
          <a:stretch/>
        </p:blipFill>
        <p:spPr/>
      </p:pic>
    </p:spTree>
    <p:extLst>
      <p:ext uri="{BB962C8B-B14F-4D97-AF65-F5344CB8AC3E}">
        <p14:creationId xmlns:p14="http://schemas.microsoft.com/office/powerpoint/2010/main" val="161054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C448536-010F-4E7A-BE4E-7EE28D328250}"/>
              </a:ext>
            </a:extLst>
          </p:cNvPr>
          <p:cNvSpPr>
            <a:spLocks noGrp="1"/>
          </p:cNvSpPr>
          <p:nvPr>
            <p:ph type="ctrTitle"/>
          </p:nvPr>
        </p:nvSpPr>
        <p:spPr/>
        <p:txBody>
          <a:bodyPr/>
          <a:lstStyle/>
          <a:p>
            <a:r>
              <a:rPr lang="es-CO" dirty="0"/>
              <a:t>Encuestas</a:t>
            </a:r>
          </a:p>
        </p:txBody>
      </p:sp>
      <p:sp>
        <p:nvSpPr>
          <p:cNvPr id="5" name="CuadroTexto 4">
            <a:extLst>
              <a:ext uri="{FF2B5EF4-FFF2-40B4-BE49-F238E27FC236}">
                <a16:creationId xmlns:a16="http://schemas.microsoft.com/office/drawing/2014/main" id="{3AE806B3-B0F6-47B7-ADE3-E41DCBA8CB87}"/>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sp>
        <p:nvSpPr>
          <p:cNvPr id="6" name="CuadroTexto 5">
            <a:extLst>
              <a:ext uri="{FF2B5EF4-FFF2-40B4-BE49-F238E27FC236}">
                <a16:creationId xmlns:a16="http://schemas.microsoft.com/office/drawing/2014/main" id="{B9B1CBB0-1F4B-E23B-15B7-4FFFFCC5D9BC}"/>
              </a:ext>
            </a:extLst>
          </p:cNvPr>
          <p:cNvSpPr txBox="1"/>
          <p:nvPr/>
        </p:nvSpPr>
        <p:spPr>
          <a:xfrm>
            <a:off x="290512" y="1067138"/>
            <a:ext cx="10815356" cy="1200329"/>
          </a:xfrm>
          <a:prstGeom prst="rect">
            <a:avLst/>
          </a:prstGeom>
          <a:noFill/>
        </p:spPr>
        <p:txBody>
          <a:bodyPr wrap="square">
            <a:spAutoFit/>
          </a:bodyPr>
          <a:lstStyle/>
          <a:p>
            <a:r>
              <a:rPr lang="es-MX" dirty="0">
                <a:solidFill>
                  <a:schemeClr val="bg1">
                    <a:lumMod val="25000"/>
                  </a:schemeClr>
                </a:solidFill>
              </a:rPr>
              <a:t>Con el propósito de generar espacios de participación ciudadana previos al ejercicio de rendición de cuentas, la entidad habilitó una encuesta en el perfil de Twitter, la cual buscó conocer los temas que la ciudadanía quería conocer en dicho espacio. </a:t>
            </a:r>
          </a:p>
          <a:p>
            <a:endParaRPr lang="es-MX" dirty="0">
              <a:solidFill>
                <a:schemeClr val="bg1">
                  <a:lumMod val="25000"/>
                </a:schemeClr>
              </a:solidFill>
            </a:endParaRPr>
          </a:p>
        </p:txBody>
      </p:sp>
      <p:pic>
        <p:nvPicPr>
          <p:cNvPr id="8" name="Imagen 7">
            <a:extLst>
              <a:ext uri="{FF2B5EF4-FFF2-40B4-BE49-F238E27FC236}">
                <a16:creationId xmlns:a16="http://schemas.microsoft.com/office/drawing/2014/main" id="{53B73F09-2B4C-98C9-1896-FD550AA0C83F}"/>
              </a:ext>
            </a:extLst>
          </p:cNvPr>
          <p:cNvPicPr>
            <a:picLocks noChangeAspect="1"/>
          </p:cNvPicPr>
          <p:nvPr/>
        </p:nvPicPr>
        <p:blipFill rotWithShape="1">
          <a:blip r:embed="rId2"/>
          <a:srcRect b="10778"/>
          <a:stretch/>
        </p:blipFill>
        <p:spPr>
          <a:xfrm>
            <a:off x="290512" y="2787823"/>
            <a:ext cx="5667375" cy="2617514"/>
          </a:xfrm>
          <a:prstGeom prst="rect">
            <a:avLst/>
          </a:prstGeom>
        </p:spPr>
      </p:pic>
      <p:sp>
        <p:nvSpPr>
          <p:cNvPr id="10" name="CuadroTexto 9">
            <a:extLst>
              <a:ext uri="{FF2B5EF4-FFF2-40B4-BE49-F238E27FC236}">
                <a16:creationId xmlns:a16="http://schemas.microsoft.com/office/drawing/2014/main" id="{85CFBF76-8308-EC34-4549-5E49AA275204}"/>
              </a:ext>
            </a:extLst>
          </p:cNvPr>
          <p:cNvSpPr txBox="1"/>
          <p:nvPr/>
        </p:nvSpPr>
        <p:spPr>
          <a:xfrm>
            <a:off x="290512" y="2352504"/>
            <a:ext cx="5100638" cy="369332"/>
          </a:xfrm>
          <a:prstGeom prst="rect">
            <a:avLst/>
          </a:prstGeom>
          <a:noFill/>
        </p:spPr>
        <p:txBody>
          <a:bodyPr wrap="square">
            <a:spAutoFit/>
          </a:bodyPr>
          <a:lstStyle/>
          <a:p>
            <a:r>
              <a:rPr lang="es-CO" dirty="0">
                <a:solidFill>
                  <a:srgbClr val="0070C0"/>
                </a:solidFill>
                <a:latin typeface="+mj-lt"/>
              </a:rPr>
              <a:t>Previa </a:t>
            </a:r>
          </a:p>
        </p:txBody>
      </p:sp>
      <p:sp>
        <p:nvSpPr>
          <p:cNvPr id="11" name="CuadroTexto 10">
            <a:extLst>
              <a:ext uri="{FF2B5EF4-FFF2-40B4-BE49-F238E27FC236}">
                <a16:creationId xmlns:a16="http://schemas.microsoft.com/office/drawing/2014/main" id="{4E5DC187-5BC4-3F76-6383-DB8EE1607169}"/>
              </a:ext>
            </a:extLst>
          </p:cNvPr>
          <p:cNvSpPr txBox="1"/>
          <p:nvPr/>
        </p:nvSpPr>
        <p:spPr>
          <a:xfrm>
            <a:off x="6800852" y="2370785"/>
            <a:ext cx="4395786" cy="369332"/>
          </a:xfrm>
          <a:prstGeom prst="rect">
            <a:avLst/>
          </a:prstGeom>
          <a:noFill/>
        </p:spPr>
        <p:txBody>
          <a:bodyPr wrap="square">
            <a:spAutoFit/>
          </a:bodyPr>
          <a:lstStyle/>
          <a:p>
            <a:r>
              <a:rPr lang="es-CO" dirty="0">
                <a:solidFill>
                  <a:srgbClr val="0070C0"/>
                </a:solidFill>
                <a:latin typeface="+mj-lt"/>
              </a:rPr>
              <a:t>Posterior</a:t>
            </a:r>
          </a:p>
        </p:txBody>
      </p:sp>
      <p:pic>
        <p:nvPicPr>
          <p:cNvPr id="12" name="Imagen 11">
            <a:extLst>
              <a:ext uri="{FF2B5EF4-FFF2-40B4-BE49-F238E27FC236}">
                <a16:creationId xmlns:a16="http://schemas.microsoft.com/office/drawing/2014/main" id="{B7E0C0B8-F274-1868-9916-29C0B012D69C}"/>
              </a:ext>
            </a:extLst>
          </p:cNvPr>
          <p:cNvPicPr>
            <a:picLocks noChangeAspect="1"/>
          </p:cNvPicPr>
          <p:nvPr/>
        </p:nvPicPr>
        <p:blipFill rotWithShape="1">
          <a:blip r:embed="rId3"/>
          <a:srcRect b="19082"/>
          <a:stretch/>
        </p:blipFill>
        <p:spPr>
          <a:xfrm>
            <a:off x="6674168" y="2787823"/>
            <a:ext cx="4649153" cy="2561902"/>
          </a:xfrm>
          <a:prstGeom prst="rect">
            <a:avLst/>
          </a:prstGeom>
        </p:spPr>
      </p:pic>
    </p:spTree>
    <p:extLst>
      <p:ext uri="{BB962C8B-B14F-4D97-AF65-F5344CB8AC3E}">
        <p14:creationId xmlns:p14="http://schemas.microsoft.com/office/powerpoint/2010/main" val="2718230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D7B30C7-6CD9-43B4-9207-85841FF2C8E8}"/>
              </a:ext>
            </a:extLst>
          </p:cNvPr>
          <p:cNvSpPr>
            <a:spLocks noGrp="1"/>
          </p:cNvSpPr>
          <p:nvPr>
            <p:ph type="ctrTitle"/>
          </p:nvPr>
        </p:nvSpPr>
        <p:spPr>
          <a:xfrm>
            <a:off x="4850088" y="1467528"/>
            <a:ext cx="6344653" cy="2387600"/>
          </a:xfrm>
        </p:spPr>
        <p:txBody>
          <a:bodyPr/>
          <a:lstStyle/>
          <a:p>
            <a:r>
              <a:rPr lang="es-MX" sz="5000" dirty="0"/>
              <a:t>Conclusiones y aprendizajes</a:t>
            </a:r>
          </a:p>
        </p:txBody>
      </p:sp>
      <p:pic>
        <p:nvPicPr>
          <p:cNvPr id="5" name="Marcador de posición de imagen 4">
            <a:extLst>
              <a:ext uri="{FF2B5EF4-FFF2-40B4-BE49-F238E27FC236}">
                <a16:creationId xmlns:a16="http://schemas.microsoft.com/office/drawing/2014/main" id="{89F81B69-F262-9D85-75F3-E2A11F6A56FA}"/>
              </a:ext>
            </a:extLst>
          </p:cNvPr>
          <p:cNvPicPr>
            <a:picLocks noGrp="1" noChangeAspect="1"/>
          </p:cNvPicPr>
          <p:nvPr>
            <p:ph type="pic" sz="quarter" idx="10"/>
          </p:nvPr>
        </p:nvPicPr>
        <p:blipFill>
          <a:blip r:embed="rId2"/>
          <a:srcRect l="5012" r="5012"/>
          <a:stretch/>
        </p:blipFill>
        <p:spPr/>
      </p:pic>
    </p:spTree>
    <p:extLst>
      <p:ext uri="{BB962C8B-B14F-4D97-AF65-F5344CB8AC3E}">
        <p14:creationId xmlns:p14="http://schemas.microsoft.com/office/powerpoint/2010/main" val="370432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4B188-A697-4A32-9863-F36ACA112B83}"/>
              </a:ext>
            </a:extLst>
          </p:cNvPr>
          <p:cNvSpPr>
            <a:spLocks noGrp="1"/>
          </p:cNvSpPr>
          <p:nvPr>
            <p:ph type="ctrTitle"/>
          </p:nvPr>
        </p:nvSpPr>
        <p:spPr/>
        <p:txBody>
          <a:bodyPr/>
          <a:lstStyle/>
          <a:p>
            <a:r>
              <a:rPr lang="es-CO" dirty="0"/>
              <a:t>Conclusiones</a:t>
            </a:r>
          </a:p>
        </p:txBody>
      </p:sp>
      <p:sp>
        <p:nvSpPr>
          <p:cNvPr id="5" name="CuadroTexto 4">
            <a:extLst>
              <a:ext uri="{FF2B5EF4-FFF2-40B4-BE49-F238E27FC236}">
                <a16:creationId xmlns:a16="http://schemas.microsoft.com/office/drawing/2014/main" id="{65E72DAB-1F43-481A-A1AF-0A232D6132B0}"/>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sp>
        <p:nvSpPr>
          <p:cNvPr id="6" name="Marcador de contenido 5">
            <a:extLst>
              <a:ext uri="{FF2B5EF4-FFF2-40B4-BE49-F238E27FC236}">
                <a16:creationId xmlns:a16="http://schemas.microsoft.com/office/drawing/2014/main" id="{774BAA43-1102-02AC-46DD-23884634361D}"/>
              </a:ext>
            </a:extLst>
          </p:cNvPr>
          <p:cNvSpPr>
            <a:spLocks noGrp="1"/>
          </p:cNvSpPr>
          <p:nvPr/>
        </p:nvSpPr>
        <p:spPr>
          <a:xfrm>
            <a:off x="341194" y="1245973"/>
            <a:ext cx="9860081" cy="496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69A624"/>
              </a:buClr>
            </a:pPr>
            <a:r>
              <a:rPr lang="es-MX" sz="1800" kern="0" dirty="0">
                <a:solidFill>
                  <a:srgbClr val="333333"/>
                </a:solidFill>
                <a:effectLst/>
                <a:latin typeface="+mn-lt"/>
                <a:ea typeface="Times New Roman" panose="02020603050405020304" pitchFamily="18" charset="0"/>
                <a:cs typeface="Times New Roman" panose="02020603050405020304" pitchFamily="18" charset="0"/>
              </a:rPr>
              <a:t>En esta oportunidad, se logró mantener una presencia constante de espectadores, tanto en la transmisión de Facebook como de YouTube </a:t>
            </a:r>
            <a:endParaRPr lang="es-CO" sz="1800" kern="100" dirty="0">
              <a:effectLst/>
              <a:latin typeface="+mn-lt"/>
              <a:ea typeface="Calibri" panose="020F0502020204030204" pitchFamily="34" charset="0"/>
              <a:cs typeface="Times New Roman" panose="02020603050405020304" pitchFamily="18" charset="0"/>
            </a:endParaRPr>
          </a:p>
          <a:p>
            <a:pPr algn="just">
              <a:buClr>
                <a:srgbClr val="69A624"/>
              </a:buClr>
            </a:pPr>
            <a:r>
              <a:rPr lang="es-CO" sz="1800" kern="0" dirty="0">
                <a:solidFill>
                  <a:srgbClr val="333333"/>
                </a:solidFill>
                <a:latin typeface="+mn-lt"/>
                <a:ea typeface="Times New Roman" panose="02020603050405020304" pitchFamily="18" charset="0"/>
                <a:cs typeface="Times New Roman" panose="02020603050405020304" pitchFamily="18" charset="0"/>
              </a:rPr>
              <a:t>Dentro de l</a:t>
            </a:r>
            <a:r>
              <a:rPr lang="es-CO" sz="1800" kern="0" dirty="0">
                <a:solidFill>
                  <a:srgbClr val="333333"/>
                </a:solidFill>
                <a:effectLst/>
                <a:latin typeface="+mn-lt"/>
                <a:ea typeface="Times New Roman" panose="02020603050405020304" pitchFamily="18" charset="0"/>
                <a:cs typeface="Times New Roman" panose="02020603050405020304" pitchFamily="18" charset="0"/>
              </a:rPr>
              <a:t>os participantes de los distintos grupos de valor que estuvieron conectados, se identificó una favorable aceptación al tiempo empleado para el desarrollo del ejercicio de rendición de cuentas, así como los temas presentados</a:t>
            </a:r>
            <a:r>
              <a:rPr lang="es-CO" sz="1800" kern="0" dirty="0">
                <a:solidFill>
                  <a:srgbClr val="333333"/>
                </a:solidFill>
                <a:latin typeface="+mn-lt"/>
                <a:ea typeface="Times New Roman" panose="02020603050405020304" pitchFamily="18" charset="0"/>
                <a:cs typeface="Times New Roman" panose="02020603050405020304" pitchFamily="18" charset="0"/>
              </a:rPr>
              <a:t>, </a:t>
            </a:r>
            <a:r>
              <a:rPr lang="es-CO" sz="1800" kern="0" dirty="0">
                <a:solidFill>
                  <a:srgbClr val="333333"/>
                </a:solidFill>
                <a:effectLst/>
                <a:latin typeface="+mn-lt"/>
                <a:ea typeface="Times New Roman" panose="02020603050405020304" pitchFamily="18" charset="0"/>
                <a:cs typeface="Times New Roman" panose="02020603050405020304" pitchFamily="18" charset="0"/>
              </a:rPr>
              <a:t>lo cual nos permite seguir generando espacios de diálogo con este tipo de dinámicas.</a:t>
            </a:r>
            <a:endParaRPr lang="es-CO" sz="1800" kern="100" dirty="0">
              <a:effectLst/>
              <a:latin typeface="+mn-lt"/>
              <a:ea typeface="Calibri" panose="020F0502020204030204" pitchFamily="34" charset="0"/>
              <a:cs typeface="Times New Roman" panose="02020603050405020304" pitchFamily="18" charset="0"/>
            </a:endParaRPr>
          </a:p>
          <a:p>
            <a:pPr lvl="0" algn="just">
              <a:buClr>
                <a:srgbClr val="69A624"/>
              </a:buClr>
            </a:pPr>
            <a:r>
              <a:rPr lang="es-MX" sz="1800" dirty="0">
                <a:solidFill>
                  <a:schemeClr val="bg1">
                    <a:lumMod val="25000"/>
                  </a:schemeClr>
                </a:solidFill>
                <a:latin typeface="+mn-lt"/>
              </a:rPr>
              <a:t>El haber buscado generar un hilo conductor a lo largo de la audiencia pública, permitió que los participantes pudiesen conocer cómo la entidad trabaja desde distintos frentes en la estabilidad del sistema financiero colombiano.</a:t>
            </a:r>
          </a:p>
          <a:p>
            <a:pPr lvl="0" algn="just">
              <a:buClr>
                <a:srgbClr val="69A624"/>
              </a:buClr>
            </a:pPr>
            <a:r>
              <a:rPr lang="es-MX" sz="1800" dirty="0">
                <a:solidFill>
                  <a:schemeClr val="bg1">
                    <a:lumMod val="25000"/>
                  </a:schemeClr>
                </a:solidFill>
                <a:latin typeface="+mn-lt"/>
              </a:rPr>
              <a:t>La transmisión virtual nos permite garantizar que la información llegue a personas que están interesadas en la gestión institucional, pero que al vivir en otras regiones o países encuentran en este medio una alternativa favorable para conectarse e interactuar, como lo evidencian las cifras de conexión presentadas en donde se identificó los distintos lugares de conexión. </a:t>
            </a:r>
          </a:p>
        </p:txBody>
      </p:sp>
    </p:spTree>
    <p:extLst>
      <p:ext uri="{BB962C8B-B14F-4D97-AF65-F5344CB8AC3E}">
        <p14:creationId xmlns:p14="http://schemas.microsoft.com/office/powerpoint/2010/main" val="323117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A8737-0965-BF63-B275-BF5EB5B18206}"/>
              </a:ext>
            </a:extLst>
          </p:cNvPr>
          <p:cNvSpPr>
            <a:spLocks noGrp="1"/>
          </p:cNvSpPr>
          <p:nvPr>
            <p:ph type="ctrTitle"/>
          </p:nvPr>
        </p:nvSpPr>
        <p:spPr/>
        <p:txBody>
          <a:bodyPr/>
          <a:lstStyle/>
          <a:p>
            <a:r>
              <a:rPr lang="es-CO" dirty="0"/>
              <a:t>Aprendizajes</a:t>
            </a:r>
          </a:p>
        </p:txBody>
      </p:sp>
      <p:sp>
        <p:nvSpPr>
          <p:cNvPr id="5" name="Marcador de contenido 5">
            <a:extLst>
              <a:ext uri="{FF2B5EF4-FFF2-40B4-BE49-F238E27FC236}">
                <a16:creationId xmlns:a16="http://schemas.microsoft.com/office/drawing/2014/main" id="{7389A01C-09A8-A85B-FC52-A72CAE003A1D}"/>
              </a:ext>
            </a:extLst>
          </p:cNvPr>
          <p:cNvSpPr>
            <a:spLocks noGrp="1"/>
          </p:cNvSpPr>
          <p:nvPr/>
        </p:nvSpPr>
        <p:spPr>
          <a:xfrm>
            <a:off x="341194" y="1245973"/>
            <a:ext cx="10536072" cy="4962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gn="just">
              <a:lnSpc>
                <a:spcPct val="107000"/>
              </a:lnSpc>
              <a:spcAft>
                <a:spcPts val="800"/>
              </a:spcAft>
              <a:buClr>
                <a:srgbClr val="69A624"/>
              </a:buClr>
            </a:pPr>
            <a:r>
              <a:rPr lang="es-MX" sz="1800" kern="0" dirty="0">
                <a:solidFill>
                  <a:srgbClr val="333333"/>
                </a:solidFill>
                <a:latin typeface="+mn-lt"/>
                <a:ea typeface="Times New Roman" panose="02020603050405020304" pitchFamily="18" charset="0"/>
                <a:cs typeface="Times New Roman" panose="02020603050405020304" pitchFamily="18" charset="0"/>
              </a:rPr>
              <a:t>Se debe propender por involucrar más a los distintos grupos de valor durante la transmisión, lo cual permitirá generar dinámicas de participación por parte de estos. </a:t>
            </a:r>
            <a:endParaRPr lang="es-CO" sz="1800" kern="100" dirty="0">
              <a:latin typeface="+mn-lt"/>
              <a:ea typeface="Calibri" panose="020F0502020204030204" pitchFamily="34" charset="0"/>
              <a:cs typeface="Times New Roman" panose="02020603050405020304" pitchFamily="18" charset="0"/>
            </a:endParaRPr>
          </a:p>
          <a:p>
            <a:pPr marL="180975" indent="-180975" algn="just">
              <a:lnSpc>
                <a:spcPct val="107000"/>
              </a:lnSpc>
              <a:spcAft>
                <a:spcPts val="800"/>
              </a:spcAft>
              <a:buClr>
                <a:srgbClr val="69A624"/>
              </a:buClr>
            </a:pPr>
            <a:r>
              <a:rPr lang="es-MX" sz="1800" kern="0" dirty="0">
                <a:solidFill>
                  <a:srgbClr val="333333"/>
                </a:solidFill>
                <a:latin typeface="+mn-lt"/>
                <a:ea typeface="Times New Roman" panose="02020603050405020304" pitchFamily="18" charset="0"/>
                <a:cs typeface="Times New Roman" panose="02020603050405020304" pitchFamily="18" charset="0"/>
              </a:rPr>
              <a:t>Al recoger preguntas de la ciudadanía de distintas regiones y de algunos influenciadores financieros con anterioridad, se pudo desarrollar una dinámica diferente para abordarlas, ya que fueron respondidas en vivo por los integrantes del grupo directivo </a:t>
            </a:r>
          </a:p>
          <a:p>
            <a:pPr marL="180975" indent="-180975" algn="just">
              <a:lnSpc>
                <a:spcPct val="107000"/>
              </a:lnSpc>
              <a:spcAft>
                <a:spcPts val="800"/>
              </a:spcAft>
              <a:buClr>
                <a:srgbClr val="69A624"/>
              </a:buClr>
            </a:pPr>
            <a:r>
              <a:rPr lang="es-MX" sz="1800" kern="0" dirty="0">
                <a:solidFill>
                  <a:srgbClr val="333333"/>
                </a:solidFill>
                <a:effectLst/>
                <a:latin typeface="+mn-lt"/>
                <a:ea typeface="Times New Roman" panose="02020603050405020304" pitchFamily="18" charset="0"/>
                <a:cs typeface="Times New Roman" panose="02020603050405020304" pitchFamily="18" charset="0"/>
              </a:rPr>
              <a:t>Si bien para la convocatoria de los grupos de valor se tuvieron en cuenta las recomendaciones que permanentemente brinda Función Pública, el haber buscado convocar a los influenciadores digitales financieros permitió poder tener un mayor acercamiento con estos aliados para que conocieran más de la entidad y aclararan las dudas que estos tuviesen sobre la gestión institucional. No obstante, se debe seguir buscando formas innovadoras de convocar al cliente interno para que se conecte y participe en este espacio dispuesto para todas las audiencias de la entidad. </a:t>
            </a:r>
          </a:p>
          <a:p>
            <a:pPr marL="85725" indent="-85725" algn="just">
              <a:lnSpc>
                <a:spcPct val="107000"/>
              </a:lnSpc>
              <a:spcAft>
                <a:spcPts val="800"/>
              </a:spcAft>
              <a:buClr>
                <a:srgbClr val="69A624"/>
              </a:buClr>
            </a:pPr>
            <a:endParaRPr lang="es-CO" sz="1800" kern="1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buClr>
                <a:srgbClr val="69A624"/>
              </a:buClr>
            </a:pPr>
            <a:endParaRPr lang="es-CO" sz="18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373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092A37E-D3E9-4016-BE4E-1FC9F50DAB68}"/>
              </a:ext>
            </a:extLst>
          </p:cNvPr>
          <p:cNvSpPr/>
          <p:nvPr/>
        </p:nvSpPr>
        <p:spPr>
          <a:xfrm>
            <a:off x="2598057" y="2203327"/>
            <a:ext cx="2815772" cy="276056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1C5376F9-025F-F2EE-DA1B-F125AFAD56B7}"/>
              </a:ext>
            </a:extLst>
          </p:cNvPr>
          <p:cNvPicPr>
            <a:picLocks noChangeAspect="1"/>
          </p:cNvPicPr>
          <p:nvPr/>
        </p:nvPicPr>
        <p:blipFill>
          <a:blip r:embed="rId2"/>
          <a:stretch>
            <a:fillRect/>
          </a:stretch>
        </p:blipFill>
        <p:spPr>
          <a:xfrm>
            <a:off x="2598058" y="2203327"/>
            <a:ext cx="2815772" cy="2827195"/>
          </a:xfrm>
          <a:prstGeom prst="rect">
            <a:avLst/>
          </a:prstGeom>
        </p:spPr>
      </p:pic>
    </p:spTree>
    <p:extLst>
      <p:ext uri="{BB962C8B-B14F-4D97-AF65-F5344CB8AC3E}">
        <p14:creationId xmlns:p14="http://schemas.microsoft.com/office/powerpoint/2010/main" val="2040124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CE4E05B-5F96-4CD4-B761-6EA393703D00}"/>
              </a:ext>
            </a:extLst>
          </p:cNvPr>
          <p:cNvSpPr>
            <a:spLocks noGrp="1"/>
          </p:cNvSpPr>
          <p:nvPr>
            <p:ph type="ctrTitle"/>
          </p:nvPr>
        </p:nvSpPr>
        <p:spPr/>
        <p:txBody>
          <a:bodyPr/>
          <a:lstStyle/>
          <a:p>
            <a:r>
              <a:rPr lang="es-CO" dirty="0"/>
              <a:t>Contexto</a:t>
            </a:r>
          </a:p>
        </p:txBody>
      </p:sp>
      <p:sp>
        <p:nvSpPr>
          <p:cNvPr id="6" name="Subtítulo 2">
            <a:extLst>
              <a:ext uri="{FF2B5EF4-FFF2-40B4-BE49-F238E27FC236}">
                <a16:creationId xmlns:a16="http://schemas.microsoft.com/office/drawing/2014/main" id="{7D39D88D-7495-4224-5ECD-4C6697A1A6FF}"/>
              </a:ext>
            </a:extLst>
          </p:cNvPr>
          <p:cNvSpPr txBox="1">
            <a:spLocks/>
          </p:cNvSpPr>
          <p:nvPr/>
        </p:nvSpPr>
        <p:spPr>
          <a:xfrm>
            <a:off x="5227093" y="1253744"/>
            <a:ext cx="6274029" cy="50209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CO" sz="1900" dirty="0">
                <a:solidFill>
                  <a:schemeClr val="tx1">
                    <a:lumMod val="25000"/>
                  </a:schemeClr>
                </a:solidFill>
              </a:rPr>
              <a:t>Los ejercicios de rendición de cuentas ofrecen espacios de diálogo de doble vía entre las entidades y sus grupos de valor, lo cual es importante de cara a la promoción de la democracia participativa y a la generación de mecanismos de participación y expresión de control social.  </a:t>
            </a:r>
          </a:p>
          <a:p>
            <a:pPr algn="just"/>
            <a:endParaRPr lang="es-CO" sz="500" dirty="0">
              <a:solidFill>
                <a:schemeClr val="tx1">
                  <a:lumMod val="25000"/>
                </a:schemeClr>
              </a:solidFill>
            </a:endParaRPr>
          </a:p>
          <a:p>
            <a:pPr algn="just"/>
            <a:r>
              <a:rPr lang="es-CO" sz="1900" dirty="0">
                <a:solidFill>
                  <a:schemeClr val="tx1">
                    <a:lumMod val="25000"/>
                  </a:schemeClr>
                </a:solidFill>
              </a:rPr>
              <a:t>El documento base para la realización de la Audiencia Pública de Fogafín fue el </a:t>
            </a:r>
            <a:r>
              <a:rPr lang="es-CO" sz="1900" i="1" dirty="0">
                <a:solidFill>
                  <a:srgbClr val="61A60E"/>
                </a:solidFill>
              </a:rPr>
              <a:t>Informe de Gestión y Sostenibilidad 2022</a:t>
            </a:r>
            <a:r>
              <a:rPr lang="es-CO" sz="1900" dirty="0">
                <a:solidFill>
                  <a:schemeClr val="tx1">
                    <a:lumMod val="25000"/>
                  </a:schemeClr>
                </a:solidFill>
              </a:rPr>
              <a:t>. En este documento, se presentan los principales resultados de la gestión de la entidad frente a sus objetivos estratégicos y misionales, cuyos avances se encuentran enmarcados en los resultados del </a:t>
            </a:r>
            <a:r>
              <a:rPr lang="es-CO" sz="1900" i="1" dirty="0">
                <a:solidFill>
                  <a:srgbClr val="61A60E"/>
                </a:solidFill>
              </a:rPr>
              <a:t>Plan Estratégico 2021- 2025</a:t>
            </a:r>
            <a:r>
              <a:rPr lang="es-CO" sz="1900" dirty="0">
                <a:solidFill>
                  <a:schemeClr val="tx1">
                    <a:lumMod val="25000"/>
                  </a:schemeClr>
                </a:solidFill>
              </a:rPr>
              <a:t>, y las actividades desarrolladas en el marco del cumplimiento de los </a:t>
            </a:r>
            <a:r>
              <a:rPr lang="es-CO" sz="1900" i="1" dirty="0">
                <a:solidFill>
                  <a:srgbClr val="61A60E"/>
                </a:solidFill>
              </a:rPr>
              <a:t>Objetivos de Desarrollo Sostenible</a:t>
            </a:r>
            <a:r>
              <a:rPr lang="es-CO" sz="1900" dirty="0">
                <a:solidFill>
                  <a:schemeClr val="tx1">
                    <a:lumMod val="25000"/>
                  </a:schemeClr>
                </a:solidFill>
              </a:rPr>
              <a:t>, de acuerdo con el compromiso que tiene la entidad con Pacto Global.</a:t>
            </a:r>
          </a:p>
          <a:p>
            <a:endParaRPr lang="es-CO" sz="1900" dirty="0">
              <a:solidFill>
                <a:schemeClr val="bg1">
                  <a:lumMod val="50000"/>
                </a:schemeClr>
              </a:solidFill>
            </a:endParaRPr>
          </a:p>
        </p:txBody>
      </p:sp>
      <p:pic>
        <p:nvPicPr>
          <p:cNvPr id="3" name="Marcador de posición de imagen 2" descr="Icono&#10;&#10;Descripción generada automáticamente">
            <a:extLst>
              <a:ext uri="{FF2B5EF4-FFF2-40B4-BE49-F238E27FC236}">
                <a16:creationId xmlns:a16="http://schemas.microsoft.com/office/drawing/2014/main" id="{A70BBA5C-01A7-CD55-F032-199FE456FE4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96" r="896"/>
          <a:stretch>
            <a:fillRect/>
          </a:stretch>
        </p:blipFill>
        <p:spPr/>
      </p:pic>
    </p:spTree>
    <p:extLst>
      <p:ext uri="{BB962C8B-B14F-4D97-AF65-F5344CB8AC3E}">
        <p14:creationId xmlns:p14="http://schemas.microsoft.com/office/powerpoint/2010/main" val="190817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EF39B3EA-85DC-1C5A-7067-9B1511C668C7}"/>
              </a:ext>
            </a:extLst>
          </p:cNvPr>
          <p:cNvPicPr>
            <a:picLocks noGrp="1" noChangeAspect="1"/>
          </p:cNvPicPr>
          <p:nvPr>
            <p:ph type="pic" sz="quarter" idx="13"/>
          </p:nvPr>
        </p:nvPicPr>
        <p:blipFill>
          <a:blip r:embed="rId2"/>
          <a:srcRect l="17603" r="17603"/>
          <a:stretch/>
        </p:blipFill>
        <p:spPr>
          <a:xfrm>
            <a:off x="704850" y="1624013"/>
            <a:ext cx="4176713" cy="4251325"/>
          </a:xfrm>
        </p:spPr>
      </p:pic>
      <p:sp>
        <p:nvSpPr>
          <p:cNvPr id="4" name="Título 3">
            <a:extLst>
              <a:ext uri="{FF2B5EF4-FFF2-40B4-BE49-F238E27FC236}">
                <a16:creationId xmlns:a16="http://schemas.microsoft.com/office/drawing/2014/main" id="{AB7CDD8D-BF63-4840-B779-6717BFC68560}"/>
              </a:ext>
            </a:extLst>
          </p:cNvPr>
          <p:cNvSpPr>
            <a:spLocks noGrp="1"/>
          </p:cNvSpPr>
          <p:nvPr>
            <p:ph type="ctrTitle"/>
          </p:nvPr>
        </p:nvSpPr>
        <p:spPr>
          <a:xfrm>
            <a:off x="537748" y="45557"/>
            <a:ext cx="8904251" cy="661633"/>
          </a:xfrm>
          <a:prstGeom prst="rect">
            <a:avLst/>
          </a:prstGeom>
        </p:spPr>
        <p:txBody>
          <a:bodyPr/>
          <a:lstStyle/>
          <a:p>
            <a:r>
              <a:rPr lang="es-CO" dirty="0"/>
              <a:t>Finalidad</a:t>
            </a:r>
          </a:p>
        </p:txBody>
      </p:sp>
      <p:sp>
        <p:nvSpPr>
          <p:cNvPr id="6" name="Subtítulo 2">
            <a:extLst>
              <a:ext uri="{FF2B5EF4-FFF2-40B4-BE49-F238E27FC236}">
                <a16:creationId xmlns:a16="http://schemas.microsoft.com/office/drawing/2014/main" id="{B2DFC39F-71CF-D6DD-6BB6-1ED3E7766223}"/>
              </a:ext>
            </a:extLst>
          </p:cNvPr>
          <p:cNvSpPr>
            <a:spLocks noGrp="1"/>
          </p:cNvSpPr>
          <p:nvPr>
            <p:ph type="subTitle" idx="1"/>
          </p:nvPr>
        </p:nvSpPr>
        <p:spPr>
          <a:xfrm>
            <a:off x="5636525" y="1623357"/>
            <a:ext cx="5631977" cy="4395306"/>
          </a:xfrm>
        </p:spPr>
        <p:txBody>
          <a:bodyPr/>
          <a:lstStyle/>
          <a:p>
            <a:pPr algn="just"/>
            <a:r>
              <a:rPr lang="es-MX" sz="2000" dirty="0">
                <a:solidFill>
                  <a:schemeClr val="tx1">
                    <a:lumMod val="25000"/>
                  </a:schemeClr>
                </a:solidFill>
              </a:rPr>
              <a:t>En línea con lo anterior, se buscó asegurar la comunicación de doble vía entre la entidad y sus respectivos grupos de valor, por medio de la recepción de preguntas, inquietudes, comentarios o sugerencias acerca de la gestión realizada por el Fondo durante la vigencia 2022. </a:t>
            </a:r>
          </a:p>
          <a:p>
            <a:pPr algn="just"/>
            <a:endParaRPr lang="es-MX" sz="500" dirty="0">
              <a:solidFill>
                <a:schemeClr val="tx1">
                  <a:lumMod val="25000"/>
                </a:schemeClr>
              </a:solidFill>
            </a:endParaRPr>
          </a:p>
          <a:p>
            <a:pPr algn="just"/>
            <a:r>
              <a:rPr lang="es-MX" sz="2000" dirty="0">
                <a:solidFill>
                  <a:schemeClr val="tx1">
                    <a:lumMod val="25000"/>
                  </a:schemeClr>
                </a:solidFill>
              </a:rPr>
              <a:t>Asimismo</a:t>
            </a:r>
            <a:r>
              <a:rPr lang="es-MX" dirty="0">
                <a:solidFill>
                  <a:schemeClr val="tx1">
                    <a:lumMod val="25000"/>
                  </a:schemeClr>
                </a:solidFill>
              </a:rPr>
              <a:t>, se hizo uso de las herramientas digitales para transmitir en tiempo real  por los perfiles de redes sociales de Fogafín, la rendición de cuentas a los espectadores que se encontrarán en otras ciudades, municipios y/o países. </a:t>
            </a:r>
            <a:endParaRPr lang="es-CO" dirty="0">
              <a:solidFill>
                <a:schemeClr val="bg1">
                  <a:lumMod val="50000"/>
                </a:schemeClr>
              </a:solidFill>
            </a:endParaRPr>
          </a:p>
        </p:txBody>
      </p:sp>
    </p:spTree>
    <p:extLst>
      <p:ext uri="{BB962C8B-B14F-4D97-AF65-F5344CB8AC3E}">
        <p14:creationId xmlns:p14="http://schemas.microsoft.com/office/powerpoint/2010/main" val="4108204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D7B30C7-6CD9-43B4-9207-85841FF2C8E8}"/>
              </a:ext>
            </a:extLst>
          </p:cNvPr>
          <p:cNvSpPr>
            <a:spLocks noGrp="1"/>
          </p:cNvSpPr>
          <p:nvPr>
            <p:ph type="ctrTitle"/>
          </p:nvPr>
        </p:nvSpPr>
        <p:spPr>
          <a:xfrm>
            <a:off x="4929988" y="1041400"/>
            <a:ext cx="5682082" cy="2387600"/>
          </a:xfrm>
        </p:spPr>
        <p:txBody>
          <a:bodyPr/>
          <a:lstStyle/>
          <a:p>
            <a:r>
              <a:rPr lang="es-MX" sz="5000" dirty="0"/>
              <a:t>Dinámica</a:t>
            </a:r>
          </a:p>
        </p:txBody>
      </p:sp>
      <p:pic>
        <p:nvPicPr>
          <p:cNvPr id="7" name="Marcador de posición de imagen 6">
            <a:extLst>
              <a:ext uri="{FF2B5EF4-FFF2-40B4-BE49-F238E27FC236}">
                <a16:creationId xmlns:a16="http://schemas.microsoft.com/office/drawing/2014/main" id="{67187560-BFA1-57B9-3480-5341F824146F}"/>
              </a:ext>
            </a:extLst>
          </p:cNvPr>
          <p:cNvPicPr>
            <a:picLocks noGrp="1" noChangeAspect="1"/>
          </p:cNvPicPr>
          <p:nvPr>
            <p:ph type="pic" sz="quarter" idx="10"/>
          </p:nvPr>
        </p:nvPicPr>
        <p:blipFill>
          <a:blip r:embed="rId2"/>
          <a:srcRect l="30686" r="30686"/>
          <a:stretch/>
        </p:blipFill>
        <p:spPr/>
      </p:pic>
    </p:spTree>
    <p:extLst>
      <p:ext uri="{BB962C8B-B14F-4D97-AF65-F5344CB8AC3E}">
        <p14:creationId xmlns:p14="http://schemas.microsoft.com/office/powerpoint/2010/main" val="93433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5E72DAB-1F43-481A-A1AF-0A232D6132B0}"/>
              </a:ext>
            </a:extLst>
          </p:cNvPr>
          <p:cNvSpPr txBox="1"/>
          <p:nvPr/>
        </p:nvSpPr>
        <p:spPr>
          <a:xfrm>
            <a:off x="32788" y="7068932"/>
            <a:ext cx="11223906" cy="338554"/>
          </a:xfrm>
          <a:prstGeom prst="rect">
            <a:avLst/>
          </a:prstGeom>
          <a:noFill/>
        </p:spPr>
        <p:txBody>
          <a:bodyPr wrap="square" rtlCol="0">
            <a:spAutoFit/>
          </a:bodyPr>
          <a:lstStyle/>
          <a:p>
            <a:r>
              <a:rPr lang="es-MX" sz="1600" dirty="0">
                <a:solidFill>
                  <a:schemeClr val="bg1">
                    <a:lumMod val="10000"/>
                  </a:schemeClr>
                </a:solidFill>
              </a:rPr>
              <a:t>Agrega texto o copia y pega la gráfica que se adapte mejor a tu presentación</a:t>
            </a:r>
            <a:endParaRPr lang="es-CO" sz="1600" dirty="0">
              <a:solidFill>
                <a:schemeClr val="bg1">
                  <a:lumMod val="10000"/>
                </a:schemeClr>
              </a:solidFill>
            </a:endParaRPr>
          </a:p>
        </p:txBody>
      </p:sp>
      <p:sp>
        <p:nvSpPr>
          <p:cNvPr id="24" name="Título 2">
            <a:extLst>
              <a:ext uri="{FF2B5EF4-FFF2-40B4-BE49-F238E27FC236}">
                <a16:creationId xmlns:a16="http://schemas.microsoft.com/office/drawing/2014/main" id="{1369179D-A231-A7A7-77CF-8CB1592D2E89}"/>
              </a:ext>
            </a:extLst>
          </p:cNvPr>
          <p:cNvSpPr>
            <a:spLocks noGrp="1"/>
          </p:cNvSpPr>
          <p:nvPr>
            <p:ph type="ctrTitle"/>
          </p:nvPr>
        </p:nvSpPr>
        <p:spPr>
          <a:xfrm>
            <a:off x="537748" y="110164"/>
            <a:ext cx="8904251" cy="661633"/>
          </a:xfrm>
        </p:spPr>
        <p:txBody>
          <a:bodyPr/>
          <a:lstStyle/>
          <a:p>
            <a:r>
              <a:rPr lang="es-MX" dirty="0"/>
              <a:t>Datos principales de la transmisión</a:t>
            </a:r>
            <a:endParaRPr lang="es-CO" dirty="0"/>
          </a:p>
        </p:txBody>
      </p:sp>
      <p:sp>
        <p:nvSpPr>
          <p:cNvPr id="25" name="Marcador de contenido 2">
            <a:extLst>
              <a:ext uri="{FF2B5EF4-FFF2-40B4-BE49-F238E27FC236}">
                <a16:creationId xmlns:a16="http://schemas.microsoft.com/office/drawing/2014/main" id="{1B2DD8F3-058E-A86D-9F72-B2C465CF001C}"/>
              </a:ext>
            </a:extLst>
          </p:cNvPr>
          <p:cNvSpPr txBox="1">
            <a:spLocks/>
          </p:cNvSpPr>
          <p:nvPr/>
        </p:nvSpPr>
        <p:spPr>
          <a:xfrm>
            <a:off x="1733524" y="1251761"/>
            <a:ext cx="7419881" cy="1038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s-CO" sz="1600" b="1" dirty="0">
                <a:solidFill>
                  <a:schemeClr val="bg1">
                    <a:lumMod val="10000"/>
                  </a:schemeClr>
                </a:solidFill>
                <a:latin typeface="Montserrat" pitchFamily="2" charset="0"/>
                <a:ea typeface="Calibri" panose="020F0502020204030204" pitchFamily="34" charset="0"/>
                <a:cs typeface="Times New Roman" panose="02020603050405020304" pitchFamily="18" charset="0"/>
              </a:rPr>
              <a:t>Fecha </a:t>
            </a:r>
          </a:p>
          <a:p>
            <a:pPr marL="0" indent="0" algn="just">
              <a:spcBef>
                <a:spcPts val="0"/>
              </a:spcBef>
              <a:buFont typeface="Arial" panose="020B0604020202020204" pitchFamily="34" charset="0"/>
              <a:buNone/>
            </a:pPr>
            <a:r>
              <a:rPr lang="es-CO" sz="1600" dirty="0">
                <a:solidFill>
                  <a:schemeClr val="bg1">
                    <a:lumMod val="10000"/>
                  </a:schemeClr>
                </a:solidFill>
                <a:latin typeface="Montserrat" pitchFamily="2" charset="0"/>
                <a:ea typeface="Calibri" panose="020F0502020204030204" pitchFamily="34" charset="0"/>
                <a:cs typeface="Times New Roman" panose="02020603050405020304" pitchFamily="18" charset="0"/>
              </a:rPr>
              <a:t>El espacio de rendición de cuentas se realizó el jueves,</a:t>
            </a:r>
            <a:r>
              <a:rPr lang="es-CO" sz="1600" dirty="0">
                <a:latin typeface="Montserrat" pitchFamily="2" charset="0"/>
                <a:ea typeface="Calibri" panose="020F0502020204030204" pitchFamily="34" charset="0"/>
                <a:cs typeface="Times New Roman" panose="02020603050405020304" pitchFamily="18" charset="0"/>
              </a:rPr>
              <a:t> </a:t>
            </a:r>
            <a:r>
              <a:rPr lang="es-CO" sz="1600" dirty="0">
                <a:solidFill>
                  <a:srgbClr val="69A624"/>
                </a:solidFill>
                <a:latin typeface="Montserrat" pitchFamily="2" charset="0"/>
                <a:ea typeface="Calibri" panose="020F0502020204030204" pitchFamily="34" charset="0"/>
                <a:cs typeface="Times New Roman" panose="02020603050405020304" pitchFamily="18" charset="0"/>
              </a:rPr>
              <a:t>3 de agosto</a:t>
            </a:r>
            <a:r>
              <a:rPr lang="es-CO" sz="1600" dirty="0">
                <a:latin typeface="Montserrat" pitchFamily="2" charset="0"/>
                <a:ea typeface="Calibri" panose="020F0502020204030204" pitchFamily="34" charset="0"/>
                <a:cs typeface="Times New Roman" panose="02020603050405020304" pitchFamily="18" charset="0"/>
              </a:rPr>
              <a:t>.</a:t>
            </a:r>
            <a:endParaRPr lang="es-CO" sz="1600" b="1" dirty="0">
              <a:latin typeface="Montserrat" pitchFamily="2" charset="0"/>
              <a:ea typeface="Calibri" panose="020F0502020204030204" pitchFamily="34" charset="0"/>
              <a:cs typeface="Times New Roman" panose="02020603050405020304" pitchFamily="18" charset="0"/>
            </a:endParaRPr>
          </a:p>
          <a:p>
            <a:pPr marL="0" indent="0" algn="just">
              <a:spcBef>
                <a:spcPts val="0"/>
              </a:spcBef>
              <a:buFont typeface="Arial" panose="020B0604020202020204" pitchFamily="34" charset="0"/>
              <a:buNone/>
            </a:pPr>
            <a:endParaRPr lang="es-CO" sz="1600" b="1" dirty="0">
              <a:latin typeface="Montserrat" pitchFamily="2" charset="0"/>
              <a:ea typeface="Calibri" panose="020F0502020204030204" pitchFamily="34" charset="0"/>
              <a:cs typeface="Times New Roman" panose="02020603050405020304" pitchFamily="18" charset="0"/>
            </a:endParaRPr>
          </a:p>
          <a:p>
            <a:pPr marL="0" indent="0" algn="just">
              <a:spcBef>
                <a:spcPts val="0"/>
              </a:spcBef>
              <a:buFont typeface="Arial" panose="020B0604020202020204" pitchFamily="34" charset="0"/>
              <a:buNone/>
            </a:pPr>
            <a:r>
              <a:rPr lang="es-CO" sz="1600" b="1" dirty="0">
                <a:solidFill>
                  <a:schemeClr val="bg1">
                    <a:lumMod val="10000"/>
                  </a:schemeClr>
                </a:solidFill>
                <a:latin typeface="Montserrat" pitchFamily="2" charset="0"/>
                <a:ea typeface="Calibri" panose="020F0502020204030204" pitchFamily="34" charset="0"/>
                <a:cs typeface="Times New Roman" panose="02020603050405020304" pitchFamily="18" charset="0"/>
              </a:rPr>
              <a:t>Duración del evento </a:t>
            </a:r>
          </a:p>
          <a:p>
            <a:pPr marL="0" indent="0" algn="just">
              <a:spcBef>
                <a:spcPts val="0"/>
              </a:spcBef>
              <a:buFont typeface="Arial" panose="020B0604020202020204" pitchFamily="34" charset="0"/>
              <a:buNone/>
            </a:pPr>
            <a:r>
              <a:rPr lang="es-CO" sz="1600" dirty="0">
                <a:solidFill>
                  <a:schemeClr val="bg1">
                    <a:lumMod val="10000"/>
                  </a:schemeClr>
                </a:solidFill>
                <a:latin typeface="Montserrat" pitchFamily="2" charset="0"/>
                <a:cs typeface="Times New Roman" panose="02020603050405020304" pitchFamily="18" charset="0"/>
              </a:rPr>
              <a:t>1 hora y 30 min</a:t>
            </a:r>
            <a:r>
              <a:rPr lang="es-CO" sz="1600" dirty="0">
                <a:latin typeface="Montserrat" pitchFamily="2" charset="0"/>
                <a:ea typeface="Calibri" panose="020F0502020204030204" pitchFamily="34" charset="0"/>
                <a:cs typeface="Times New Roman" panose="02020603050405020304" pitchFamily="18" charset="0"/>
              </a:rPr>
              <a:t>. </a:t>
            </a:r>
            <a:r>
              <a:rPr lang="es-CO" sz="1600" dirty="0">
                <a:solidFill>
                  <a:schemeClr val="bg1">
                    <a:lumMod val="10000"/>
                  </a:schemeClr>
                </a:solidFill>
                <a:latin typeface="Montserrat" pitchFamily="2" charset="0"/>
                <a:cs typeface="Times New Roman" panose="02020603050405020304" pitchFamily="18" charset="0"/>
              </a:rPr>
              <a:t>De</a:t>
            </a:r>
            <a:r>
              <a:rPr lang="es-CO" sz="1600" dirty="0">
                <a:latin typeface="Montserrat" pitchFamily="2" charset="0"/>
                <a:ea typeface="Calibri" panose="020F0502020204030204" pitchFamily="34" charset="0"/>
                <a:cs typeface="Times New Roman" panose="02020603050405020304" pitchFamily="18" charset="0"/>
              </a:rPr>
              <a:t> </a:t>
            </a:r>
            <a:r>
              <a:rPr lang="es-CO" sz="1600" dirty="0">
                <a:solidFill>
                  <a:srgbClr val="69A624"/>
                </a:solidFill>
                <a:latin typeface="Montserrat" pitchFamily="2" charset="0"/>
                <a:cs typeface="Times New Roman" panose="02020603050405020304" pitchFamily="18" charset="0"/>
              </a:rPr>
              <a:t>10:00 a.m. a 11:30 a.m.</a:t>
            </a:r>
          </a:p>
        </p:txBody>
      </p:sp>
      <p:sp>
        <p:nvSpPr>
          <p:cNvPr id="26" name="Marcador de contenido 2">
            <a:extLst>
              <a:ext uri="{FF2B5EF4-FFF2-40B4-BE49-F238E27FC236}">
                <a16:creationId xmlns:a16="http://schemas.microsoft.com/office/drawing/2014/main" id="{F0D3C6BB-0915-90C8-A083-82E45166C9E9}"/>
              </a:ext>
            </a:extLst>
          </p:cNvPr>
          <p:cNvSpPr txBox="1">
            <a:spLocks/>
          </p:cNvSpPr>
          <p:nvPr/>
        </p:nvSpPr>
        <p:spPr>
          <a:xfrm>
            <a:off x="1737646" y="3250376"/>
            <a:ext cx="8444580" cy="789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s-CO" sz="1600" b="1" dirty="0">
                <a:solidFill>
                  <a:schemeClr val="bg1">
                    <a:lumMod val="10000"/>
                  </a:schemeClr>
                </a:solidFill>
                <a:latin typeface="Montserrat" pitchFamily="2" charset="0"/>
                <a:cs typeface="Times New Roman" panose="02020603050405020304" pitchFamily="18" charset="0"/>
              </a:rPr>
              <a:t>Panelistas </a:t>
            </a:r>
          </a:p>
          <a:p>
            <a:pPr marL="0" indent="0" algn="just">
              <a:spcBef>
                <a:spcPts val="0"/>
              </a:spcBef>
              <a:buFont typeface="Arial" panose="020B0604020202020204" pitchFamily="34" charset="0"/>
              <a:buNone/>
            </a:pPr>
            <a:r>
              <a:rPr lang="es-CO" sz="1600" dirty="0">
                <a:solidFill>
                  <a:schemeClr val="bg1">
                    <a:lumMod val="10000"/>
                  </a:schemeClr>
                </a:solidFill>
                <a:latin typeface="Montserrat" pitchFamily="2" charset="0"/>
                <a:cs typeface="Times New Roman" panose="02020603050405020304" pitchFamily="18" charset="0"/>
              </a:rPr>
              <a:t>Directora</a:t>
            </a:r>
          </a:p>
          <a:p>
            <a:pPr marL="0" indent="0" algn="just">
              <a:spcBef>
                <a:spcPts val="0"/>
              </a:spcBef>
              <a:buFont typeface="Arial" panose="020B0604020202020204" pitchFamily="34" charset="0"/>
              <a:buNone/>
            </a:pPr>
            <a:r>
              <a:rPr lang="es-CO" sz="1600" i="1" dirty="0">
                <a:solidFill>
                  <a:schemeClr val="bg1">
                    <a:lumMod val="10000"/>
                  </a:schemeClr>
                </a:solidFill>
                <a:latin typeface="Montserrat" pitchFamily="2" charset="0"/>
                <a:cs typeface="Times New Roman" panose="02020603050405020304" pitchFamily="18" charset="0"/>
              </a:rPr>
              <a:t>Subdirectores: </a:t>
            </a:r>
            <a:r>
              <a:rPr lang="es-CO" sz="1600" dirty="0">
                <a:solidFill>
                  <a:schemeClr val="bg1">
                    <a:lumMod val="10000"/>
                  </a:schemeClr>
                </a:solidFill>
                <a:latin typeface="Montserrat" pitchFamily="2" charset="0"/>
                <a:cs typeface="Times New Roman" panose="02020603050405020304" pitchFamily="18" charset="0"/>
              </a:rPr>
              <a:t>cada uno informó, junto con su equipo de trabajo, sobre los temas a destacar de la gestión del Fondo.</a:t>
            </a:r>
            <a:endParaRPr lang="es-CO" sz="1600" i="1" dirty="0">
              <a:latin typeface="Montserrat" pitchFamily="2" charset="0"/>
              <a:cs typeface="Times New Roman" panose="02020603050405020304" pitchFamily="18" charset="0"/>
            </a:endParaRPr>
          </a:p>
        </p:txBody>
      </p:sp>
      <p:sp>
        <p:nvSpPr>
          <p:cNvPr id="27" name="Marcador de contenido 2">
            <a:extLst>
              <a:ext uri="{FF2B5EF4-FFF2-40B4-BE49-F238E27FC236}">
                <a16:creationId xmlns:a16="http://schemas.microsoft.com/office/drawing/2014/main" id="{56193BAE-9A93-DF91-9E0B-E76BCC087457}"/>
              </a:ext>
            </a:extLst>
          </p:cNvPr>
          <p:cNvSpPr txBox="1">
            <a:spLocks/>
          </p:cNvSpPr>
          <p:nvPr/>
        </p:nvSpPr>
        <p:spPr>
          <a:xfrm>
            <a:off x="1737645" y="2622824"/>
            <a:ext cx="2634291" cy="417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a:solidFill>
                  <a:prstClr val="white">
                    <a:lumMod val="50000"/>
                  </a:prstClr>
                </a:solidFill>
                <a:latin typeface="Myriad Pro"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s-ES" sz="2000" kern="1200" dirty="0">
                <a:solidFill>
                  <a:prstClr val="white">
                    <a:lumMod val="50000"/>
                  </a:prstClr>
                </a:solidFill>
                <a:latin typeface="Myriad Pro"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s-ES" sz="1800" kern="1200" dirty="0">
                <a:solidFill>
                  <a:prstClr val="white">
                    <a:lumMod val="50000"/>
                  </a:prstClr>
                </a:solidFill>
                <a:latin typeface="Myriad Pro"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s-ES" sz="1600" kern="1200" dirty="0">
                <a:solidFill>
                  <a:prstClr val="white">
                    <a:lumMod val="50000"/>
                  </a:prstClr>
                </a:solidFill>
                <a:latin typeface="Myriad Pro"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a:solidFill>
                  <a:prstClr val="white">
                    <a:lumMod val="50000"/>
                  </a:prstClr>
                </a:solidFill>
                <a:latin typeface="Myriad Pro"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50000"/>
              </a:lnSpc>
              <a:buFont typeface="Arial" panose="020B0604020202020204" pitchFamily="34" charset="0"/>
              <a:buNone/>
            </a:pPr>
            <a:r>
              <a:rPr lang="es-CO" sz="1600" b="1" dirty="0">
                <a:solidFill>
                  <a:schemeClr val="bg1">
                    <a:lumMod val="10000"/>
                  </a:schemeClr>
                </a:solidFill>
                <a:latin typeface="Montserrat" pitchFamily="2" charset="0"/>
                <a:ea typeface="Calibri" panose="020F0502020204030204" pitchFamily="34" charset="0"/>
                <a:cs typeface="Times New Roman" panose="02020603050405020304" pitchFamily="18" charset="0"/>
              </a:rPr>
              <a:t>Lugar de transmisión </a:t>
            </a:r>
          </a:p>
          <a:p>
            <a:pPr marL="0" indent="0" algn="just">
              <a:lnSpc>
                <a:spcPct val="50000"/>
              </a:lnSpc>
              <a:buNone/>
            </a:pPr>
            <a:r>
              <a:rPr lang="es-CO" sz="1600" dirty="0">
                <a:solidFill>
                  <a:schemeClr val="bg1">
                    <a:lumMod val="10000"/>
                  </a:schemeClr>
                </a:solidFill>
                <a:latin typeface="Montserrat" pitchFamily="2" charset="0"/>
                <a:ea typeface="Calibri" panose="020F0502020204030204" pitchFamily="34" charset="0"/>
                <a:cs typeface="Times New Roman" panose="02020603050405020304" pitchFamily="18" charset="0"/>
              </a:rPr>
              <a:t>Auditorio Fogafín</a:t>
            </a:r>
          </a:p>
        </p:txBody>
      </p:sp>
      <p:sp>
        <p:nvSpPr>
          <p:cNvPr id="28" name="CuadroTexto 27">
            <a:extLst>
              <a:ext uri="{FF2B5EF4-FFF2-40B4-BE49-F238E27FC236}">
                <a16:creationId xmlns:a16="http://schemas.microsoft.com/office/drawing/2014/main" id="{9079BCBF-89BE-A47C-1A95-65D44767447F}"/>
              </a:ext>
            </a:extLst>
          </p:cNvPr>
          <p:cNvSpPr txBox="1"/>
          <p:nvPr/>
        </p:nvSpPr>
        <p:spPr>
          <a:xfrm>
            <a:off x="1706116" y="5219333"/>
            <a:ext cx="7482941" cy="338554"/>
          </a:xfrm>
          <a:prstGeom prst="rect">
            <a:avLst/>
          </a:prstGeom>
          <a:noFill/>
        </p:spPr>
        <p:txBody>
          <a:bodyPr wrap="square">
            <a:spAutoFit/>
          </a:bodyPr>
          <a:lstStyle/>
          <a:p>
            <a:r>
              <a:rPr lang="es-CO" sz="1600" dirty="0">
                <a:solidFill>
                  <a:schemeClr val="bg1">
                    <a:lumMod val="10000"/>
                  </a:schemeClr>
                </a:solidFill>
                <a:latin typeface="Montserrat" pitchFamily="2" charset="0"/>
              </a:rPr>
              <a:t>Se contó con intérpretes de </a:t>
            </a:r>
            <a:r>
              <a:rPr lang="es-CO" sz="1600" dirty="0">
                <a:solidFill>
                  <a:srgbClr val="69A624"/>
                </a:solidFill>
                <a:latin typeface="Montserrat" pitchFamily="2" charset="0"/>
                <a:cs typeface="Times New Roman" panose="02020603050405020304" pitchFamily="18" charset="0"/>
              </a:rPr>
              <a:t>Lengua de señas colombiana</a:t>
            </a:r>
            <a:r>
              <a:rPr lang="es-CO" sz="1600" dirty="0">
                <a:solidFill>
                  <a:schemeClr val="bg1">
                    <a:lumMod val="25000"/>
                  </a:schemeClr>
                </a:solidFill>
                <a:latin typeface="Montserrat" pitchFamily="2" charset="0"/>
              </a:rPr>
              <a:t>.</a:t>
            </a:r>
          </a:p>
        </p:txBody>
      </p:sp>
      <p:pic>
        <p:nvPicPr>
          <p:cNvPr id="30" name="Imagen 29" descr="Icono&#10;&#10;Descripción generada automáticamente">
            <a:extLst>
              <a:ext uri="{FF2B5EF4-FFF2-40B4-BE49-F238E27FC236}">
                <a16:creationId xmlns:a16="http://schemas.microsoft.com/office/drawing/2014/main" id="{956C7215-844C-4C53-68DB-F06E05B57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014" y="1436305"/>
            <a:ext cx="377605" cy="377605"/>
          </a:xfrm>
          <a:prstGeom prst="rect">
            <a:avLst/>
          </a:prstGeom>
        </p:spPr>
      </p:pic>
      <p:pic>
        <p:nvPicPr>
          <p:cNvPr id="31" name="Imagen 30" descr="Icono&#10;&#10;Descripción generada automáticamente">
            <a:extLst>
              <a:ext uri="{FF2B5EF4-FFF2-40B4-BE49-F238E27FC236}">
                <a16:creationId xmlns:a16="http://schemas.microsoft.com/office/drawing/2014/main" id="{1CDB89C2-E606-7FB1-5759-7DAA3D381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014" y="3364565"/>
            <a:ext cx="377605" cy="377605"/>
          </a:xfrm>
          <a:prstGeom prst="rect">
            <a:avLst/>
          </a:prstGeom>
        </p:spPr>
      </p:pic>
      <p:pic>
        <p:nvPicPr>
          <p:cNvPr id="32" name="Imagen 31" descr="Forma&#10;&#10;Descripción generada automáticamente">
            <a:extLst>
              <a:ext uri="{FF2B5EF4-FFF2-40B4-BE49-F238E27FC236}">
                <a16:creationId xmlns:a16="http://schemas.microsoft.com/office/drawing/2014/main" id="{21997655-7E13-D584-98C9-1AD346E6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136" y="2606194"/>
            <a:ext cx="377605" cy="377605"/>
          </a:xfrm>
          <a:prstGeom prst="rect">
            <a:avLst/>
          </a:prstGeom>
        </p:spPr>
      </p:pic>
      <p:pic>
        <p:nvPicPr>
          <p:cNvPr id="33" name="Imagen 32" descr="Icono&#10;&#10;Descripción generada automáticamente">
            <a:extLst>
              <a:ext uri="{FF2B5EF4-FFF2-40B4-BE49-F238E27FC236}">
                <a16:creationId xmlns:a16="http://schemas.microsoft.com/office/drawing/2014/main" id="{42495D26-5EE0-4158-3153-A5B2D4350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118" y="5158237"/>
            <a:ext cx="377605" cy="377605"/>
          </a:xfrm>
          <a:prstGeom prst="rect">
            <a:avLst/>
          </a:prstGeom>
        </p:spPr>
      </p:pic>
      <p:sp>
        <p:nvSpPr>
          <p:cNvPr id="35" name="TextBox 7">
            <a:extLst>
              <a:ext uri="{FF2B5EF4-FFF2-40B4-BE49-F238E27FC236}">
                <a16:creationId xmlns:a16="http://schemas.microsoft.com/office/drawing/2014/main" id="{01343D9D-3596-CD6A-54A0-EF80AA051A8F}"/>
              </a:ext>
            </a:extLst>
          </p:cNvPr>
          <p:cNvSpPr txBox="1"/>
          <p:nvPr/>
        </p:nvSpPr>
        <p:spPr>
          <a:xfrm>
            <a:off x="1737645" y="4489732"/>
            <a:ext cx="3420422" cy="584775"/>
          </a:xfrm>
          <a:prstGeom prst="rect">
            <a:avLst/>
          </a:prstGeom>
          <a:noFill/>
        </p:spPr>
        <p:txBody>
          <a:bodyPr wrap="square" rtlCol="0">
            <a:spAutoFit/>
          </a:bodyPr>
          <a:lstStyle/>
          <a:p>
            <a:r>
              <a:rPr lang="id-ID" sz="1600" b="1" dirty="0">
                <a:solidFill>
                  <a:schemeClr val="bg1">
                    <a:lumMod val="10000"/>
                  </a:schemeClr>
                </a:solidFill>
                <a:latin typeface="Montserrat" pitchFamily="2" charset="0"/>
                <a:cs typeface="Times New Roman" panose="02020603050405020304" pitchFamily="18" charset="0"/>
              </a:rPr>
              <a:t>Canales de transmisión</a:t>
            </a:r>
            <a:r>
              <a:rPr lang="es-MX" sz="1600" b="1" dirty="0">
                <a:solidFill>
                  <a:schemeClr val="bg1">
                    <a:lumMod val="10000"/>
                  </a:schemeClr>
                </a:solidFill>
                <a:latin typeface="Montserrat" pitchFamily="2" charset="0"/>
                <a:cs typeface="Times New Roman" panose="02020603050405020304" pitchFamily="18" charset="0"/>
              </a:rPr>
              <a:t> </a:t>
            </a:r>
          </a:p>
          <a:p>
            <a:r>
              <a:rPr lang="en-US" sz="1600" dirty="0">
                <a:solidFill>
                  <a:schemeClr val="bg1">
                    <a:lumMod val="10000"/>
                  </a:schemeClr>
                </a:solidFill>
                <a:latin typeface="Montserrat" pitchFamily="2" charset="0"/>
                <a:cs typeface="Times New Roman" panose="02020603050405020304" pitchFamily="18" charset="0"/>
              </a:rPr>
              <a:t>Facebook Live y YouTube Live</a:t>
            </a:r>
            <a:endParaRPr lang="id-ID" sz="1600" dirty="0">
              <a:solidFill>
                <a:schemeClr val="bg1">
                  <a:lumMod val="10000"/>
                </a:schemeClr>
              </a:solidFill>
              <a:latin typeface="Montserrat" pitchFamily="2" charset="0"/>
              <a:cs typeface="Times New Roman" panose="02020603050405020304" pitchFamily="18" charset="0"/>
            </a:endParaRPr>
          </a:p>
        </p:txBody>
      </p:sp>
      <p:pic>
        <p:nvPicPr>
          <p:cNvPr id="36" name="Imagen 35">
            <a:extLst>
              <a:ext uri="{FF2B5EF4-FFF2-40B4-BE49-F238E27FC236}">
                <a16:creationId xmlns:a16="http://schemas.microsoft.com/office/drawing/2014/main" id="{361EA69C-A8BD-A736-EB46-F621BB4F8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014" y="4531564"/>
            <a:ext cx="378000" cy="378000"/>
          </a:xfrm>
          <a:prstGeom prst="rect">
            <a:avLst/>
          </a:prstGeom>
        </p:spPr>
      </p:pic>
    </p:spTree>
    <p:extLst>
      <p:ext uri="{BB962C8B-B14F-4D97-AF65-F5344CB8AC3E}">
        <p14:creationId xmlns:p14="http://schemas.microsoft.com/office/powerpoint/2010/main" val="112760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36B1DC-90C9-4B4E-93B0-145D0957DBE9}"/>
              </a:ext>
            </a:extLst>
          </p:cNvPr>
          <p:cNvSpPr>
            <a:spLocks noGrp="1"/>
          </p:cNvSpPr>
          <p:nvPr>
            <p:ph type="ctrTitle"/>
          </p:nvPr>
        </p:nvSpPr>
        <p:spPr/>
        <p:txBody>
          <a:bodyPr/>
          <a:lstStyle/>
          <a:p>
            <a:r>
              <a:rPr lang="es-MX" dirty="0"/>
              <a:t>Temario a desarrollar </a:t>
            </a:r>
            <a:endParaRPr lang="es-CO" dirty="0"/>
          </a:p>
        </p:txBody>
      </p:sp>
      <p:sp>
        <p:nvSpPr>
          <p:cNvPr id="4" name="Marcador de texto 3">
            <a:extLst>
              <a:ext uri="{FF2B5EF4-FFF2-40B4-BE49-F238E27FC236}">
                <a16:creationId xmlns:a16="http://schemas.microsoft.com/office/drawing/2014/main" id="{98C9F7B9-D56D-9878-B565-C984A45390FF}"/>
              </a:ext>
            </a:extLst>
          </p:cNvPr>
          <p:cNvSpPr>
            <a:spLocks noGrp="1"/>
          </p:cNvSpPr>
          <p:nvPr>
            <p:ph type="body" sz="quarter" idx="14"/>
          </p:nvPr>
        </p:nvSpPr>
        <p:spPr>
          <a:xfrm>
            <a:off x="493191" y="1126086"/>
            <a:ext cx="9361023" cy="5248081"/>
          </a:xfrm>
        </p:spPr>
        <p:txBody>
          <a:bodyPr/>
          <a:lstStyle/>
          <a:p>
            <a:pPr algn="just">
              <a:spcBef>
                <a:spcPts val="0"/>
              </a:spcBef>
              <a:buClr>
                <a:srgbClr val="00609C"/>
              </a:buClr>
            </a:pPr>
            <a:r>
              <a:rPr lang="es-MX" sz="1600" dirty="0">
                <a:solidFill>
                  <a:schemeClr val="bg1">
                    <a:lumMod val="10000"/>
                  </a:schemeClr>
                </a:solidFill>
                <a:latin typeface="Montserrat" pitchFamily="2" charset="0"/>
              </a:rPr>
              <a:t>Con el propósito de desarrollar este ejercicio de rendición de cuentas bajo el concepto principal que se definió </a:t>
            </a:r>
            <a:r>
              <a:rPr lang="es-MX" sz="1600" dirty="0">
                <a:solidFill>
                  <a:srgbClr val="69A624"/>
                </a:solidFill>
                <a:latin typeface="Montserrat" pitchFamily="2" charset="0"/>
              </a:rPr>
              <a:t>“¿Conoce cómo Fogafín protege su dinero?” </a:t>
            </a:r>
            <a:r>
              <a:rPr lang="es-MX" sz="1600" dirty="0">
                <a:solidFill>
                  <a:schemeClr val="bg1">
                    <a:lumMod val="10000"/>
                  </a:schemeClr>
                </a:solidFill>
                <a:latin typeface="Montserrat" pitchFamily="2" charset="0"/>
              </a:rPr>
              <a:t>se desarrolló un temario que buscaba manejar un hilo conductor entre las distintas intervenciones, es por esto que se coordinó de la siguiente manera:</a:t>
            </a:r>
          </a:p>
          <a:p>
            <a:pPr algn="just">
              <a:spcBef>
                <a:spcPts val="0"/>
              </a:spcBef>
              <a:buClr>
                <a:srgbClr val="00609C"/>
              </a:buClr>
            </a:pPr>
            <a:endParaRPr lang="es-MX" sz="1600" dirty="0">
              <a:solidFill>
                <a:schemeClr val="bg1">
                  <a:lumMod val="25000"/>
                </a:schemeClr>
              </a:solidFill>
              <a:latin typeface="Montserrat" pitchFamily="2" charset="0"/>
            </a:endParaRPr>
          </a:p>
          <a:p>
            <a:pPr marL="285750" indent="-285750" algn="just">
              <a:spcBef>
                <a:spcPts val="0"/>
              </a:spcBef>
              <a:buClr>
                <a:srgbClr val="69A624"/>
              </a:buClr>
              <a:buFont typeface="Arial" panose="020B0604020202020204" pitchFamily="34" charset="0"/>
              <a:buChar char="•"/>
            </a:pPr>
            <a:r>
              <a:rPr lang="en-US" sz="1600" b="1" dirty="0">
                <a:solidFill>
                  <a:srgbClr val="69A624"/>
                </a:solidFill>
                <a:latin typeface="Montserrat" pitchFamily="2" charset="0"/>
              </a:rPr>
              <a:t>Directora</a:t>
            </a:r>
          </a:p>
          <a:p>
            <a:pPr marL="266700" algn="just">
              <a:spcBef>
                <a:spcPts val="0"/>
              </a:spcBef>
              <a:buClr>
                <a:srgbClr val="69A624"/>
              </a:buClr>
            </a:pPr>
            <a:r>
              <a:rPr lang="es-CO" sz="1600" dirty="0">
                <a:solidFill>
                  <a:schemeClr val="bg1">
                    <a:lumMod val="10000"/>
                  </a:schemeClr>
                </a:solidFill>
                <a:latin typeface="Montserrat" pitchFamily="2" charset="0"/>
              </a:rPr>
              <a:t>Fogafín: aunque no nos ves, siempre estamos protegiendo tus ahorros.</a:t>
            </a:r>
          </a:p>
          <a:p>
            <a:pPr marL="552450" indent="-285750" algn="just">
              <a:spcBef>
                <a:spcPts val="0"/>
              </a:spcBef>
              <a:buClr>
                <a:srgbClr val="69A624"/>
              </a:buClr>
              <a:buFont typeface="Arial" panose="020B0604020202020204" pitchFamily="34" charset="0"/>
              <a:buChar char="•"/>
            </a:pPr>
            <a:endParaRPr lang="es-CO" sz="1600" dirty="0">
              <a:solidFill>
                <a:schemeClr val="bg1">
                  <a:lumMod val="10000"/>
                </a:schemeClr>
              </a:solidFill>
              <a:latin typeface="Montserrat" pitchFamily="2" charset="0"/>
            </a:endParaRPr>
          </a:p>
          <a:p>
            <a:pPr marL="285750" indent="-285750" algn="just">
              <a:spcBef>
                <a:spcPts val="0"/>
              </a:spcBef>
              <a:buClr>
                <a:srgbClr val="69A624"/>
              </a:buClr>
              <a:buFont typeface="Arial" panose="020B0604020202020204" pitchFamily="34" charset="0"/>
              <a:buChar char="•"/>
            </a:pPr>
            <a:r>
              <a:rPr lang="es-MX" sz="1600" b="1" dirty="0">
                <a:solidFill>
                  <a:srgbClr val="69A624"/>
                </a:solidFill>
                <a:latin typeface="Montserrat" pitchFamily="2" charset="0"/>
              </a:rPr>
              <a:t>Subdirectora de Mecanismos de Resolución</a:t>
            </a:r>
          </a:p>
          <a:p>
            <a:pPr marL="266700" algn="just">
              <a:spcBef>
                <a:spcPts val="0"/>
              </a:spcBef>
              <a:buClr>
                <a:srgbClr val="69A624"/>
              </a:buClr>
            </a:pPr>
            <a:r>
              <a:rPr lang="es-CO" sz="1600" dirty="0">
                <a:solidFill>
                  <a:schemeClr val="bg1">
                    <a:lumMod val="10000"/>
                  </a:schemeClr>
                </a:solidFill>
                <a:latin typeface="Montserrat" pitchFamily="2" charset="0"/>
              </a:rPr>
              <a:t>¿Cómo protegemos tus ahorros?</a:t>
            </a:r>
          </a:p>
          <a:p>
            <a:pPr marL="285750" indent="-285750" algn="just">
              <a:spcBef>
                <a:spcPts val="0"/>
              </a:spcBef>
              <a:buClr>
                <a:srgbClr val="69A624"/>
              </a:buClr>
              <a:buFont typeface="Arial" panose="020B0604020202020204" pitchFamily="34" charset="0"/>
              <a:buChar char="•"/>
            </a:pPr>
            <a:endParaRPr lang="es-MX" sz="1600" b="1" dirty="0">
              <a:solidFill>
                <a:srgbClr val="7CCA62"/>
              </a:solidFill>
              <a:latin typeface="Montserrat" pitchFamily="2" charset="0"/>
            </a:endParaRPr>
          </a:p>
          <a:p>
            <a:pPr marL="285750" indent="-285750" algn="just">
              <a:spcBef>
                <a:spcPts val="0"/>
              </a:spcBef>
              <a:buClr>
                <a:srgbClr val="69A624"/>
              </a:buClr>
              <a:buFont typeface="Arial" panose="020B0604020202020204" pitchFamily="34" charset="0"/>
              <a:buChar char="•"/>
            </a:pPr>
            <a:r>
              <a:rPr lang="es-MX" sz="1600" b="1" dirty="0">
                <a:solidFill>
                  <a:srgbClr val="69A624"/>
                </a:solidFill>
                <a:latin typeface="Montserrat" pitchFamily="2" charset="0"/>
              </a:rPr>
              <a:t>Subdirector de Gestión de Activos </a:t>
            </a:r>
          </a:p>
          <a:p>
            <a:pPr marL="266700" algn="just">
              <a:spcBef>
                <a:spcPts val="0"/>
              </a:spcBef>
              <a:buClr>
                <a:srgbClr val="69A624"/>
              </a:buClr>
            </a:pPr>
            <a:r>
              <a:rPr lang="es-CO" sz="1600" dirty="0">
                <a:solidFill>
                  <a:schemeClr val="bg1">
                    <a:lumMod val="10000"/>
                  </a:schemeClr>
                </a:solidFill>
                <a:latin typeface="Montserrat" pitchFamily="2" charset="0"/>
              </a:rPr>
              <a:t>¿Por qué es importante la reserva del Seguro de Depósitos?</a:t>
            </a:r>
          </a:p>
          <a:p>
            <a:pPr marL="552450" indent="-285750" algn="just">
              <a:spcBef>
                <a:spcPts val="0"/>
              </a:spcBef>
              <a:buClr>
                <a:srgbClr val="69A624"/>
              </a:buClr>
              <a:buFont typeface="Arial" panose="020B0604020202020204" pitchFamily="34" charset="0"/>
              <a:buChar char="•"/>
            </a:pPr>
            <a:endParaRPr lang="es-CO" sz="1600" dirty="0">
              <a:solidFill>
                <a:schemeClr val="bg1">
                  <a:lumMod val="10000"/>
                </a:schemeClr>
              </a:solidFill>
              <a:latin typeface="Montserrat" pitchFamily="2" charset="0"/>
            </a:endParaRPr>
          </a:p>
          <a:p>
            <a:pPr marL="285750" indent="-285750" algn="just">
              <a:spcBef>
                <a:spcPts val="0"/>
              </a:spcBef>
              <a:buClr>
                <a:srgbClr val="69A624"/>
              </a:buClr>
              <a:buFont typeface="Arial" panose="020B0604020202020204" pitchFamily="34" charset="0"/>
              <a:buChar char="•"/>
            </a:pPr>
            <a:r>
              <a:rPr lang="es-CO" sz="1600" b="1" dirty="0">
                <a:solidFill>
                  <a:srgbClr val="69A624"/>
                </a:solidFill>
                <a:latin typeface="Montserrat" pitchFamily="2" charset="0"/>
              </a:rPr>
              <a:t>Subdirector Financiero y Operativo </a:t>
            </a:r>
          </a:p>
          <a:p>
            <a:pPr marL="266700" algn="just">
              <a:spcBef>
                <a:spcPts val="0"/>
              </a:spcBef>
              <a:buClr>
                <a:srgbClr val="69A624"/>
              </a:buClr>
            </a:pPr>
            <a:r>
              <a:rPr lang="es-CO" sz="1600" dirty="0">
                <a:solidFill>
                  <a:schemeClr val="bg1">
                    <a:lumMod val="10000"/>
                  </a:schemeClr>
                </a:solidFill>
                <a:latin typeface="Montserrat" pitchFamily="2" charset="0"/>
              </a:rPr>
              <a:t>Buscamos la mejora continua en todos nuestros procesos </a:t>
            </a:r>
          </a:p>
          <a:p>
            <a:pPr marL="285750" indent="-285750" algn="just">
              <a:spcBef>
                <a:spcPts val="0"/>
              </a:spcBef>
              <a:buClr>
                <a:srgbClr val="69A624"/>
              </a:buClr>
              <a:buFont typeface="Arial" panose="020B0604020202020204" pitchFamily="34" charset="0"/>
              <a:buChar char="•"/>
            </a:pPr>
            <a:endParaRPr lang="es-CO" sz="1600" b="1" dirty="0">
              <a:solidFill>
                <a:srgbClr val="7CCA62"/>
              </a:solidFill>
              <a:latin typeface="Montserrat" pitchFamily="2" charset="0"/>
            </a:endParaRPr>
          </a:p>
          <a:p>
            <a:pPr marL="285750" indent="-285750" algn="just">
              <a:spcBef>
                <a:spcPts val="0"/>
              </a:spcBef>
              <a:buClr>
                <a:srgbClr val="69A624"/>
              </a:buClr>
              <a:buFont typeface="Arial" panose="020B0604020202020204" pitchFamily="34" charset="0"/>
              <a:buChar char="•"/>
            </a:pPr>
            <a:r>
              <a:rPr lang="es-CO" sz="1600" b="1" dirty="0">
                <a:solidFill>
                  <a:srgbClr val="69A624"/>
                </a:solidFill>
                <a:latin typeface="Montserrat" pitchFamily="2" charset="0"/>
              </a:rPr>
              <a:t>Subdirectora Corporativa </a:t>
            </a:r>
          </a:p>
          <a:p>
            <a:pPr marL="266700" algn="just">
              <a:spcBef>
                <a:spcPts val="0"/>
              </a:spcBef>
              <a:buClr>
                <a:srgbClr val="69A624"/>
              </a:buClr>
            </a:pPr>
            <a:r>
              <a:rPr lang="es-MX" sz="1600" dirty="0">
                <a:solidFill>
                  <a:schemeClr val="bg1">
                    <a:lumMod val="10000"/>
                  </a:schemeClr>
                </a:solidFill>
                <a:latin typeface="Montserrat" pitchFamily="2" charset="0"/>
              </a:rPr>
              <a:t>Nuestro recurso más importante es el humano. Nuestros funcionarios trabajan día a día para proteger tus ahorros y garantizar el desarrollo de los proyectos institucionales </a:t>
            </a:r>
          </a:p>
          <a:p>
            <a:pPr marL="285750" indent="-285750" algn="just">
              <a:spcBef>
                <a:spcPts val="0"/>
              </a:spcBef>
              <a:buClr>
                <a:srgbClr val="69A624"/>
              </a:buClr>
              <a:buFont typeface="Arial" panose="020B0604020202020204" pitchFamily="34" charset="0"/>
              <a:buChar char="•"/>
            </a:pPr>
            <a:endParaRPr lang="en-US" sz="1600" b="1" dirty="0">
              <a:solidFill>
                <a:srgbClr val="7CCA62"/>
              </a:solidFill>
              <a:latin typeface="Montserrat" pitchFamily="2" charset="0"/>
            </a:endParaRPr>
          </a:p>
          <a:p>
            <a:pPr marL="285750" indent="-285750" algn="just">
              <a:spcBef>
                <a:spcPts val="0"/>
              </a:spcBef>
              <a:buClr>
                <a:srgbClr val="69A624"/>
              </a:buClr>
              <a:buFont typeface="Arial" panose="020B0604020202020204" pitchFamily="34" charset="0"/>
              <a:buChar char="•"/>
            </a:pPr>
            <a:r>
              <a:rPr lang="en-US" sz="1600" b="1" dirty="0">
                <a:solidFill>
                  <a:srgbClr val="69A624"/>
                </a:solidFill>
                <a:latin typeface="Montserrat" pitchFamily="2" charset="0"/>
              </a:rPr>
              <a:t>Auditor Interno</a:t>
            </a:r>
          </a:p>
          <a:p>
            <a:pPr marL="266700" algn="just">
              <a:spcBef>
                <a:spcPts val="0"/>
              </a:spcBef>
              <a:buClr>
                <a:srgbClr val="69A624"/>
              </a:buClr>
            </a:pPr>
            <a:r>
              <a:rPr lang="es-MX" sz="1600" dirty="0">
                <a:solidFill>
                  <a:schemeClr val="bg1">
                    <a:lumMod val="10000"/>
                  </a:schemeClr>
                </a:solidFill>
                <a:latin typeface="Montserrat" pitchFamily="2" charset="0"/>
              </a:rPr>
              <a:t>Somos ciudadanos trabajando para ciudadanos</a:t>
            </a:r>
          </a:p>
          <a:p>
            <a:pPr marL="285750" indent="-285750" algn="just">
              <a:buClr>
                <a:srgbClr val="00609C"/>
              </a:buClr>
              <a:buFont typeface="Arial" panose="020B0604020202020204" pitchFamily="34" charset="0"/>
              <a:buChar char="•"/>
            </a:pPr>
            <a:endParaRPr lang="en-US" sz="1600" dirty="0">
              <a:solidFill>
                <a:srgbClr val="0F6FC6"/>
              </a:solidFill>
              <a:latin typeface="Montserrat" pitchFamily="2" charset="0"/>
            </a:endParaRPr>
          </a:p>
          <a:p>
            <a:pPr marL="285750" indent="-285750" algn="just">
              <a:buClr>
                <a:srgbClr val="00609C"/>
              </a:buClr>
              <a:buFont typeface="Arial" panose="020B0604020202020204" pitchFamily="34" charset="0"/>
              <a:buChar char="•"/>
            </a:pPr>
            <a:endParaRPr lang="es-MX" sz="1600" i="1" dirty="0">
              <a:solidFill>
                <a:schemeClr val="bg1">
                  <a:lumMod val="10000"/>
                </a:schemeClr>
              </a:solidFill>
              <a:latin typeface="Montserrat" pitchFamily="2" charset="0"/>
            </a:endParaRPr>
          </a:p>
          <a:p>
            <a:pPr marL="285750" indent="-285750" algn="just">
              <a:buClr>
                <a:srgbClr val="00609C"/>
              </a:buClr>
              <a:buFont typeface="Arial" panose="020B0604020202020204" pitchFamily="34" charset="0"/>
              <a:buChar char="•"/>
            </a:pPr>
            <a:endParaRPr lang="es-CO" sz="1600" i="1" dirty="0">
              <a:solidFill>
                <a:schemeClr val="bg1">
                  <a:lumMod val="10000"/>
                </a:schemeClr>
              </a:solidFill>
              <a:latin typeface="Montserrat" pitchFamily="2" charset="0"/>
            </a:endParaRPr>
          </a:p>
          <a:p>
            <a:pPr marL="285750" indent="-285750" algn="just">
              <a:buClr>
                <a:srgbClr val="00609C"/>
              </a:buClr>
              <a:buFont typeface="Arial" panose="020B0604020202020204" pitchFamily="34" charset="0"/>
              <a:buChar char="•"/>
            </a:pPr>
            <a:endParaRPr lang="es-CO" sz="1600" b="1" dirty="0">
              <a:solidFill>
                <a:srgbClr val="7CCA62"/>
              </a:solidFill>
              <a:latin typeface="Montserrat" pitchFamily="2" charset="0"/>
            </a:endParaRPr>
          </a:p>
          <a:p>
            <a:pPr marL="285750" indent="-285750" algn="just">
              <a:buClr>
                <a:srgbClr val="00609C"/>
              </a:buClr>
              <a:buFont typeface="Arial" panose="020B0604020202020204" pitchFamily="34" charset="0"/>
              <a:buChar char="•"/>
            </a:pPr>
            <a:endParaRPr lang="es-CO" sz="1600" i="1" dirty="0">
              <a:solidFill>
                <a:schemeClr val="bg1">
                  <a:lumMod val="10000"/>
                </a:schemeClr>
              </a:solidFill>
              <a:latin typeface="Montserrat" pitchFamily="2" charset="0"/>
            </a:endParaRPr>
          </a:p>
          <a:p>
            <a:pPr marL="285750" indent="-285750" algn="just">
              <a:buClr>
                <a:srgbClr val="00609C"/>
              </a:buClr>
              <a:buFont typeface="Arial" panose="020B0604020202020204" pitchFamily="34" charset="0"/>
              <a:buChar char="•"/>
            </a:pPr>
            <a:endParaRPr lang="es-CO" sz="1600" b="1" dirty="0">
              <a:solidFill>
                <a:srgbClr val="7CCA62"/>
              </a:solidFill>
              <a:latin typeface="Montserrat" pitchFamily="2" charset="0"/>
            </a:endParaRPr>
          </a:p>
          <a:p>
            <a:pPr marL="285750" indent="-285750" algn="just">
              <a:buClr>
                <a:srgbClr val="00609C"/>
              </a:buClr>
              <a:buFont typeface="Arial" panose="020B0604020202020204" pitchFamily="34" charset="0"/>
              <a:buChar char="•"/>
            </a:pPr>
            <a:endParaRPr lang="es-MX" sz="1600" b="1" dirty="0">
              <a:solidFill>
                <a:srgbClr val="7CCA62"/>
              </a:solidFill>
              <a:latin typeface="Montserrat" pitchFamily="2" charset="0"/>
            </a:endParaRPr>
          </a:p>
          <a:p>
            <a:pPr marL="285750" indent="-285750" algn="just">
              <a:buClr>
                <a:srgbClr val="00609C"/>
              </a:buClr>
              <a:buFont typeface="Arial" panose="020B0604020202020204" pitchFamily="34" charset="0"/>
              <a:buChar char="•"/>
            </a:pPr>
            <a:endParaRPr kumimoji="0" lang="en-US" sz="1600" b="1" i="0" u="none" strike="noStrike" kern="1200" cap="none" spc="0" normalizeH="0" baseline="0" noProof="0" dirty="0">
              <a:ln>
                <a:noFill/>
              </a:ln>
              <a:solidFill>
                <a:srgbClr val="A5C249"/>
              </a:solidFill>
              <a:effectLst/>
              <a:uLnTx/>
              <a:uFillTx/>
              <a:latin typeface="Montserrat" pitchFamily="2" charset="0"/>
            </a:endParaRPr>
          </a:p>
          <a:p>
            <a:pPr marL="285750" indent="-285750" algn="just">
              <a:buClr>
                <a:srgbClr val="00609C"/>
              </a:buClr>
              <a:buFont typeface="Arial" panose="020B0604020202020204" pitchFamily="34" charset="0"/>
              <a:buChar char="•"/>
            </a:pPr>
            <a:endParaRPr lang="es-CO" sz="1600" dirty="0"/>
          </a:p>
        </p:txBody>
      </p:sp>
    </p:spTree>
    <p:extLst>
      <p:ext uri="{BB962C8B-B14F-4D97-AF65-F5344CB8AC3E}">
        <p14:creationId xmlns:p14="http://schemas.microsoft.com/office/powerpoint/2010/main" val="100331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45E83AA-9F9A-4CA9-A70C-29E8F69B6EF2}"/>
              </a:ext>
            </a:extLst>
          </p:cNvPr>
          <p:cNvSpPr>
            <a:spLocks noGrp="1"/>
          </p:cNvSpPr>
          <p:nvPr>
            <p:ph type="ctrTitle"/>
          </p:nvPr>
        </p:nvSpPr>
        <p:spPr>
          <a:xfrm>
            <a:off x="4734679" y="1311189"/>
            <a:ext cx="5682082" cy="2387600"/>
          </a:xfrm>
        </p:spPr>
        <p:txBody>
          <a:bodyPr/>
          <a:lstStyle/>
          <a:p>
            <a:r>
              <a:rPr lang="es-MX" dirty="0"/>
              <a:t>Etapas de ejecución </a:t>
            </a:r>
          </a:p>
        </p:txBody>
      </p:sp>
      <p:pic>
        <p:nvPicPr>
          <p:cNvPr id="7" name="Marcador de posición de imagen 6">
            <a:extLst>
              <a:ext uri="{FF2B5EF4-FFF2-40B4-BE49-F238E27FC236}">
                <a16:creationId xmlns:a16="http://schemas.microsoft.com/office/drawing/2014/main" id="{2978BC46-C1BD-73F6-BA2E-D4405B929385}"/>
              </a:ext>
            </a:extLst>
          </p:cNvPr>
          <p:cNvPicPr>
            <a:picLocks noGrp="1" noChangeAspect="1"/>
          </p:cNvPicPr>
          <p:nvPr>
            <p:ph type="pic" sz="quarter" idx="10"/>
          </p:nvPr>
        </p:nvPicPr>
        <p:blipFill>
          <a:blip r:embed="rId2"/>
          <a:srcRect l="31841" r="31841"/>
          <a:stretch/>
        </p:blipFill>
        <p:spPr/>
      </p:pic>
    </p:spTree>
    <p:extLst>
      <p:ext uri="{BB962C8B-B14F-4D97-AF65-F5344CB8AC3E}">
        <p14:creationId xmlns:p14="http://schemas.microsoft.com/office/powerpoint/2010/main" val="1967295081"/>
      </p:ext>
    </p:extLst>
  </p:cSld>
  <p:clrMapOvr>
    <a:masterClrMapping/>
  </p:clrMapOvr>
</p:sld>
</file>

<file path=ppt/theme/theme1.xml><?xml version="1.0" encoding="utf-8"?>
<a:theme xmlns:a="http://schemas.openxmlformats.org/drawingml/2006/main" name="Tema de Office">
  <a:themeElements>
    <a:clrScheme name="Fogafin">
      <a:dk1>
        <a:srgbClr val="F2F2F2"/>
      </a:dk1>
      <a:lt1>
        <a:srgbClr val="F2F2F2"/>
      </a:lt1>
      <a:dk2>
        <a:srgbClr val="00609C"/>
      </a:dk2>
      <a:lt2>
        <a:srgbClr val="61A60E"/>
      </a:lt2>
      <a:accent1>
        <a:srgbClr val="FF9300"/>
      </a:accent1>
      <a:accent2>
        <a:srgbClr val="901440"/>
      </a:accent2>
      <a:accent3>
        <a:srgbClr val="41678C"/>
      </a:accent3>
      <a:accent4>
        <a:srgbClr val="26B2A8"/>
      </a:accent4>
      <a:accent5>
        <a:srgbClr val="5B9BD5"/>
      </a:accent5>
      <a:accent6>
        <a:srgbClr val="EA593B"/>
      </a:accent6>
      <a:hlink>
        <a:srgbClr val="2AADFF"/>
      </a:hlink>
      <a:folHlink>
        <a:srgbClr val="FFC000"/>
      </a:folHlink>
    </a:clrScheme>
    <a:fontScheme name="Personalizado 3">
      <a:majorFont>
        <a:latin typeface="Montserrat 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19914</TotalTime>
  <Words>2105</Words>
  <Application>Microsoft Office PowerPoint</Application>
  <PresentationFormat>Panorámica</PresentationFormat>
  <Paragraphs>220</Paragraphs>
  <Slides>37</Slides>
  <Notes>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Arial</vt:lpstr>
      <vt:lpstr>Bebas Neue</vt:lpstr>
      <vt:lpstr>Calibri</vt:lpstr>
      <vt:lpstr>Montserrat</vt:lpstr>
      <vt:lpstr>Montserrat Bold</vt:lpstr>
      <vt:lpstr>Montserrat Medium</vt:lpstr>
      <vt:lpstr>Myriad Pro</vt:lpstr>
      <vt:lpstr>Tema de Office</vt:lpstr>
      <vt:lpstr>Informe  Audiencia pública Gestión 2022</vt:lpstr>
      <vt:lpstr>Presentación de PowerPoint</vt:lpstr>
      <vt:lpstr>Contexto</vt:lpstr>
      <vt:lpstr>Contexto</vt:lpstr>
      <vt:lpstr>Finalidad</vt:lpstr>
      <vt:lpstr>Dinámica</vt:lpstr>
      <vt:lpstr>Datos principales de la transmisión</vt:lpstr>
      <vt:lpstr>Temario a desarrollar </vt:lpstr>
      <vt:lpstr>Etapas de ejecución </vt:lpstr>
      <vt:lpstr>1. Convocatoria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 Mecanismos de participación en el diseño de la audiencia</vt:lpstr>
      <vt:lpstr>Presentación de PowerPoint</vt:lpstr>
      <vt:lpstr>Desarrollo de la agenda</vt:lpstr>
      <vt:lpstr>Temas presentados</vt:lpstr>
      <vt:lpstr>Presentación de PowerPoint</vt:lpstr>
      <vt:lpstr>Interacción con la audiencia </vt:lpstr>
      <vt:lpstr>Transmisión en las plataformas </vt:lpstr>
      <vt:lpstr>Presentación de PowerPoint</vt:lpstr>
      <vt:lpstr>Cifras de la transmisión</vt:lpstr>
      <vt:lpstr>Principales datos de la transmisión </vt:lpstr>
      <vt:lpstr>Comportamiento de las vistas durante la transmisión </vt:lpstr>
      <vt:lpstr>Segmentación de espectadores </vt:lpstr>
      <vt:lpstr>Ubicación espectadores</vt:lpstr>
      <vt:lpstr>Evaluación de la actividad</vt:lpstr>
      <vt:lpstr>Encuestas</vt:lpstr>
      <vt:lpstr>Conclusiones y aprendizajes</vt:lpstr>
      <vt:lpstr>Conclusiones</vt:lpstr>
      <vt:lpstr>Aprendizajes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Tatiana Posso Fernandez</dc:creator>
  <cp:lastModifiedBy>Stefani Rivera Beltran</cp:lastModifiedBy>
  <cp:revision>75</cp:revision>
  <dcterms:created xsi:type="dcterms:W3CDTF">2023-06-20T14:02:19Z</dcterms:created>
  <dcterms:modified xsi:type="dcterms:W3CDTF">2023-10-04T22:49:48Z</dcterms:modified>
</cp:coreProperties>
</file>