
<file path=[Content_Types].xml><?xml version="1.0" encoding="utf-8"?>
<Types xmlns="http://schemas.openxmlformats.org/package/2006/content-types">
  <Default Extension="aac" ContentType="audio/aac"/>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7"/>
  </p:notesMasterIdLst>
  <p:handoutMasterIdLst>
    <p:handoutMasterId r:id="rId48"/>
  </p:handoutMasterIdLst>
  <p:sldIdLst>
    <p:sldId id="256" r:id="rId5"/>
    <p:sldId id="257" r:id="rId6"/>
    <p:sldId id="258" r:id="rId7"/>
    <p:sldId id="260" r:id="rId8"/>
    <p:sldId id="418" r:id="rId9"/>
    <p:sldId id="263" r:id="rId10"/>
    <p:sldId id="419" r:id="rId11"/>
    <p:sldId id="281" r:id="rId12"/>
    <p:sldId id="421" r:id="rId13"/>
    <p:sldId id="422" r:id="rId14"/>
    <p:sldId id="265" r:id="rId15"/>
    <p:sldId id="416" r:id="rId16"/>
    <p:sldId id="268" r:id="rId17"/>
    <p:sldId id="271" r:id="rId18"/>
    <p:sldId id="284" r:id="rId19"/>
    <p:sldId id="285" r:id="rId20"/>
    <p:sldId id="292" r:id="rId21"/>
    <p:sldId id="293" r:id="rId22"/>
    <p:sldId id="423" r:id="rId23"/>
    <p:sldId id="399" r:id="rId24"/>
    <p:sldId id="424" r:id="rId25"/>
    <p:sldId id="295" r:id="rId26"/>
    <p:sldId id="297" r:id="rId27"/>
    <p:sldId id="425" r:id="rId28"/>
    <p:sldId id="403" r:id="rId29"/>
    <p:sldId id="299" r:id="rId30"/>
    <p:sldId id="300" r:id="rId31"/>
    <p:sldId id="426" r:id="rId32"/>
    <p:sldId id="404" r:id="rId33"/>
    <p:sldId id="427" r:id="rId34"/>
    <p:sldId id="410" r:id="rId35"/>
    <p:sldId id="408" r:id="rId36"/>
    <p:sldId id="428" r:id="rId37"/>
    <p:sldId id="412" r:id="rId38"/>
    <p:sldId id="288" r:id="rId39"/>
    <p:sldId id="430" r:id="rId40"/>
    <p:sldId id="432" r:id="rId41"/>
    <p:sldId id="433" r:id="rId42"/>
    <p:sldId id="434" r:id="rId43"/>
    <p:sldId id="401" r:id="rId44"/>
    <p:sldId id="414" r:id="rId45"/>
    <p:sldId id="259" r:id="rId46"/>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3CBD45-777C-9BA5-FF8A-CC98856EC7EC}" name="Stefani Rivera" initials="SR" userId="Stefani Rivera"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men Cecilia Gutierrez Ruiz" initials="CCGR" lastIdx="2" clrIdx="0">
    <p:extLst>
      <p:ext uri="{19B8F6BF-5375-455C-9EA6-DF929625EA0E}">
        <p15:presenceInfo xmlns:p15="http://schemas.microsoft.com/office/powerpoint/2012/main" userId="S::carmen.gutierrez@fogafin.gov.co::c207ce87-e7cd-41f6-9357-3af9e3c74c54" providerId="AD"/>
      </p:ext>
    </p:extLst>
  </p:cmAuthor>
  <p:cmAuthor id="2" name="Laura Ximena Cifuentes Alba" initials="LXCA" lastIdx="2" clrIdx="1">
    <p:extLst>
      <p:ext uri="{19B8F6BF-5375-455C-9EA6-DF929625EA0E}">
        <p15:presenceInfo xmlns:p15="http://schemas.microsoft.com/office/powerpoint/2012/main" userId="S::Lcifuentes@fogafin.gov.co::e8b26861-67ca-4d98-98de-54ccc2dc15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7B4"/>
    <a:srgbClr val="10CF9B"/>
    <a:srgbClr val="36B159"/>
    <a:srgbClr val="A5C249"/>
    <a:srgbClr val="93E3FF"/>
    <a:srgbClr val="0BD0D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68" autoAdjust="0"/>
    <p:restoredTop sz="94249" autoAdjust="0"/>
  </p:normalViewPr>
  <p:slideViewPr>
    <p:cSldViewPr snapToGrid="0">
      <p:cViewPr varScale="1">
        <p:scale>
          <a:sx n="68" d="100"/>
          <a:sy n="68" d="100"/>
        </p:scale>
        <p:origin x="942" y="60"/>
      </p:cViewPr>
      <p:guideLst/>
    </p:cSldViewPr>
  </p:slideViewPr>
  <p:notesTextViewPr>
    <p:cViewPr>
      <p:scale>
        <a:sx n="1" d="1"/>
        <a:sy n="1" d="1"/>
      </p:scale>
      <p:origin x="0" y="0"/>
    </p:cViewPr>
  </p:notesTextViewPr>
  <p:notesViewPr>
    <p:cSldViewPr snapToGrid="0">
      <p:cViewPr varScale="1">
        <p:scale>
          <a:sx n="111" d="100"/>
          <a:sy n="111" d="100"/>
        </p:scale>
        <p:origin x="4416" y="22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Libro2"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Libro2"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Libro2"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Libro2"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Libro2"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Hoja2!$E$6</c:f>
              <c:strCache>
                <c:ptCount val="1"/>
                <c:pt idx="0">
                  <c:v>Facebook</c:v>
                </c:pt>
              </c:strCache>
            </c:strRef>
          </c:tx>
          <c:spPr>
            <a:pattFill prst="narHorz">
              <a:fgClr>
                <a:schemeClr val="accent6"/>
              </a:fgClr>
              <a:bgClr>
                <a:schemeClr val="accent6">
                  <a:lumMod val="20000"/>
                  <a:lumOff val="80000"/>
                </a:schemeClr>
              </a:bgClr>
            </a:pattFill>
            <a:ln>
              <a:noFill/>
            </a:ln>
            <a:effectLst>
              <a:innerShdw blurRad="114300">
                <a:schemeClr val="accent6"/>
              </a:innerShdw>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Hoja2!$D$7:$D$10</c:f>
              <c:strCache>
                <c:ptCount val="4"/>
                <c:pt idx="0">
                  <c:v>Seguro de Depósitos </c:v>
                </c:pt>
                <c:pt idx="1">
                  <c:v>Plan estratégico</c:v>
                </c:pt>
                <c:pt idx="2">
                  <c:v>Sistemas de gestión </c:v>
                </c:pt>
                <c:pt idx="3">
                  <c:v>Manejo de la reserva </c:v>
                </c:pt>
              </c:strCache>
            </c:strRef>
          </c:cat>
          <c:val>
            <c:numRef>
              <c:f>Hoja2!$E$7:$E$10</c:f>
              <c:numCache>
                <c:formatCode>0%</c:formatCode>
                <c:ptCount val="4"/>
                <c:pt idx="0">
                  <c:v>0.4</c:v>
                </c:pt>
                <c:pt idx="1">
                  <c:v>0.2</c:v>
                </c:pt>
                <c:pt idx="2">
                  <c:v>0.2</c:v>
                </c:pt>
                <c:pt idx="3">
                  <c:v>0.2</c:v>
                </c:pt>
              </c:numCache>
            </c:numRef>
          </c:val>
          <c:extLst>
            <c:ext xmlns:c16="http://schemas.microsoft.com/office/drawing/2014/chart" uri="{C3380CC4-5D6E-409C-BE32-E72D297353CC}">
              <c16:uniqueId val="{00000000-A4A2-4411-A5FD-A55C6F5FDD0A}"/>
            </c:ext>
          </c:extLst>
        </c:ser>
        <c:ser>
          <c:idx val="1"/>
          <c:order val="1"/>
          <c:tx>
            <c:strRef>
              <c:f>Hoja2!$F$6</c:f>
              <c:strCache>
                <c:ptCount val="1"/>
                <c:pt idx="0">
                  <c:v>Twitter</c:v>
                </c:pt>
              </c:strCache>
            </c:strRef>
          </c:tx>
          <c:spPr>
            <a:pattFill prst="narHorz">
              <a:fgClr>
                <a:schemeClr val="accent5"/>
              </a:fgClr>
              <a:bgClr>
                <a:schemeClr val="accent5">
                  <a:lumMod val="20000"/>
                  <a:lumOff val="80000"/>
                </a:schemeClr>
              </a:bgClr>
            </a:pattFill>
            <a:ln>
              <a:noFill/>
            </a:ln>
            <a:effectLst>
              <a:innerShdw blurRad="114300">
                <a:schemeClr val="accent5"/>
              </a:innerShdw>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Hoja2!$D$7:$D$10</c:f>
              <c:strCache>
                <c:ptCount val="4"/>
                <c:pt idx="0">
                  <c:v>Seguro de Depósitos </c:v>
                </c:pt>
                <c:pt idx="1">
                  <c:v>Plan estratégico</c:v>
                </c:pt>
                <c:pt idx="2">
                  <c:v>Sistemas de gestión </c:v>
                </c:pt>
                <c:pt idx="3">
                  <c:v>Manejo de la reserva </c:v>
                </c:pt>
              </c:strCache>
            </c:strRef>
          </c:cat>
          <c:val>
            <c:numRef>
              <c:f>Hoja2!$F$7:$F$10</c:f>
              <c:numCache>
                <c:formatCode>0%</c:formatCode>
                <c:ptCount val="4"/>
                <c:pt idx="0">
                  <c:v>0.4</c:v>
                </c:pt>
                <c:pt idx="1">
                  <c:v>0.2</c:v>
                </c:pt>
                <c:pt idx="2">
                  <c:v>0</c:v>
                </c:pt>
                <c:pt idx="3">
                  <c:v>0.4</c:v>
                </c:pt>
              </c:numCache>
            </c:numRef>
          </c:val>
          <c:extLst>
            <c:ext xmlns:c16="http://schemas.microsoft.com/office/drawing/2014/chart" uri="{C3380CC4-5D6E-409C-BE32-E72D297353CC}">
              <c16:uniqueId val="{00000001-A4A2-4411-A5FD-A55C6F5FDD0A}"/>
            </c:ext>
          </c:extLst>
        </c:ser>
        <c:dLbls>
          <c:dLblPos val="outEnd"/>
          <c:showLegendKey val="0"/>
          <c:showVal val="1"/>
          <c:showCatName val="0"/>
          <c:showSerName val="0"/>
          <c:showPercent val="0"/>
          <c:showBubbleSize val="0"/>
        </c:dLbls>
        <c:gapWidth val="164"/>
        <c:overlap val="-22"/>
        <c:axId val="2138872432"/>
        <c:axId val="2138874928"/>
      </c:barChart>
      <c:catAx>
        <c:axId val="2138872432"/>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2138874928"/>
        <c:crosses val="autoZero"/>
        <c:auto val="1"/>
        <c:lblAlgn val="ctr"/>
        <c:lblOffset val="100"/>
        <c:noMultiLvlLbl val="0"/>
      </c:catAx>
      <c:valAx>
        <c:axId val="2138874928"/>
        <c:scaling>
          <c:orientation val="minMax"/>
        </c:scaling>
        <c:delete val="1"/>
        <c:axPos val="l"/>
        <c:numFmt formatCode="0%" sourceLinked="1"/>
        <c:majorTickMark val="none"/>
        <c:minorTickMark val="none"/>
        <c:tickLblPos val="nextTo"/>
        <c:crossAx val="213887243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Hoja2!$C$42:$C$43</c:f>
              <c:strCache>
                <c:ptCount val="2"/>
                <c:pt idx="0">
                  <c:v>Sí</c:v>
                </c:pt>
                <c:pt idx="1">
                  <c:v>No</c:v>
                </c:pt>
              </c:strCache>
            </c:strRef>
          </c:cat>
          <c:val>
            <c:numRef>
              <c:f>Hoja2!$D$42:$D$43</c:f>
              <c:numCache>
                <c:formatCode>General</c:formatCode>
                <c:ptCount val="2"/>
                <c:pt idx="0" formatCode="0%">
                  <c:v>1</c:v>
                </c:pt>
                <c:pt idx="1">
                  <c:v>0</c:v>
                </c:pt>
              </c:numCache>
            </c:numRef>
          </c:val>
          <c:extLst>
            <c:ext xmlns:c16="http://schemas.microsoft.com/office/drawing/2014/chart" uri="{C3380CC4-5D6E-409C-BE32-E72D297353CC}">
              <c16:uniqueId val="{00000000-49B3-4A89-BEC5-332490CB31F0}"/>
            </c:ext>
          </c:extLst>
        </c:ser>
        <c:dLbls>
          <c:dLblPos val="outEnd"/>
          <c:showLegendKey val="0"/>
          <c:showVal val="1"/>
          <c:showCatName val="0"/>
          <c:showSerName val="0"/>
          <c:showPercent val="0"/>
          <c:showBubbleSize val="0"/>
        </c:dLbls>
        <c:gapWidth val="164"/>
        <c:overlap val="-22"/>
        <c:axId val="2138872432"/>
        <c:axId val="2138874928"/>
      </c:barChart>
      <c:catAx>
        <c:axId val="2138872432"/>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2138874928"/>
        <c:crosses val="autoZero"/>
        <c:auto val="1"/>
        <c:lblAlgn val="ctr"/>
        <c:lblOffset val="100"/>
        <c:noMultiLvlLbl val="0"/>
      </c:catAx>
      <c:valAx>
        <c:axId val="2138874928"/>
        <c:scaling>
          <c:orientation val="minMax"/>
        </c:scaling>
        <c:delete val="1"/>
        <c:axPos val="l"/>
        <c:numFmt formatCode="0%" sourceLinked="1"/>
        <c:majorTickMark val="none"/>
        <c:minorTickMark val="none"/>
        <c:tickLblPos val="nextTo"/>
        <c:crossAx val="2138872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Hoja2!$C$27:$C$28</c:f>
              <c:strCache>
                <c:ptCount val="2"/>
                <c:pt idx="0">
                  <c:v>Sí</c:v>
                </c:pt>
                <c:pt idx="1">
                  <c:v>No</c:v>
                </c:pt>
              </c:strCache>
            </c:strRef>
          </c:cat>
          <c:val>
            <c:numRef>
              <c:f>Hoja2!$D$27:$D$28</c:f>
              <c:numCache>
                <c:formatCode>0%</c:formatCode>
                <c:ptCount val="2"/>
                <c:pt idx="0">
                  <c:v>0.67</c:v>
                </c:pt>
                <c:pt idx="1">
                  <c:v>0.33</c:v>
                </c:pt>
              </c:numCache>
            </c:numRef>
          </c:val>
          <c:extLst>
            <c:ext xmlns:c16="http://schemas.microsoft.com/office/drawing/2014/chart" uri="{C3380CC4-5D6E-409C-BE32-E72D297353CC}">
              <c16:uniqueId val="{00000000-BFF8-4D8A-A158-A1B7A3ACB4D8}"/>
            </c:ext>
          </c:extLst>
        </c:ser>
        <c:dLbls>
          <c:dLblPos val="outEnd"/>
          <c:showLegendKey val="0"/>
          <c:showVal val="1"/>
          <c:showCatName val="0"/>
          <c:showSerName val="0"/>
          <c:showPercent val="0"/>
          <c:showBubbleSize val="0"/>
        </c:dLbls>
        <c:gapWidth val="164"/>
        <c:overlap val="-22"/>
        <c:axId val="2138872432"/>
        <c:axId val="2138874928"/>
      </c:barChart>
      <c:catAx>
        <c:axId val="2138872432"/>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2138874928"/>
        <c:crosses val="autoZero"/>
        <c:auto val="1"/>
        <c:lblAlgn val="ctr"/>
        <c:lblOffset val="100"/>
        <c:noMultiLvlLbl val="0"/>
      </c:catAx>
      <c:valAx>
        <c:axId val="2138874928"/>
        <c:scaling>
          <c:orientation val="minMax"/>
        </c:scaling>
        <c:delete val="1"/>
        <c:axPos val="l"/>
        <c:numFmt formatCode="0%" sourceLinked="1"/>
        <c:majorTickMark val="none"/>
        <c:minorTickMark val="none"/>
        <c:tickLblPos val="nextTo"/>
        <c:crossAx val="2138872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Hoja2!$C$27:$C$28</c:f>
              <c:strCache>
                <c:ptCount val="2"/>
                <c:pt idx="0">
                  <c:v>Sí</c:v>
                </c:pt>
                <c:pt idx="1">
                  <c:v>No</c:v>
                </c:pt>
              </c:strCache>
            </c:strRef>
          </c:cat>
          <c:val>
            <c:numRef>
              <c:f>Hoja2!$D$27:$D$28</c:f>
              <c:numCache>
                <c:formatCode>0%</c:formatCode>
                <c:ptCount val="2"/>
                <c:pt idx="0">
                  <c:v>0.67</c:v>
                </c:pt>
                <c:pt idx="1">
                  <c:v>0.33</c:v>
                </c:pt>
              </c:numCache>
            </c:numRef>
          </c:val>
          <c:extLst>
            <c:ext xmlns:c16="http://schemas.microsoft.com/office/drawing/2014/chart" uri="{C3380CC4-5D6E-409C-BE32-E72D297353CC}">
              <c16:uniqueId val="{00000000-5B4F-4417-9BA1-8D466E298087}"/>
            </c:ext>
          </c:extLst>
        </c:ser>
        <c:dLbls>
          <c:dLblPos val="outEnd"/>
          <c:showLegendKey val="0"/>
          <c:showVal val="1"/>
          <c:showCatName val="0"/>
          <c:showSerName val="0"/>
          <c:showPercent val="0"/>
          <c:showBubbleSize val="0"/>
        </c:dLbls>
        <c:gapWidth val="164"/>
        <c:overlap val="-22"/>
        <c:axId val="2138872432"/>
        <c:axId val="2138874928"/>
      </c:barChart>
      <c:catAx>
        <c:axId val="2138872432"/>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2138874928"/>
        <c:crosses val="autoZero"/>
        <c:auto val="1"/>
        <c:lblAlgn val="ctr"/>
        <c:lblOffset val="100"/>
        <c:noMultiLvlLbl val="0"/>
      </c:catAx>
      <c:valAx>
        <c:axId val="2138874928"/>
        <c:scaling>
          <c:orientation val="minMax"/>
        </c:scaling>
        <c:delete val="1"/>
        <c:axPos val="l"/>
        <c:numFmt formatCode="0%" sourceLinked="1"/>
        <c:majorTickMark val="none"/>
        <c:minorTickMark val="none"/>
        <c:tickLblPos val="nextTo"/>
        <c:crossAx val="2138872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Hoja2!$D$57:$D$59</c:f>
              <c:strCache>
                <c:ptCount val="3"/>
                <c:pt idx="0">
                  <c:v>Sí</c:v>
                </c:pt>
                <c:pt idx="1">
                  <c:v>No</c:v>
                </c:pt>
                <c:pt idx="2">
                  <c:v>Puede mejorar</c:v>
                </c:pt>
              </c:strCache>
            </c:strRef>
          </c:cat>
          <c:val>
            <c:numRef>
              <c:f>Hoja2!$E$57:$E$59</c:f>
              <c:numCache>
                <c:formatCode>General</c:formatCode>
                <c:ptCount val="3"/>
                <c:pt idx="0" formatCode="0%">
                  <c:v>0.8</c:v>
                </c:pt>
                <c:pt idx="1">
                  <c:v>0</c:v>
                </c:pt>
                <c:pt idx="2" formatCode="0%">
                  <c:v>0.2</c:v>
                </c:pt>
              </c:numCache>
            </c:numRef>
          </c:val>
          <c:extLst>
            <c:ext xmlns:c16="http://schemas.microsoft.com/office/drawing/2014/chart" uri="{C3380CC4-5D6E-409C-BE32-E72D297353CC}">
              <c16:uniqueId val="{00000000-5B6C-454D-B286-AC0E8FA3252B}"/>
            </c:ext>
          </c:extLst>
        </c:ser>
        <c:dLbls>
          <c:showLegendKey val="0"/>
          <c:showVal val="1"/>
          <c:showCatName val="0"/>
          <c:showSerName val="0"/>
          <c:showPercent val="0"/>
          <c:showBubbleSize val="0"/>
        </c:dLbls>
        <c:gapWidth val="164"/>
        <c:overlap val="-22"/>
        <c:axId val="1671533599"/>
        <c:axId val="1671539423"/>
      </c:barChart>
      <c:catAx>
        <c:axId val="1671533599"/>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crossAx val="1671539423"/>
        <c:crosses val="autoZero"/>
        <c:auto val="1"/>
        <c:lblAlgn val="ctr"/>
        <c:lblOffset val="100"/>
        <c:noMultiLvlLbl val="0"/>
      </c:catAx>
      <c:valAx>
        <c:axId val="1671539423"/>
        <c:scaling>
          <c:orientation val="minMax"/>
        </c:scaling>
        <c:delete val="1"/>
        <c:axPos val="l"/>
        <c:numFmt formatCode="0%" sourceLinked="1"/>
        <c:majorTickMark val="none"/>
        <c:minorTickMark val="none"/>
        <c:tickLblPos val="nextTo"/>
        <c:crossAx val="16715335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id="{E5FE4219-6988-EA41-8898-8B1D647777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posición de fecha 2">
            <a:extLst>
              <a:ext uri="{FF2B5EF4-FFF2-40B4-BE49-F238E27FC236}">
                <a16:creationId xmlns:a16="http://schemas.microsoft.com/office/drawing/2014/main" id="{C52DBF15-4E02-AE46-9678-96450ACD26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8002EC-693C-7A49-90A8-6116B2BAEE99}" type="datetimeFigureOut">
              <a:rPr lang="es-CO" smtClean="0"/>
              <a:t>28/07/2022</a:t>
            </a:fld>
            <a:endParaRPr lang="es-CO"/>
          </a:p>
        </p:txBody>
      </p:sp>
      <p:sp>
        <p:nvSpPr>
          <p:cNvPr id="4" name="Marcador de posición de pie de página 3">
            <a:extLst>
              <a:ext uri="{FF2B5EF4-FFF2-40B4-BE49-F238E27FC236}">
                <a16:creationId xmlns:a16="http://schemas.microsoft.com/office/drawing/2014/main" id="{A3985BB5-9031-9F4F-9AF5-753C8D1B53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posición de número de diapositiva 4">
            <a:extLst>
              <a:ext uri="{FF2B5EF4-FFF2-40B4-BE49-F238E27FC236}">
                <a16:creationId xmlns:a16="http://schemas.microsoft.com/office/drawing/2014/main" id="{20BFE40B-0513-3E41-8BBB-B8BE644528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514243-ACD1-144A-BD65-6DEA0CB98BF1}" type="slidenum">
              <a:rPr lang="es-CO" smtClean="0"/>
              <a:t>‹Nº›</a:t>
            </a:fld>
            <a:endParaRPr lang="es-CO"/>
          </a:p>
        </p:txBody>
      </p:sp>
    </p:spTree>
    <p:extLst>
      <p:ext uri="{BB962C8B-B14F-4D97-AF65-F5344CB8AC3E}">
        <p14:creationId xmlns:p14="http://schemas.microsoft.com/office/powerpoint/2010/main" val="14022729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0A2612-46BC-41E7-9DD0-B58ED55C2EE5}" type="datetimeFigureOut">
              <a:rPr lang="es-CO" smtClean="0"/>
              <a:t>28/07/2022</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3A44EB-C24A-4CE7-9F42-82130C19A889}" type="slidenum">
              <a:rPr lang="es-CO" smtClean="0"/>
              <a:t>‹Nº›</a:t>
            </a:fld>
            <a:endParaRPr lang="es-CO"/>
          </a:p>
        </p:txBody>
      </p:sp>
    </p:spTree>
    <p:extLst>
      <p:ext uri="{BB962C8B-B14F-4D97-AF65-F5344CB8AC3E}">
        <p14:creationId xmlns:p14="http://schemas.microsoft.com/office/powerpoint/2010/main" val="1177443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5A3A44EB-C24A-4CE7-9F42-82130C19A889}" type="slidenum">
              <a:rPr lang="es-CO" smtClean="0"/>
              <a:t>25</a:t>
            </a:fld>
            <a:endParaRPr lang="es-CO"/>
          </a:p>
        </p:txBody>
      </p:sp>
    </p:spTree>
    <p:extLst>
      <p:ext uri="{BB962C8B-B14F-4D97-AF65-F5344CB8AC3E}">
        <p14:creationId xmlns:p14="http://schemas.microsoft.com/office/powerpoint/2010/main" val="140857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5A3A44EB-C24A-4CE7-9F42-82130C19A889}" type="slidenum">
              <a:rPr lang="es-CO" smtClean="0"/>
              <a:t>40</a:t>
            </a:fld>
            <a:endParaRPr lang="es-CO"/>
          </a:p>
        </p:txBody>
      </p:sp>
    </p:spTree>
    <p:extLst>
      <p:ext uri="{BB962C8B-B14F-4D97-AF65-F5344CB8AC3E}">
        <p14:creationId xmlns:p14="http://schemas.microsoft.com/office/powerpoint/2010/main" val="12851884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08914" y="1820090"/>
            <a:ext cx="5416732" cy="1559243"/>
          </a:xfrm>
        </p:spPr>
        <p:txBody>
          <a:bodyPr anchor="b"/>
          <a:lstStyle>
            <a:lvl1pPr algn="r">
              <a:defRPr lang="en-US" sz="6000" b="1" kern="1200" dirty="0">
                <a:solidFill>
                  <a:schemeClr val="bg1"/>
                </a:solidFill>
                <a:effectLst>
                  <a:outerShdw blurRad="38100" dist="38100" dir="2700000" algn="tl">
                    <a:srgbClr val="000000">
                      <a:alpha val="43137"/>
                    </a:srgbClr>
                  </a:outerShdw>
                </a:effectLst>
                <a:latin typeface="Myriad Pro" charset="0"/>
                <a:ea typeface="Myriad Pro" charset="0"/>
                <a:cs typeface="Myriad Pro" charset="0"/>
              </a:defRPr>
            </a:lvl1pPr>
          </a:lstStyle>
          <a:p>
            <a:r>
              <a:rPr lang="es-ES" dirty="0"/>
              <a:t>Título</a:t>
            </a:r>
            <a:endParaRPr lang="en-US" dirty="0"/>
          </a:p>
        </p:txBody>
      </p:sp>
      <p:sp>
        <p:nvSpPr>
          <p:cNvPr id="3" name="Subtitle 2"/>
          <p:cNvSpPr>
            <a:spLocks noGrp="1"/>
          </p:cNvSpPr>
          <p:nvPr>
            <p:ph type="subTitle" idx="1" hasCustomPrompt="1"/>
          </p:nvPr>
        </p:nvSpPr>
        <p:spPr>
          <a:xfrm>
            <a:off x="6008914" y="3488826"/>
            <a:ext cx="5416732" cy="1655762"/>
          </a:xfrm>
        </p:spPr>
        <p:txBody>
          <a:bodyPr/>
          <a:lstStyle>
            <a:lvl1pPr marL="0" indent="0" algn="r">
              <a:buNone/>
              <a:defRPr sz="24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Subtítulo</a:t>
            </a:r>
            <a:endParaRPr lang="en-US" dirty="0"/>
          </a:p>
        </p:txBody>
      </p:sp>
    </p:spTree>
    <p:extLst>
      <p:ext uri="{BB962C8B-B14F-4D97-AF65-F5344CB8AC3E}">
        <p14:creationId xmlns:p14="http://schemas.microsoft.com/office/powerpoint/2010/main" val="1524803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de 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5420904" cy="2852737"/>
          </a:xfrm>
        </p:spPr>
        <p:txBody>
          <a:bodyPr anchor="b">
            <a:normAutofit/>
          </a:bodyPr>
          <a:lstStyle>
            <a:lvl1pPr>
              <a:defRPr lang="en-US" sz="6000" b="1" kern="1200" dirty="0">
                <a:solidFill>
                  <a:schemeClr val="bg1"/>
                </a:solidFill>
                <a:effectLst>
                  <a:outerShdw blurRad="38100" dist="38100" dir="2700000" algn="tl">
                    <a:srgbClr val="000000">
                      <a:alpha val="43137"/>
                    </a:srgbClr>
                  </a:outerShdw>
                </a:effectLst>
                <a:latin typeface="Myriad Pro" charset="0"/>
                <a:ea typeface="Myriad Pro" charset="0"/>
                <a:cs typeface="Myriad Pro" charset="0"/>
              </a:defRPr>
            </a:lvl1pPr>
          </a:lstStyle>
          <a:p>
            <a:r>
              <a:rPr lang="es-ES" dirty="0"/>
              <a:t>Agenda</a:t>
            </a:r>
            <a:endParaRPr lang="en-US" dirty="0"/>
          </a:p>
        </p:txBody>
      </p:sp>
      <p:sp>
        <p:nvSpPr>
          <p:cNvPr id="3" name="Text Placeholder 2"/>
          <p:cNvSpPr>
            <a:spLocks noGrp="1"/>
          </p:cNvSpPr>
          <p:nvPr>
            <p:ph type="body" idx="1" hasCustomPrompt="1"/>
          </p:nvPr>
        </p:nvSpPr>
        <p:spPr>
          <a:xfrm>
            <a:off x="831850" y="4589463"/>
            <a:ext cx="5420904" cy="1500187"/>
          </a:xfrm>
        </p:spPr>
        <p:txBody>
          <a:bodyPr>
            <a:normAutofit/>
          </a:bodyPr>
          <a:lstStyle>
            <a:lvl1pPr marL="0" indent="0">
              <a:buNone/>
              <a:defRPr lang="es-ES" sz="2400" kern="1200" dirty="0">
                <a:solidFill>
                  <a:schemeClr val="bg1"/>
                </a:solidFill>
                <a:effectLst>
                  <a:outerShdw blurRad="38100" dist="38100" dir="2700000" algn="tl">
                    <a:srgbClr val="000000">
                      <a:alpha val="43137"/>
                    </a:srgbClr>
                  </a:outerShdw>
                </a:effectLst>
                <a:latin typeface="Myriad Pro" charset="0"/>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Subtítulo Agenda</a:t>
            </a:r>
          </a:p>
        </p:txBody>
      </p:sp>
      <p:sp>
        <p:nvSpPr>
          <p:cNvPr id="14" name="Marcador de posición de texto 13">
            <a:extLst>
              <a:ext uri="{FF2B5EF4-FFF2-40B4-BE49-F238E27FC236}">
                <a16:creationId xmlns:a16="http://schemas.microsoft.com/office/drawing/2014/main" id="{AF6DE16B-ED1A-D144-9C4C-CF1EE78B585F}"/>
              </a:ext>
            </a:extLst>
          </p:cNvPr>
          <p:cNvSpPr>
            <a:spLocks noGrp="1"/>
          </p:cNvSpPr>
          <p:nvPr>
            <p:ph type="body" sz="quarter" idx="10" hasCustomPrompt="1"/>
          </p:nvPr>
        </p:nvSpPr>
        <p:spPr>
          <a:xfrm>
            <a:off x="7059613" y="1709738"/>
            <a:ext cx="4673600" cy="4379912"/>
          </a:xfrm>
        </p:spPr>
        <p:txBody>
          <a:bodyPr/>
          <a:lstStyle>
            <a:lvl1pPr marL="0" indent="-457200" algn="just" defTabSz="914400" rtl="0" eaLnBrk="1" latinLnBrk="0" hangingPunct="1">
              <a:buClr>
                <a:srgbClr val="0073AE"/>
              </a:buClr>
              <a:buFont typeface="+mj-lt"/>
              <a:buAutoNum type="arabicPeriod"/>
              <a:defRPr lang="es-ES" sz="2200" kern="1200" dirty="0" smtClean="0">
                <a:solidFill>
                  <a:prstClr val="white">
                    <a:lumMod val="50000"/>
                  </a:prstClr>
                </a:solidFill>
                <a:latin typeface="Myriad Pro" charset="0"/>
                <a:ea typeface="+mn-ea"/>
                <a:cs typeface="+mn-cs"/>
              </a:defRPr>
            </a:lvl1pPr>
            <a:lvl2pPr marL="457200" indent="-457200" algn="just" defTabSz="914400" rtl="0" eaLnBrk="1" latinLnBrk="0" hangingPunct="1">
              <a:buClr>
                <a:srgbClr val="0073AE"/>
              </a:buClr>
              <a:buFont typeface="+mj-lt"/>
              <a:buAutoNum type="arabicPeriod"/>
              <a:defRPr lang="es-ES" sz="2200" kern="1200" dirty="0" smtClean="0">
                <a:solidFill>
                  <a:prstClr val="white">
                    <a:lumMod val="50000"/>
                  </a:prstClr>
                </a:solidFill>
                <a:latin typeface="Myriad Pro" charset="0"/>
                <a:ea typeface="+mn-ea"/>
                <a:cs typeface="+mn-cs"/>
              </a:defRPr>
            </a:lvl2pPr>
            <a:lvl3pPr marL="914400" indent="-342900" algn="just" defTabSz="914400" rtl="0" eaLnBrk="1" latinLnBrk="0" hangingPunct="1">
              <a:buClr>
                <a:srgbClr val="0073AE"/>
              </a:buClr>
              <a:buFont typeface="+mj-lt"/>
              <a:buAutoNum type="arabicPeriod"/>
              <a:defRPr lang="es-ES" sz="2200" kern="1200" dirty="0" smtClean="0">
                <a:solidFill>
                  <a:prstClr val="white">
                    <a:lumMod val="50000"/>
                  </a:prstClr>
                </a:solidFill>
                <a:latin typeface="Myriad Pro" charset="0"/>
                <a:ea typeface="+mn-ea"/>
                <a:cs typeface="+mn-cs"/>
              </a:defRPr>
            </a:lvl3pPr>
            <a:lvl4pPr marL="1371600" indent="-342900" algn="just" defTabSz="914400" rtl="0" eaLnBrk="1" latinLnBrk="0" hangingPunct="1">
              <a:buClr>
                <a:srgbClr val="0073AE"/>
              </a:buClr>
              <a:buFont typeface="+mj-lt"/>
              <a:buAutoNum type="arabicPeriod"/>
              <a:defRPr lang="es-ES" sz="2200" kern="1200" dirty="0" smtClean="0">
                <a:solidFill>
                  <a:prstClr val="white">
                    <a:lumMod val="50000"/>
                  </a:prstClr>
                </a:solidFill>
                <a:latin typeface="Myriad Pro" charset="0"/>
                <a:ea typeface="+mn-ea"/>
                <a:cs typeface="+mn-cs"/>
              </a:defRPr>
            </a:lvl4pPr>
            <a:lvl5pPr marL="1828800" indent="-342900" algn="just" defTabSz="914400" rtl="0" eaLnBrk="1" latinLnBrk="0" hangingPunct="1">
              <a:buClr>
                <a:srgbClr val="0073AE"/>
              </a:buClr>
              <a:buFont typeface="+mj-lt"/>
              <a:buAutoNum type="arabicPeriod"/>
              <a:defRPr lang="es-CO" sz="2200" kern="1200" dirty="0">
                <a:solidFill>
                  <a:prstClr val="white">
                    <a:lumMod val="50000"/>
                  </a:prstClr>
                </a:solidFill>
                <a:latin typeface="Myriad Pro" charset="0"/>
                <a:ea typeface="+mn-ea"/>
                <a:cs typeface="+mn-cs"/>
              </a:defRPr>
            </a:lvl5pPr>
          </a:lstStyle>
          <a:p>
            <a:pPr marL="0" lvl="0" algn="just" defTabSz="914400" rtl="0" eaLnBrk="1" latinLnBrk="0" hangingPunct="1">
              <a:buClr>
                <a:srgbClr val="0073AE"/>
              </a:buClr>
            </a:pPr>
            <a:r>
              <a:rPr lang="es-ES" dirty="0"/>
              <a:t>Elemento 1</a:t>
            </a:r>
            <a:endParaRPr lang="es-CO" dirty="0"/>
          </a:p>
        </p:txBody>
      </p:sp>
    </p:spTree>
    <p:extLst>
      <p:ext uri="{BB962C8B-B14F-4D97-AF65-F5344CB8AC3E}">
        <p14:creationId xmlns:p14="http://schemas.microsoft.com/office/powerpoint/2010/main" val="3122747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Diapositiva de contenid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Tree>
    <p:extLst>
      <p:ext uri="{BB962C8B-B14F-4D97-AF65-F5344CB8AC3E}">
        <p14:creationId xmlns:p14="http://schemas.microsoft.com/office/powerpoint/2010/main" val="4254610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a de Cier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26C0D7F-5A38-704D-AC39-73A11F779C13}"/>
              </a:ext>
            </a:extLst>
          </p:cNvPr>
          <p:cNvSpPr>
            <a:spLocks noGrp="1"/>
          </p:cNvSpPr>
          <p:nvPr>
            <p:ph type="ctrTitle" hasCustomPrompt="1"/>
          </p:nvPr>
        </p:nvSpPr>
        <p:spPr>
          <a:xfrm>
            <a:off x="6008914" y="1820090"/>
            <a:ext cx="5416732" cy="1559243"/>
          </a:xfrm>
        </p:spPr>
        <p:txBody>
          <a:bodyPr anchor="b"/>
          <a:lstStyle>
            <a:lvl1pPr algn="r">
              <a:defRPr lang="en-US" sz="6000" b="1" kern="1200" dirty="0">
                <a:solidFill>
                  <a:schemeClr val="bg1"/>
                </a:solidFill>
                <a:effectLst>
                  <a:outerShdw blurRad="38100" dist="38100" dir="2700000" algn="tl">
                    <a:srgbClr val="000000">
                      <a:alpha val="43137"/>
                    </a:srgbClr>
                  </a:outerShdw>
                </a:effectLst>
                <a:latin typeface="Myriad Pro" charset="0"/>
                <a:ea typeface="Myriad Pro" charset="0"/>
                <a:cs typeface="Myriad Pro" charset="0"/>
              </a:defRPr>
            </a:lvl1pPr>
          </a:lstStyle>
          <a:p>
            <a:r>
              <a:rPr lang="es-ES" dirty="0"/>
              <a:t>Cierre</a:t>
            </a:r>
            <a:endParaRPr lang="en-US" dirty="0"/>
          </a:p>
        </p:txBody>
      </p:sp>
      <p:sp>
        <p:nvSpPr>
          <p:cNvPr id="11" name="Subtitle 2">
            <a:extLst>
              <a:ext uri="{FF2B5EF4-FFF2-40B4-BE49-F238E27FC236}">
                <a16:creationId xmlns:a16="http://schemas.microsoft.com/office/drawing/2014/main" id="{82B653F7-F9BF-BF4C-9F11-2CA2D2C88995}"/>
              </a:ext>
            </a:extLst>
          </p:cNvPr>
          <p:cNvSpPr>
            <a:spLocks noGrp="1"/>
          </p:cNvSpPr>
          <p:nvPr>
            <p:ph type="subTitle" idx="1" hasCustomPrompt="1"/>
          </p:nvPr>
        </p:nvSpPr>
        <p:spPr>
          <a:xfrm>
            <a:off x="6008914" y="3488826"/>
            <a:ext cx="5416732" cy="1655762"/>
          </a:xfrm>
        </p:spPr>
        <p:txBody>
          <a:bodyPr/>
          <a:lstStyle>
            <a:lvl1pPr marL="0" indent="0" algn="r">
              <a:buNone/>
              <a:defRPr sz="24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Subtítulo</a:t>
            </a:r>
            <a:endParaRPr lang="en-US" dirty="0"/>
          </a:p>
        </p:txBody>
      </p:sp>
    </p:spTree>
    <p:extLst>
      <p:ext uri="{BB962C8B-B14F-4D97-AF65-F5344CB8AC3E}">
        <p14:creationId xmlns:p14="http://schemas.microsoft.com/office/powerpoint/2010/main" val="3214162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0" lvl="0" algn="just" defTabSz="914400" rtl="0" eaLnBrk="1" latinLnBrk="0" hangingPunct="1">
              <a:buClr>
                <a:srgbClr val="0073AE"/>
              </a:buClr>
            </a:pPr>
            <a:r>
              <a:rPr lang="es-ES" dirty="0"/>
              <a:t>Haga clic para modificar el estilo de texto del patrón</a:t>
            </a:r>
          </a:p>
          <a:p>
            <a:pPr marL="457200" lvl="1" algn="just" defTabSz="914400" rtl="0" eaLnBrk="1" latinLnBrk="0" hangingPunct="1">
              <a:buClr>
                <a:srgbClr val="0073AE"/>
              </a:buClr>
            </a:pPr>
            <a:r>
              <a:rPr lang="es-ES" dirty="0"/>
              <a:t>Segundo nivel</a:t>
            </a:r>
          </a:p>
          <a:p>
            <a:pPr marL="914400" lvl="2" algn="just" defTabSz="914400" rtl="0" eaLnBrk="1" latinLnBrk="0" hangingPunct="1">
              <a:buClr>
                <a:srgbClr val="0073AE"/>
              </a:buClr>
            </a:pPr>
            <a:r>
              <a:rPr lang="es-ES" dirty="0"/>
              <a:t>Tercer nivel</a:t>
            </a:r>
          </a:p>
          <a:p>
            <a:pPr marL="1371600" lvl="3" algn="just" defTabSz="914400" rtl="0" eaLnBrk="1" latinLnBrk="0" hangingPunct="1">
              <a:buClr>
                <a:srgbClr val="0073AE"/>
              </a:buClr>
            </a:pPr>
            <a:r>
              <a:rPr lang="es-ES" dirty="0"/>
              <a:t>Cuarto nivel</a:t>
            </a:r>
          </a:p>
          <a:p>
            <a:pPr marL="1828800" lvl="4" algn="just" defTabSz="914400" rtl="0" eaLnBrk="1" latinLnBrk="0" hangingPunct="1">
              <a:buClr>
                <a:srgbClr val="0073AE"/>
              </a:buClr>
            </a:pPr>
            <a:r>
              <a:rPr lang="es-ES" dirty="0"/>
              <a:t>Quinto nivel</a:t>
            </a:r>
            <a:endParaRPr lang="en-US" dirty="0"/>
          </a:p>
        </p:txBody>
      </p:sp>
    </p:spTree>
    <p:extLst>
      <p:ext uri="{BB962C8B-B14F-4D97-AF65-F5344CB8AC3E}">
        <p14:creationId xmlns:p14="http://schemas.microsoft.com/office/powerpoint/2010/main" val="4153436772"/>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4" r:id="rId4"/>
  </p:sldLayoutIdLst>
  <p:txStyles>
    <p:titleStyle>
      <a:lvl1pPr algn="l" defTabSz="914400" rtl="0" eaLnBrk="1" latinLnBrk="0" hangingPunct="1">
        <a:lnSpc>
          <a:spcPct val="90000"/>
        </a:lnSpc>
        <a:spcBef>
          <a:spcPct val="0"/>
        </a:spcBef>
        <a:buNone/>
        <a:defRPr lang="es-ES" sz="6000" b="1" kern="1200">
          <a:solidFill>
            <a:srgbClr val="01619B"/>
          </a:solidFill>
          <a:latin typeface="Myriad Pro"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aac"/><Relationship Id="rId1" Type="http://schemas.microsoft.com/office/2007/relationships/media" Target="../media/media1.aac"/><Relationship Id="rId6" Type="http://schemas.openxmlformats.org/officeDocument/2006/relationships/image" Target="../media/image17.png"/><Relationship Id="rId5" Type="http://schemas.openxmlformats.org/officeDocument/2006/relationships/hyperlink" Target="http://www.fogafin.gov.co/" TargetMode="Externa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fogafin.gov.co/todas-las-noticias/2022/06/16/conectese-y-participe-en-nuestra-audiencia-publica" TargetMode="Externa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hyperlink" Target="https://www.facebook.com/Fogafin" TargetMode="Externa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hyperlink" Target="https://twitter.com/Fogafin" TargetMode="Externa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hyperlink" Target="https://www.instagram.com/fogafin/" TargetMode="Externa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www.facebook.com/Fogafin/videos/747747143217760" TargetMode="External"/><Relationship Id="rId7"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hyperlink" Target="https://www.youtube.com/watch?v=ITt0aLEaO7I" TargetMode="Externa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59.png"/><Relationship Id="rId11" Type="http://schemas.openxmlformats.org/officeDocument/2006/relationships/image" Target="../media/image53.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hyperlink" Target="https://twitter.com/Fogafin/status/1543001049547546624" TargetMode="Externa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4.png"/><Relationship Id="rId7"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21.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6C4E79-85E5-124F-881D-7FF3297E95EC}"/>
              </a:ext>
            </a:extLst>
          </p:cNvPr>
          <p:cNvSpPr>
            <a:spLocks noGrp="1"/>
          </p:cNvSpPr>
          <p:nvPr>
            <p:ph type="ctrTitle"/>
          </p:nvPr>
        </p:nvSpPr>
        <p:spPr>
          <a:xfrm>
            <a:off x="3148553" y="1820090"/>
            <a:ext cx="8277093" cy="1559243"/>
          </a:xfrm>
        </p:spPr>
        <p:txBody>
          <a:bodyPr>
            <a:normAutofit fontScale="90000"/>
          </a:bodyPr>
          <a:lstStyle/>
          <a:p>
            <a:pPr>
              <a:lnSpc>
                <a:spcPct val="100000"/>
              </a:lnSpc>
            </a:pPr>
            <a:r>
              <a:rPr lang="es-CO" altLang="es-CO" b="1" dirty="0">
                <a:solidFill>
                  <a:schemeClr val="bg1"/>
                </a:solidFill>
                <a:latin typeface="Myriad Pro" panose="020B0503030403020204" pitchFamily="34" charset="0"/>
              </a:rPr>
              <a:t>Informe </a:t>
            </a:r>
            <a:br>
              <a:rPr lang="es-CO" altLang="es-CO" b="1" dirty="0">
                <a:solidFill>
                  <a:schemeClr val="bg1"/>
                </a:solidFill>
                <a:latin typeface="Myriad Pro" panose="020B0503030403020204" pitchFamily="34" charset="0"/>
              </a:rPr>
            </a:br>
            <a:r>
              <a:rPr lang="es-CO" altLang="es-CO" b="1" dirty="0">
                <a:solidFill>
                  <a:schemeClr val="bg1"/>
                </a:solidFill>
                <a:latin typeface="Myriad Pro" panose="020B0503030403020204" pitchFamily="34" charset="0"/>
              </a:rPr>
              <a:t>Audiencia Pública, vigencia 2021</a:t>
            </a:r>
            <a:endParaRPr lang="es-CO" b="1" dirty="0">
              <a:solidFill>
                <a:schemeClr val="bg1"/>
              </a:solidFill>
              <a:latin typeface="Myriad Pro" panose="020B0503030403020204" pitchFamily="34" charset="0"/>
            </a:endParaRPr>
          </a:p>
        </p:txBody>
      </p:sp>
      <p:sp>
        <p:nvSpPr>
          <p:cNvPr id="3" name="Subtítulo 2">
            <a:extLst>
              <a:ext uri="{FF2B5EF4-FFF2-40B4-BE49-F238E27FC236}">
                <a16:creationId xmlns:a16="http://schemas.microsoft.com/office/drawing/2014/main" id="{0041C913-FECE-8443-9693-E961F16DF5A2}"/>
              </a:ext>
            </a:extLst>
          </p:cNvPr>
          <p:cNvSpPr>
            <a:spLocks noGrp="1"/>
          </p:cNvSpPr>
          <p:nvPr>
            <p:ph type="subTitle" idx="1"/>
          </p:nvPr>
        </p:nvSpPr>
        <p:spPr>
          <a:xfrm>
            <a:off x="6008914" y="4009292"/>
            <a:ext cx="5416732" cy="1135296"/>
          </a:xfrm>
        </p:spPr>
        <p:txBody>
          <a:bodyPr/>
          <a:lstStyle/>
          <a:p>
            <a:r>
              <a:rPr lang="es-CO" dirty="0"/>
              <a:t>Julio 2022</a:t>
            </a:r>
          </a:p>
        </p:txBody>
      </p:sp>
      <p:pic>
        <p:nvPicPr>
          <p:cNvPr id="11" name="Google Shape;54;p13">
            <a:extLst>
              <a:ext uri="{FF2B5EF4-FFF2-40B4-BE49-F238E27FC236}">
                <a16:creationId xmlns:a16="http://schemas.microsoft.com/office/drawing/2014/main" id="{DD63AFE6-A38F-0A6B-2341-584D4155C413}"/>
              </a:ext>
            </a:extLst>
          </p:cNvPr>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2" name="Título 1">
            <a:extLst>
              <a:ext uri="{FF2B5EF4-FFF2-40B4-BE49-F238E27FC236}">
                <a16:creationId xmlns:a16="http://schemas.microsoft.com/office/drawing/2014/main" id="{270CC564-4AEA-A633-E145-45FEB203FC9E}"/>
              </a:ext>
            </a:extLst>
          </p:cNvPr>
          <p:cNvSpPr txBox="1">
            <a:spLocks/>
          </p:cNvSpPr>
          <p:nvPr/>
        </p:nvSpPr>
        <p:spPr>
          <a:xfrm>
            <a:off x="3300953" y="1972490"/>
            <a:ext cx="8277093" cy="1559243"/>
          </a:xfrm>
          <a:prstGeom prst="rect">
            <a:avLst/>
          </a:prstGeom>
        </p:spPr>
        <p:txBody>
          <a:bodyPr vert="horz" lIns="91440" tIns="45720" rIns="91440" bIns="45720" rtlCol="0" anchor="b">
            <a:normAutofit fontScale="60000" lnSpcReduction="20000"/>
          </a:bodyPr>
          <a:lstStyle>
            <a:lvl1pPr algn="r" defTabSz="914400" rtl="0" eaLnBrk="1" latinLnBrk="0" hangingPunct="1">
              <a:lnSpc>
                <a:spcPct val="90000"/>
              </a:lnSpc>
              <a:spcBef>
                <a:spcPct val="0"/>
              </a:spcBef>
              <a:buNone/>
              <a:defRPr lang="en-US" sz="6000" b="1" kern="1200" dirty="0">
                <a:solidFill>
                  <a:schemeClr val="bg1"/>
                </a:solidFill>
                <a:effectLst>
                  <a:outerShdw blurRad="38100" dist="38100" dir="2700000" algn="tl">
                    <a:srgbClr val="000000">
                      <a:alpha val="43137"/>
                    </a:srgbClr>
                  </a:outerShdw>
                </a:effectLst>
                <a:latin typeface="Myriad Pro" charset="0"/>
                <a:ea typeface="Myriad Pro" charset="0"/>
                <a:cs typeface="Myriad Pro" charset="0"/>
              </a:defRPr>
            </a:lvl1pPr>
          </a:lstStyle>
          <a:p>
            <a:pPr>
              <a:lnSpc>
                <a:spcPct val="100000"/>
              </a:lnSpc>
            </a:pPr>
            <a:r>
              <a:rPr lang="es-CO" altLang="es-CO" sz="6700" dirty="0">
                <a:latin typeface="Myriad Pro" panose="020B0503030403020204" pitchFamily="34" charset="0"/>
              </a:rPr>
              <a:t>Informe </a:t>
            </a:r>
            <a:br>
              <a:rPr lang="es-CO" altLang="es-CO" sz="6700" dirty="0">
                <a:latin typeface="Myriad Pro" panose="020B0503030403020204" pitchFamily="34" charset="0"/>
              </a:rPr>
            </a:br>
            <a:r>
              <a:rPr lang="es-CO" altLang="es-CO" sz="6700" dirty="0">
                <a:latin typeface="Myriad Pro" panose="020B0503030403020204" pitchFamily="34" charset="0"/>
              </a:rPr>
              <a:t>Audiencia pública</a:t>
            </a:r>
          </a:p>
          <a:p>
            <a:pPr>
              <a:lnSpc>
                <a:spcPct val="100000"/>
              </a:lnSpc>
            </a:pPr>
            <a:r>
              <a:rPr lang="es-CO" altLang="es-CO" dirty="0">
                <a:latin typeface="Myriad Pro" panose="020B0503030403020204" pitchFamily="34" charset="0"/>
              </a:rPr>
              <a:t> rendición de cuentas 2021</a:t>
            </a:r>
            <a:endParaRPr lang="es-CO" dirty="0">
              <a:latin typeface="Myriad Pro" panose="020B0503030403020204" pitchFamily="34" charset="0"/>
            </a:endParaRPr>
          </a:p>
        </p:txBody>
      </p:sp>
      <p:sp>
        <p:nvSpPr>
          <p:cNvPr id="13" name="Subtítulo 2">
            <a:extLst>
              <a:ext uri="{FF2B5EF4-FFF2-40B4-BE49-F238E27FC236}">
                <a16:creationId xmlns:a16="http://schemas.microsoft.com/office/drawing/2014/main" id="{A3E95EA1-539E-C9B2-1B7A-98BFC768CC51}"/>
              </a:ext>
            </a:extLst>
          </p:cNvPr>
          <p:cNvSpPr txBox="1">
            <a:spLocks/>
          </p:cNvSpPr>
          <p:nvPr/>
        </p:nvSpPr>
        <p:spPr>
          <a:xfrm>
            <a:off x="6161314" y="4161692"/>
            <a:ext cx="5416732" cy="1135296"/>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lang="en-US" sz="2400" kern="1200">
                <a:solidFill>
                  <a:schemeClr val="bg1"/>
                </a:solidFill>
                <a:effectLst>
                  <a:outerShdw blurRad="38100" dist="38100" dir="2700000" algn="tl">
                    <a:srgbClr val="000000">
                      <a:alpha val="43137"/>
                    </a:srgbClr>
                  </a:outerShdw>
                </a:effectLst>
                <a:latin typeface="Myriad Pro"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lang="es-ES" sz="2000" kern="1200">
                <a:solidFill>
                  <a:prstClr val="white">
                    <a:lumMod val="50000"/>
                  </a:prstClr>
                </a:solidFill>
                <a:latin typeface="Myriad Pro"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lang="es-ES" sz="1800" kern="1200">
                <a:solidFill>
                  <a:prstClr val="white">
                    <a:lumMod val="50000"/>
                  </a:prstClr>
                </a:solidFill>
                <a:latin typeface="Myriad Pro"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lang="es-ES" sz="1600" kern="1200">
                <a:solidFill>
                  <a:prstClr val="white">
                    <a:lumMod val="50000"/>
                  </a:prstClr>
                </a:solidFill>
                <a:latin typeface="Myriad Pro"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lang="en-US" sz="1600" kern="1200">
                <a:solidFill>
                  <a:prstClr val="white">
                    <a:lumMod val="50000"/>
                  </a:prstClr>
                </a:solidFill>
                <a:latin typeface="Myriad Pro"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CO"/>
              <a:t>Julio 2022</a:t>
            </a:r>
            <a:endParaRPr lang="es-CO" dirty="0"/>
          </a:p>
        </p:txBody>
      </p:sp>
    </p:spTree>
    <p:extLst>
      <p:ext uri="{BB962C8B-B14F-4D97-AF65-F5344CB8AC3E}">
        <p14:creationId xmlns:p14="http://schemas.microsoft.com/office/powerpoint/2010/main" val="4059395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CC193D-4EAC-45AC-9DBC-5E0D5C6C6AF6}"/>
              </a:ext>
            </a:extLst>
          </p:cNvPr>
          <p:cNvSpPr/>
          <p:nvPr/>
        </p:nvSpPr>
        <p:spPr>
          <a:xfrm>
            <a:off x="407962" y="2602523"/>
            <a:ext cx="11784037" cy="1177015"/>
          </a:xfrm>
          <a:prstGeom prst="rect">
            <a:avLst/>
          </a:prstGeom>
          <a:solidFill>
            <a:srgbClr val="0087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3D386E5-AA2C-9A47-B094-C605745247F8}"/>
              </a:ext>
            </a:extLst>
          </p:cNvPr>
          <p:cNvSpPr>
            <a:spLocks noGrp="1"/>
          </p:cNvSpPr>
          <p:nvPr>
            <p:ph type="title"/>
          </p:nvPr>
        </p:nvSpPr>
        <p:spPr>
          <a:xfrm>
            <a:off x="761034" y="2528246"/>
            <a:ext cx="8733874" cy="1325563"/>
          </a:xfrm>
          <a:ln>
            <a:noFill/>
          </a:ln>
        </p:spPr>
        <p:txBody>
          <a:bodyPr/>
          <a:lstStyle/>
          <a:p>
            <a:pPr algn="ctr">
              <a:buClr>
                <a:srgbClr val="6DB33F"/>
              </a:buClr>
              <a:defRPr/>
            </a:pPr>
            <a:r>
              <a:rPr lang="es-CO" sz="6000" b="1" dirty="0">
                <a:solidFill>
                  <a:schemeClr val="bg1"/>
                </a:solidFill>
                <a:latin typeface="Myriad Pro" charset="0"/>
              </a:rPr>
              <a:t>4. Etapas de ejecución</a:t>
            </a:r>
            <a:endParaRPr kumimoji="0" lang="es-ES_tradnl" sz="6000" b="1" i="0" u="none" strike="noStrike" kern="1200" normalizeH="0" baseline="0" noProof="0" dirty="0">
              <a:solidFill>
                <a:schemeClr val="bg1"/>
              </a:solidFill>
              <a:uLnTx/>
              <a:uFillTx/>
              <a:latin typeface="Myriad Pro" charset="0"/>
              <a:ea typeface="Myriad Pro" charset="0"/>
              <a:cs typeface="Myriad Pro" charset="0"/>
            </a:endParaRPr>
          </a:p>
        </p:txBody>
      </p:sp>
      <p:pic>
        <p:nvPicPr>
          <p:cNvPr id="5" name="Imagen 4">
            <a:extLst>
              <a:ext uri="{FF2B5EF4-FFF2-40B4-BE49-F238E27FC236}">
                <a16:creationId xmlns:a16="http://schemas.microsoft.com/office/drawing/2014/main" id="{3D482CE1-6650-0D53-8FE2-C7B9B9658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3925" y="2723027"/>
            <a:ext cx="936000" cy="936000"/>
          </a:xfrm>
          <a:prstGeom prst="rect">
            <a:avLst/>
          </a:prstGeom>
        </p:spPr>
      </p:pic>
    </p:spTree>
    <p:extLst>
      <p:ext uri="{BB962C8B-B14F-4D97-AF65-F5344CB8AC3E}">
        <p14:creationId xmlns:p14="http://schemas.microsoft.com/office/powerpoint/2010/main" val="104071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0C1EA46-FE1A-4E8E-864C-E1E47211B2A5}"/>
              </a:ext>
            </a:extLst>
          </p:cNvPr>
          <p:cNvSpPr>
            <a:spLocks noGrp="1"/>
          </p:cNvSpPr>
          <p:nvPr>
            <p:ph idx="1"/>
          </p:nvPr>
        </p:nvSpPr>
        <p:spPr>
          <a:xfrm>
            <a:off x="838200" y="379828"/>
            <a:ext cx="9699885" cy="1128461"/>
          </a:xfrm>
        </p:spPr>
        <p:txBody>
          <a:bodyPr>
            <a:normAutofit/>
          </a:bodyPr>
          <a:lstStyle/>
          <a:p>
            <a:pPr marL="457200" indent="-457200">
              <a:buFont typeface="+mj-lt"/>
              <a:buAutoNum type="alphaLcParenR"/>
            </a:pPr>
            <a:r>
              <a:rPr lang="es-CO" sz="2000" b="1" dirty="0">
                <a:solidFill>
                  <a:srgbClr val="0087B4"/>
                </a:solidFill>
                <a:ea typeface="+mj-ea"/>
                <a:cs typeface="+mj-cs"/>
              </a:rPr>
              <a:t>Convocatoria</a:t>
            </a:r>
          </a:p>
          <a:p>
            <a:pPr marL="0" indent="0" algn="just">
              <a:buNone/>
            </a:pPr>
            <a:r>
              <a:rPr lang="es-CO" sz="2000" dirty="0">
                <a:solidFill>
                  <a:schemeClr val="bg1">
                    <a:lumMod val="65000"/>
                  </a:schemeClr>
                </a:solidFill>
              </a:rPr>
              <a:t>Con el fin de incentivar la participación de los grupos de valor de Fogafín, se utilizaron los siguientes mecanismos de convocatoria:</a:t>
            </a:r>
          </a:p>
        </p:txBody>
      </p:sp>
      <p:sp>
        <p:nvSpPr>
          <p:cNvPr id="6" name="Marcador de contenido 5">
            <a:extLst>
              <a:ext uri="{FF2B5EF4-FFF2-40B4-BE49-F238E27FC236}">
                <a16:creationId xmlns:a16="http://schemas.microsoft.com/office/drawing/2014/main" id="{684D6ED3-CCF0-4F96-B496-01572F2244B4}"/>
              </a:ext>
            </a:extLst>
          </p:cNvPr>
          <p:cNvSpPr>
            <a:spLocks noGrp="1"/>
          </p:cNvSpPr>
          <p:nvPr/>
        </p:nvSpPr>
        <p:spPr>
          <a:xfrm>
            <a:off x="838200" y="1781666"/>
            <a:ext cx="9819808" cy="13487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1750" b="1" i="1" dirty="0">
                <a:solidFill>
                  <a:srgbClr val="01619B"/>
                </a:solidFill>
                <a:latin typeface="Myriad Pro" panose="020B0503030403020204"/>
                <a:ea typeface="+mj-ea"/>
                <a:cs typeface="+mj-cs"/>
              </a:rPr>
              <a:t>Publicaciones externas</a:t>
            </a:r>
          </a:p>
          <a:p>
            <a:r>
              <a:rPr lang="es-CO" sz="1750" b="1" i="1" dirty="0">
                <a:solidFill>
                  <a:schemeClr val="bg1">
                    <a:lumMod val="50000"/>
                  </a:schemeClr>
                </a:solidFill>
                <a:latin typeface="Myriad Pro" panose="020B0503030403020204"/>
                <a:ea typeface="+mj-ea"/>
                <a:cs typeface="+mj-cs"/>
              </a:rPr>
              <a:t>Mensaje conmutador</a:t>
            </a:r>
          </a:p>
          <a:p>
            <a:pPr marL="0" indent="0" algn="just">
              <a:buNone/>
            </a:pPr>
            <a:r>
              <a:rPr lang="es-CO" sz="1750" kern="0" dirty="0">
                <a:solidFill>
                  <a:prstClr val="white">
                    <a:lumMod val="65000"/>
                  </a:prstClr>
                </a:solidFill>
                <a:latin typeface="Myriad Pro" panose="020B0503030403020204"/>
              </a:rPr>
              <a:t>Para los usuarios que se comunicaban por medio de la línea telefónica, se dispuso un mensaje en el IVR que estuvo habilitado desde el </a:t>
            </a:r>
            <a:r>
              <a:rPr lang="es-CO" sz="1750" dirty="0">
                <a:solidFill>
                  <a:srgbClr val="0087B4"/>
                </a:solidFill>
                <a:latin typeface="Myriad Pro" panose="020B0503030403020204"/>
              </a:rPr>
              <a:t>15 de junio</a:t>
            </a:r>
            <a:r>
              <a:rPr lang="es-CO" sz="1750" dirty="0">
                <a:latin typeface="Myriad Pro" panose="020B0503030403020204"/>
              </a:rPr>
              <a:t>.</a:t>
            </a:r>
          </a:p>
        </p:txBody>
      </p:sp>
      <p:pic>
        <p:nvPicPr>
          <p:cNvPr id="4" name="Imagen 3">
            <a:extLst>
              <a:ext uri="{FF2B5EF4-FFF2-40B4-BE49-F238E27FC236}">
                <a16:creationId xmlns:a16="http://schemas.microsoft.com/office/drawing/2014/main" id="{E9F4A3F9-F371-24B5-86D5-74B4329E6F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9443" y="3263207"/>
            <a:ext cx="1277729" cy="1277729"/>
          </a:xfrm>
          <a:prstGeom prst="rect">
            <a:avLst/>
          </a:prstGeom>
        </p:spPr>
      </p:pic>
      <p:sp>
        <p:nvSpPr>
          <p:cNvPr id="19" name="CuadroTexto 18">
            <a:extLst>
              <a:ext uri="{FF2B5EF4-FFF2-40B4-BE49-F238E27FC236}">
                <a16:creationId xmlns:a16="http://schemas.microsoft.com/office/drawing/2014/main" id="{15410020-851D-E040-64E1-263876541167}"/>
              </a:ext>
            </a:extLst>
          </p:cNvPr>
          <p:cNvSpPr txBox="1"/>
          <p:nvPr/>
        </p:nvSpPr>
        <p:spPr>
          <a:xfrm>
            <a:off x="2217360" y="4773746"/>
            <a:ext cx="7061488" cy="492443"/>
          </a:xfrm>
          <a:prstGeom prst="rect">
            <a:avLst/>
          </a:prstGeom>
          <a:noFill/>
        </p:spPr>
        <p:txBody>
          <a:bodyPr wrap="square">
            <a:spAutoFit/>
          </a:bodyPr>
          <a:lstStyle/>
          <a:p>
            <a:r>
              <a:rPr lang="es-CO" sz="1300" i="1" dirty="0">
                <a:solidFill>
                  <a:prstClr val="white">
                    <a:lumMod val="50000"/>
                  </a:prstClr>
                </a:solidFill>
                <a:latin typeface="Myriad Pro" panose="020B0503030403020204"/>
              </a:rPr>
              <a:t>Participe en nuestra Audiencia Pública virtual el 29 de junio de 2021, de 9:00 a.m. a 11:00 a.m. Conozca más detalles en </a:t>
            </a:r>
            <a:r>
              <a:rPr lang="es-CO" sz="1300" i="1" u="none" strike="noStrike" dirty="0">
                <a:solidFill>
                  <a:srgbClr val="0563C1"/>
                </a:solidFill>
                <a:effectLst/>
                <a:latin typeface="Myriad Pro" panose="020B0503030403020204"/>
                <a:ea typeface="Calibri" panose="020F0502020204030204" pitchFamily="34" charset="0"/>
                <a:hlinkClick r:id="rId5"/>
              </a:rPr>
              <a:t>www.fogafin.gov.co</a:t>
            </a:r>
            <a:r>
              <a:rPr lang="es-CO" sz="1300" i="1" dirty="0">
                <a:effectLst/>
                <a:latin typeface="Myriad Pro" panose="020B0503030403020204"/>
                <a:ea typeface="Calibri" panose="020F0502020204030204" pitchFamily="34" charset="0"/>
              </a:rPr>
              <a:t> </a:t>
            </a:r>
            <a:r>
              <a:rPr lang="es-CO" sz="1300" i="1" dirty="0">
                <a:solidFill>
                  <a:prstClr val="white">
                    <a:lumMod val="50000"/>
                  </a:prstClr>
                </a:solidFill>
                <a:latin typeface="Myriad Pro" panose="020B0503030403020204"/>
              </a:rPr>
              <a:t>o en nuestros perfiles en redes sociales @Fogafin. </a:t>
            </a:r>
          </a:p>
        </p:txBody>
      </p:sp>
      <p:pic>
        <p:nvPicPr>
          <p:cNvPr id="20" name="IVR">
            <a:hlinkClick r:id="" action="ppaction://media"/>
            <a:extLst>
              <a:ext uri="{FF2B5EF4-FFF2-40B4-BE49-F238E27FC236}">
                <a16:creationId xmlns:a16="http://schemas.microsoft.com/office/drawing/2014/main" id="{951E0099-283D-B192-64B2-5A2D75D737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68475" y="3742239"/>
            <a:ext cx="319667" cy="319667"/>
          </a:xfrm>
          <a:prstGeom prst="rect">
            <a:avLst/>
          </a:prstGeom>
        </p:spPr>
      </p:pic>
    </p:spTree>
    <p:extLst>
      <p:ext uri="{BB962C8B-B14F-4D97-AF65-F5344CB8AC3E}">
        <p14:creationId xmlns:p14="http://schemas.microsoft.com/office/powerpoint/2010/main" val="404311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5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id="{5BF33C6A-CDAA-416D-8035-CDB3618A1240}"/>
              </a:ext>
            </a:extLst>
          </p:cNvPr>
          <p:cNvSpPr txBox="1">
            <a:spLocks/>
          </p:cNvSpPr>
          <p:nvPr/>
        </p:nvSpPr>
        <p:spPr>
          <a:xfrm>
            <a:off x="6335845" y="1293155"/>
            <a:ext cx="5257800" cy="31102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CO" sz="1750" b="1" kern="0" dirty="0">
                <a:solidFill>
                  <a:prstClr val="black">
                    <a:lumMod val="50000"/>
                    <a:lumOff val="50000"/>
                  </a:prstClr>
                </a:solidFill>
                <a:latin typeface="Myriad Pro" panose="020B0503030403020204"/>
              </a:rPr>
              <a:t>Correo electrónico </a:t>
            </a:r>
          </a:p>
          <a:p>
            <a:pPr marL="0" indent="0" algn="just">
              <a:buFont typeface="Arial" panose="020B0604020202020204" pitchFamily="34" charset="0"/>
              <a:buNone/>
            </a:pPr>
            <a:r>
              <a:rPr lang="es-CO" sz="1750" kern="0" dirty="0">
                <a:solidFill>
                  <a:prstClr val="white">
                    <a:lumMod val="65000"/>
                  </a:prstClr>
                </a:solidFill>
                <a:latin typeface="Myriad Pro" panose="020B0503030403020204"/>
              </a:rPr>
              <a:t>Se enviaron un total de </a:t>
            </a:r>
            <a:r>
              <a:rPr lang="es-CO" sz="1750" dirty="0">
                <a:solidFill>
                  <a:srgbClr val="0087B4"/>
                </a:solidFill>
                <a:latin typeface="Myriad Pro" panose="020B0503030403020204"/>
              </a:rPr>
              <a:t>174</a:t>
            </a:r>
            <a:r>
              <a:rPr lang="es-CO" sz="1750" dirty="0">
                <a:latin typeface="Myriad Pro" panose="020B0503030403020204"/>
              </a:rPr>
              <a:t> </a:t>
            </a:r>
            <a:r>
              <a:rPr lang="es-CO" sz="1750" kern="0" dirty="0">
                <a:solidFill>
                  <a:prstClr val="white">
                    <a:lumMod val="65000"/>
                  </a:prstClr>
                </a:solidFill>
                <a:latin typeface="Myriad Pro" panose="020B0503030403020204"/>
              </a:rPr>
              <a:t>correos electrónicos, los cuales estuvieron dirigidos a: entidades inscritas, entidades adscritas y vinculadas al Ministerio de Hacienda y Crédito Público, entidades del orden nacional, organismos no gubernamentales, entes de control y agremiaciones. </a:t>
            </a:r>
          </a:p>
          <a:p>
            <a:pPr algn="just"/>
            <a:endParaRPr lang="es-CO" sz="1750" dirty="0">
              <a:latin typeface="Myriad Pro" panose="020B0503030403020204"/>
            </a:endParaRPr>
          </a:p>
        </p:txBody>
      </p:sp>
      <p:pic>
        <p:nvPicPr>
          <p:cNvPr id="3" name="Imagen 2">
            <a:extLst>
              <a:ext uri="{FF2B5EF4-FFF2-40B4-BE49-F238E27FC236}">
                <a16:creationId xmlns:a16="http://schemas.microsoft.com/office/drawing/2014/main" id="{FDDC8245-D6FE-6489-73BB-B03B4D95DA81}"/>
              </a:ext>
            </a:extLst>
          </p:cNvPr>
          <p:cNvPicPr>
            <a:picLocks noChangeAspect="1"/>
          </p:cNvPicPr>
          <p:nvPr/>
        </p:nvPicPr>
        <p:blipFill rotWithShape="1">
          <a:blip r:embed="rId2"/>
          <a:srcRect r="644"/>
          <a:stretch/>
        </p:blipFill>
        <p:spPr>
          <a:xfrm>
            <a:off x="712479" y="0"/>
            <a:ext cx="5452651" cy="6858000"/>
          </a:xfrm>
          <a:prstGeom prst="rect">
            <a:avLst/>
          </a:prstGeom>
        </p:spPr>
      </p:pic>
    </p:spTree>
    <p:extLst>
      <p:ext uri="{BB962C8B-B14F-4D97-AF65-F5344CB8AC3E}">
        <p14:creationId xmlns:p14="http://schemas.microsoft.com/office/powerpoint/2010/main" val="2576267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Marcador de contenido 5">
            <a:extLst>
              <a:ext uri="{FF2B5EF4-FFF2-40B4-BE49-F238E27FC236}">
                <a16:creationId xmlns:a16="http://schemas.microsoft.com/office/drawing/2014/main" id="{79A467A5-B946-4D12-A618-B12A8C46578D}"/>
              </a:ext>
            </a:extLst>
          </p:cNvPr>
          <p:cNvSpPr>
            <a:spLocks noGrp="1"/>
          </p:cNvSpPr>
          <p:nvPr/>
        </p:nvSpPr>
        <p:spPr>
          <a:xfrm>
            <a:off x="544911" y="746928"/>
            <a:ext cx="10225369" cy="11520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s-CO" sz="1750" b="1" i="1" kern="0" dirty="0">
                <a:solidFill>
                  <a:prstClr val="black">
                    <a:lumMod val="50000"/>
                    <a:lumOff val="50000"/>
                  </a:prstClr>
                </a:solidFill>
                <a:latin typeface="Myriad Pro" panose="020B0503030403020204"/>
              </a:rPr>
              <a:t>Página web</a:t>
            </a:r>
          </a:p>
          <a:p>
            <a:pPr marL="0" indent="0" algn="just">
              <a:buNone/>
            </a:pPr>
            <a:r>
              <a:rPr lang="es-CO" sz="1750" kern="0" dirty="0">
                <a:solidFill>
                  <a:prstClr val="white">
                    <a:lumMod val="65000"/>
                  </a:prstClr>
                </a:solidFill>
                <a:latin typeface="Myriad Pro" panose="020B0503030403020204"/>
              </a:rPr>
              <a:t>Con el propósito de que las personas que ingresaran a la página web de Fogafín conocieran sobre el evento el 16 de junio, fue publicado un banner y la noticia con la información de la audiencia.  </a:t>
            </a:r>
          </a:p>
        </p:txBody>
      </p:sp>
      <p:sp>
        <p:nvSpPr>
          <p:cNvPr id="25" name="CuadroTexto 24">
            <a:extLst>
              <a:ext uri="{FF2B5EF4-FFF2-40B4-BE49-F238E27FC236}">
                <a16:creationId xmlns:a16="http://schemas.microsoft.com/office/drawing/2014/main" id="{B22D9C8A-8E54-4200-A883-F19FA47D47BA}"/>
              </a:ext>
            </a:extLst>
          </p:cNvPr>
          <p:cNvSpPr txBox="1"/>
          <p:nvPr/>
        </p:nvSpPr>
        <p:spPr>
          <a:xfrm>
            <a:off x="6548622" y="1870512"/>
            <a:ext cx="6098344" cy="430887"/>
          </a:xfrm>
          <a:prstGeom prst="rect">
            <a:avLst/>
          </a:prstGeom>
          <a:noFill/>
        </p:spPr>
        <p:txBody>
          <a:bodyPr wrap="square">
            <a:spAutoFit/>
          </a:bodyPr>
          <a:lstStyle/>
          <a:p>
            <a:r>
              <a:rPr lang="es-CO" sz="2200" b="1" dirty="0">
                <a:solidFill>
                  <a:prstClr val="white">
                    <a:lumMod val="50000"/>
                  </a:prstClr>
                </a:solidFill>
                <a:latin typeface="Myriad Pro" charset="0"/>
              </a:rPr>
              <a:t>Noticia</a:t>
            </a:r>
          </a:p>
        </p:txBody>
      </p:sp>
      <p:sp>
        <p:nvSpPr>
          <p:cNvPr id="31" name="CuadroTexto 30">
            <a:extLst>
              <a:ext uri="{FF2B5EF4-FFF2-40B4-BE49-F238E27FC236}">
                <a16:creationId xmlns:a16="http://schemas.microsoft.com/office/drawing/2014/main" id="{2466459F-0D47-4421-BFA6-35D122FDE424}"/>
              </a:ext>
            </a:extLst>
          </p:cNvPr>
          <p:cNvSpPr txBox="1"/>
          <p:nvPr/>
        </p:nvSpPr>
        <p:spPr>
          <a:xfrm>
            <a:off x="6548622" y="5572154"/>
            <a:ext cx="3349522" cy="954107"/>
          </a:xfrm>
          <a:prstGeom prst="rect">
            <a:avLst/>
          </a:prstGeom>
          <a:noFill/>
        </p:spPr>
        <p:txBody>
          <a:bodyPr wrap="square">
            <a:spAutoFit/>
          </a:bodyPr>
          <a:lstStyle/>
          <a:p>
            <a:r>
              <a:rPr lang="es-CO" sz="1600" i="1" dirty="0">
                <a:solidFill>
                  <a:prstClr val="white">
                    <a:lumMod val="50000"/>
                  </a:prstClr>
                </a:solidFill>
                <a:latin typeface="Myriad Pro" panose="020B0503030403020204"/>
              </a:rPr>
              <a:t>URL de consulta: </a:t>
            </a:r>
            <a:r>
              <a:rPr lang="es-CO" sz="1200" dirty="0">
                <a:latin typeface="Myriad Pro" panose="020B0503030403020204"/>
                <a:hlinkClick r:id="rId2"/>
              </a:rPr>
              <a:t>https://www.fogafin.gov.co/todas-las-noticias/2022/06/16/conectese-y-participe-en-nuestra-audiencia-publica</a:t>
            </a:r>
            <a:r>
              <a:rPr lang="es-CO" sz="1200" dirty="0">
                <a:latin typeface="Myriad Pro" panose="020B0503030403020204"/>
              </a:rPr>
              <a:t> </a:t>
            </a:r>
            <a:r>
              <a:rPr lang="es-CO" sz="1600" b="1" dirty="0">
                <a:solidFill>
                  <a:prstClr val="white">
                    <a:lumMod val="50000"/>
                  </a:prstClr>
                </a:solidFill>
                <a:latin typeface="Myriad Pro" panose="020B0503030403020204"/>
              </a:rPr>
              <a:t>	 </a:t>
            </a:r>
            <a:endParaRPr lang="es-CO" sz="1400" b="1" dirty="0">
              <a:latin typeface="Myriad Pro" panose="020B0503030403020204"/>
            </a:endParaRPr>
          </a:p>
        </p:txBody>
      </p:sp>
      <p:sp>
        <p:nvSpPr>
          <p:cNvPr id="20" name="Marcador de contenido 5">
            <a:extLst>
              <a:ext uri="{FF2B5EF4-FFF2-40B4-BE49-F238E27FC236}">
                <a16:creationId xmlns:a16="http://schemas.microsoft.com/office/drawing/2014/main" id="{80081892-9B86-4397-8747-20488B127D8D}"/>
              </a:ext>
            </a:extLst>
          </p:cNvPr>
          <p:cNvSpPr>
            <a:spLocks noGrp="1"/>
          </p:cNvSpPr>
          <p:nvPr/>
        </p:nvSpPr>
        <p:spPr>
          <a:xfrm>
            <a:off x="544911" y="1899019"/>
            <a:ext cx="10277682" cy="16936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b="1" dirty="0"/>
              <a:t>Banner</a:t>
            </a:r>
          </a:p>
        </p:txBody>
      </p:sp>
      <p:pic>
        <p:nvPicPr>
          <p:cNvPr id="8" name="Imagen 7">
            <a:extLst>
              <a:ext uri="{FF2B5EF4-FFF2-40B4-BE49-F238E27FC236}">
                <a16:creationId xmlns:a16="http://schemas.microsoft.com/office/drawing/2014/main" id="{16CE87E2-0851-A59F-8B1F-FD2BE3BACE1A}"/>
              </a:ext>
            </a:extLst>
          </p:cNvPr>
          <p:cNvPicPr>
            <a:picLocks noChangeAspect="1"/>
          </p:cNvPicPr>
          <p:nvPr/>
        </p:nvPicPr>
        <p:blipFill rotWithShape="1">
          <a:blip r:embed="rId3"/>
          <a:srcRect l="11071" t="12892" r="1190" b="6328"/>
          <a:stretch/>
        </p:blipFill>
        <p:spPr>
          <a:xfrm>
            <a:off x="640923" y="2360089"/>
            <a:ext cx="5355523" cy="2772228"/>
          </a:xfrm>
          <a:prstGeom prst="rect">
            <a:avLst/>
          </a:prstGeom>
        </p:spPr>
      </p:pic>
      <p:pic>
        <p:nvPicPr>
          <p:cNvPr id="9" name="Imagen 8">
            <a:extLst>
              <a:ext uri="{FF2B5EF4-FFF2-40B4-BE49-F238E27FC236}">
                <a16:creationId xmlns:a16="http://schemas.microsoft.com/office/drawing/2014/main" id="{399526D2-D641-1B82-0A12-5D642DFEC4F2}"/>
              </a:ext>
            </a:extLst>
          </p:cNvPr>
          <p:cNvPicPr>
            <a:picLocks noChangeAspect="1"/>
          </p:cNvPicPr>
          <p:nvPr/>
        </p:nvPicPr>
        <p:blipFill rotWithShape="1">
          <a:blip r:embed="rId4"/>
          <a:srcRect b="51330"/>
          <a:stretch/>
        </p:blipFill>
        <p:spPr>
          <a:xfrm>
            <a:off x="6711719" y="2547234"/>
            <a:ext cx="3082730" cy="2961126"/>
          </a:xfrm>
          <a:prstGeom prst="rect">
            <a:avLst/>
          </a:prstGeom>
        </p:spPr>
      </p:pic>
    </p:spTree>
    <p:extLst>
      <p:ext uri="{BB962C8B-B14F-4D97-AF65-F5344CB8AC3E}">
        <p14:creationId xmlns:p14="http://schemas.microsoft.com/office/powerpoint/2010/main" val="3234770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5">
            <a:extLst>
              <a:ext uri="{FF2B5EF4-FFF2-40B4-BE49-F238E27FC236}">
                <a16:creationId xmlns:a16="http://schemas.microsoft.com/office/drawing/2014/main" id="{C2197BF3-1F46-48F7-9B41-71B0CDD8B3E2}"/>
              </a:ext>
            </a:extLst>
          </p:cNvPr>
          <p:cNvSpPr>
            <a:spLocks noGrp="1"/>
          </p:cNvSpPr>
          <p:nvPr/>
        </p:nvSpPr>
        <p:spPr>
          <a:xfrm>
            <a:off x="568985" y="432777"/>
            <a:ext cx="10238923" cy="14481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1750" b="1" i="1" kern="0" dirty="0">
                <a:solidFill>
                  <a:prstClr val="black">
                    <a:lumMod val="50000"/>
                    <a:lumOff val="50000"/>
                  </a:prstClr>
                </a:solidFill>
                <a:latin typeface="Myriad Pro" panose="020B0503030403020204"/>
              </a:rPr>
              <a:t>Publicaciones en los perfiles de redes sociales de Fogafín</a:t>
            </a:r>
          </a:p>
          <a:p>
            <a:pPr marL="0" indent="0" algn="just">
              <a:buNone/>
            </a:pPr>
            <a:r>
              <a:rPr lang="es-CO" sz="1750" kern="0" dirty="0">
                <a:solidFill>
                  <a:prstClr val="white">
                    <a:lumMod val="65000"/>
                  </a:prstClr>
                </a:solidFill>
                <a:latin typeface="Myriad Pro" panose="020B0503030403020204"/>
              </a:rPr>
              <a:t>Se elaboró y publicó una serie de piezas en los perfiles de redes sociales (Twitter, Facebook e Instagram), que invitaban a los seguidores de la entidad a que participaran en la Audiencia Pública.</a:t>
            </a:r>
          </a:p>
        </p:txBody>
      </p:sp>
      <p:sp>
        <p:nvSpPr>
          <p:cNvPr id="7" name="Marcador de contenido 5">
            <a:extLst>
              <a:ext uri="{FF2B5EF4-FFF2-40B4-BE49-F238E27FC236}">
                <a16:creationId xmlns:a16="http://schemas.microsoft.com/office/drawing/2014/main" id="{2AFB9EF0-D368-4E6B-AE73-02C44F73ADFB}"/>
              </a:ext>
            </a:extLst>
          </p:cNvPr>
          <p:cNvSpPr>
            <a:spLocks noGrp="1"/>
          </p:cNvSpPr>
          <p:nvPr/>
        </p:nvSpPr>
        <p:spPr>
          <a:xfrm>
            <a:off x="1417932" y="2109236"/>
            <a:ext cx="3886181" cy="3511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s-CO" sz="1600" dirty="0">
                <a:latin typeface="Myriad Pro" panose="020B0503030403020204"/>
                <a:hlinkClick r:id="rId2"/>
              </a:rPr>
              <a:t>https://www.facebook.com/Fogafin</a:t>
            </a:r>
            <a:r>
              <a:rPr lang="es-CO" sz="1600" dirty="0">
                <a:latin typeface="Myriad Pro" panose="020B0503030403020204"/>
              </a:rPr>
              <a:t> </a:t>
            </a:r>
          </a:p>
        </p:txBody>
      </p:sp>
      <p:pic>
        <p:nvPicPr>
          <p:cNvPr id="3" name="Imagen 2">
            <a:extLst>
              <a:ext uri="{FF2B5EF4-FFF2-40B4-BE49-F238E27FC236}">
                <a16:creationId xmlns:a16="http://schemas.microsoft.com/office/drawing/2014/main" id="{4C41AC07-54BD-CBC3-6ABC-51B01ED8F0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070" y="2041535"/>
            <a:ext cx="418862" cy="418862"/>
          </a:xfrm>
          <a:prstGeom prst="rect">
            <a:avLst/>
          </a:prstGeom>
        </p:spPr>
      </p:pic>
      <p:pic>
        <p:nvPicPr>
          <p:cNvPr id="12" name="Imagen 11">
            <a:extLst>
              <a:ext uri="{FF2B5EF4-FFF2-40B4-BE49-F238E27FC236}">
                <a16:creationId xmlns:a16="http://schemas.microsoft.com/office/drawing/2014/main" id="{CCAFC297-A3B3-3A68-212E-8BBB66247BB5}"/>
              </a:ext>
            </a:extLst>
          </p:cNvPr>
          <p:cNvPicPr>
            <a:picLocks noChangeAspect="1"/>
          </p:cNvPicPr>
          <p:nvPr/>
        </p:nvPicPr>
        <p:blipFill>
          <a:blip r:embed="rId4"/>
          <a:stretch>
            <a:fillRect/>
          </a:stretch>
        </p:blipFill>
        <p:spPr>
          <a:xfrm>
            <a:off x="568985" y="2890444"/>
            <a:ext cx="2728889" cy="3240000"/>
          </a:xfrm>
          <a:prstGeom prst="rect">
            <a:avLst/>
          </a:prstGeom>
          <a:ln>
            <a:noFill/>
          </a:ln>
          <a:effectLst>
            <a:outerShdw blurRad="190500" algn="tl" rotWithShape="0">
              <a:srgbClr val="000000">
                <a:alpha val="70000"/>
              </a:srgbClr>
            </a:outerShdw>
          </a:effectLst>
        </p:spPr>
      </p:pic>
      <p:pic>
        <p:nvPicPr>
          <p:cNvPr id="14" name="Imagen 13">
            <a:extLst>
              <a:ext uri="{FF2B5EF4-FFF2-40B4-BE49-F238E27FC236}">
                <a16:creationId xmlns:a16="http://schemas.microsoft.com/office/drawing/2014/main" id="{C6F5595C-6420-7373-F858-CE5DB29C420B}"/>
              </a:ext>
            </a:extLst>
          </p:cNvPr>
          <p:cNvPicPr>
            <a:picLocks noChangeAspect="1"/>
          </p:cNvPicPr>
          <p:nvPr/>
        </p:nvPicPr>
        <p:blipFill>
          <a:blip r:embed="rId5"/>
          <a:stretch>
            <a:fillRect/>
          </a:stretch>
        </p:blipFill>
        <p:spPr>
          <a:xfrm>
            <a:off x="3484056" y="2890444"/>
            <a:ext cx="2729589" cy="3240000"/>
          </a:xfrm>
          <a:prstGeom prst="rect">
            <a:avLst/>
          </a:prstGeom>
          <a:ln>
            <a:noFill/>
          </a:ln>
          <a:effectLst>
            <a:outerShdw blurRad="190500" algn="tl" rotWithShape="0">
              <a:srgbClr val="000000">
                <a:alpha val="70000"/>
              </a:srgbClr>
            </a:outerShdw>
          </a:effectLst>
        </p:spPr>
      </p:pic>
      <p:pic>
        <p:nvPicPr>
          <p:cNvPr id="16" name="Imagen 15">
            <a:extLst>
              <a:ext uri="{FF2B5EF4-FFF2-40B4-BE49-F238E27FC236}">
                <a16:creationId xmlns:a16="http://schemas.microsoft.com/office/drawing/2014/main" id="{A3A70670-5F6D-D916-9220-D4BAAD6363A2}"/>
              </a:ext>
            </a:extLst>
          </p:cNvPr>
          <p:cNvPicPr>
            <a:picLocks noChangeAspect="1"/>
          </p:cNvPicPr>
          <p:nvPr/>
        </p:nvPicPr>
        <p:blipFill>
          <a:blip r:embed="rId6"/>
          <a:stretch>
            <a:fillRect/>
          </a:stretch>
        </p:blipFill>
        <p:spPr>
          <a:xfrm>
            <a:off x="6399827" y="2890444"/>
            <a:ext cx="2711836" cy="3240000"/>
          </a:xfrm>
          <a:prstGeom prst="rect">
            <a:avLst/>
          </a:prstGeom>
          <a:ln>
            <a:noFill/>
          </a:ln>
          <a:effectLst>
            <a:outerShdw blurRad="190500" algn="tl" rotWithShape="0">
              <a:srgbClr val="000000">
                <a:alpha val="70000"/>
              </a:srgbClr>
            </a:outerShdw>
          </a:effectLst>
        </p:spPr>
      </p:pic>
      <p:pic>
        <p:nvPicPr>
          <p:cNvPr id="18" name="Imagen 17">
            <a:extLst>
              <a:ext uri="{FF2B5EF4-FFF2-40B4-BE49-F238E27FC236}">
                <a16:creationId xmlns:a16="http://schemas.microsoft.com/office/drawing/2014/main" id="{40BA3E1B-2F19-4725-F265-2648E8BC6DAC}"/>
              </a:ext>
            </a:extLst>
          </p:cNvPr>
          <p:cNvPicPr>
            <a:picLocks noChangeAspect="1"/>
          </p:cNvPicPr>
          <p:nvPr/>
        </p:nvPicPr>
        <p:blipFill>
          <a:blip r:embed="rId7"/>
          <a:stretch>
            <a:fillRect/>
          </a:stretch>
        </p:blipFill>
        <p:spPr>
          <a:xfrm>
            <a:off x="9297845" y="2890444"/>
            <a:ext cx="2766843" cy="324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83413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5">
            <a:extLst>
              <a:ext uri="{FF2B5EF4-FFF2-40B4-BE49-F238E27FC236}">
                <a16:creationId xmlns:a16="http://schemas.microsoft.com/office/drawing/2014/main" id="{7FEB2465-1D09-41C2-80DF-994DF03637D2}"/>
              </a:ext>
            </a:extLst>
          </p:cNvPr>
          <p:cNvSpPr>
            <a:spLocks noGrp="1"/>
          </p:cNvSpPr>
          <p:nvPr/>
        </p:nvSpPr>
        <p:spPr>
          <a:xfrm>
            <a:off x="626728" y="1434450"/>
            <a:ext cx="2734065" cy="3511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None/>
            </a:pPr>
            <a:r>
              <a:rPr lang="es-CO" sz="1600" dirty="0">
                <a:hlinkClick r:id="rId2"/>
              </a:rPr>
              <a:t>https://twitter.com/Fogafin</a:t>
            </a:r>
            <a:r>
              <a:rPr lang="es-CO" sz="1600" dirty="0"/>
              <a:t> </a:t>
            </a:r>
          </a:p>
        </p:txBody>
      </p:sp>
      <p:pic>
        <p:nvPicPr>
          <p:cNvPr id="3" name="Imagen 2">
            <a:extLst>
              <a:ext uri="{FF2B5EF4-FFF2-40B4-BE49-F238E27FC236}">
                <a16:creationId xmlns:a16="http://schemas.microsoft.com/office/drawing/2014/main" id="{7236DBD0-7793-9F58-1D44-22646EDF0B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894" y="860439"/>
            <a:ext cx="574011" cy="574011"/>
          </a:xfrm>
          <a:prstGeom prst="rect">
            <a:avLst/>
          </a:prstGeom>
        </p:spPr>
      </p:pic>
      <p:pic>
        <p:nvPicPr>
          <p:cNvPr id="5" name="Imagen 4">
            <a:extLst>
              <a:ext uri="{FF2B5EF4-FFF2-40B4-BE49-F238E27FC236}">
                <a16:creationId xmlns:a16="http://schemas.microsoft.com/office/drawing/2014/main" id="{58DFABEE-84AB-825C-255C-F9F6EFCDF6F0}"/>
              </a:ext>
            </a:extLst>
          </p:cNvPr>
          <p:cNvPicPr>
            <a:picLocks noChangeAspect="1"/>
          </p:cNvPicPr>
          <p:nvPr/>
        </p:nvPicPr>
        <p:blipFill>
          <a:blip r:embed="rId4"/>
          <a:stretch>
            <a:fillRect/>
          </a:stretch>
        </p:blipFill>
        <p:spPr>
          <a:xfrm>
            <a:off x="3800771" y="930806"/>
            <a:ext cx="2621422" cy="2498193"/>
          </a:xfrm>
          <a:prstGeom prst="rect">
            <a:avLst/>
          </a:prstGeom>
          <a:ln>
            <a:noFill/>
          </a:ln>
          <a:effectLst>
            <a:outerShdw blurRad="190500" algn="tl" rotWithShape="0">
              <a:srgbClr val="000000">
                <a:alpha val="70000"/>
              </a:srgbClr>
            </a:outerShdw>
          </a:effectLst>
        </p:spPr>
      </p:pic>
      <p:pic>
        <p:nvPicPr>
          <p:cNvPr id="7" name="Imagen 6">
            <a:extLst>
              <a:ext uri="{FF2B5EF4-FFF2-40B4-BE49-F238E27FC236}">
                <a16:creationId xmlns:a16="http://schemas.microsoft.com/office/drawing/2014/main" id="{D70D2072-FEB3-DB05-477E-50309370B9A8}"/>
              </a:ext>
            </a:extLst>
          </p:cNvPr>
          <p:cNvPicPr>
            <a:picLocks noChangeAspect="1"/>
          </p:cNvPicPr>
          <p:nvPr/>
        </p:nvPicPr>
        <p:blipFill>
          <a:blip r:embed="rId5"/>
          <a:stretch>
            <a:fillRect/>
          </a:stretch>
        </p:blipFill>
        <p:spPr>
          <a:xfrm>
            <a:off x="7279458" y="930807"/>
            <a:ext cx="2616617" cy="2498193"/>
          </a:xfrm>
          <a:prstGeom prst="rect">
            <a:avLst/>
          </a:prstGeom>
          <a:ln>
            <a:noFill/>
          </a:ln>
          <a:effectLst>
            <a:outerShdw blurRad="190500" algn="tl" rotWithShape="0">
              <a:srgbClr val="000000">
                <a:alpha val="70000"/>
              </a:srgbClr>
            </a:outerShdw>
          </a:effectLst>
        </p:spPr>
      </p:pic>
      <p:pic>
        <p:nvPicPr>
          <p:cNvPr id="11" name="Imagen 10">
            <a:extLst>
              <a:ext uri="{FF2B5EF4-FFF2-40B4-BE49-F238E27FC236}">
                <a16:creationId xmlns:a16="http://schemas.microsoft.com/office/drawing/2014/main" id="{DEF0A599-C160-4282-8D01-6C96D791E3E1}"/>
              </a:ext>
            </a:extLst>
          </p:cNvPr>
          <p:cNvPicPr>
            <a:picLocks noChangeAspect="1"/>
          </p:cNvPicPr>
          <p:nvPr/>
        </p:nvPicPr>
        <p:blipFill>
          <a:blip r:embed="rId6"/>
          <a:stretch>
            <a:fillRect/>
          </a:stretch>
        </p:blipFill>
        <p:spPr>
          <a:xfrm>
            <a:off x="6269853" y="3607044"/>
            <a:ext cx="2656199" cy="2513393"/>
          </a:xfrm>
          <a:prstGeom prst="rect">
            <a:avLst/>
          </a:prstGeom>
          <a:ln>
            <a:noFill/>
          </a:ln>
          <a:effectLst>
            <a:outerShdw blurRad="190500" algn="tl" rotWithShape="0">
              <a:srgbClr val="000000">
                <a:alpha val="70000"/>
              </a:srgbClr>
            </a:outerShdw>
          </a:effectLst>
        </p:spPr>
      </p:pic>
      <p:pic>
        <p:nvPicPr>
          <p:cNvPr id="15" name="Imagen 14">
            <a:extLst>
              <a:ext uri="{FF2B5EF4-FFF2-40B4-BE49-F238E27FC236}">
                <a16:creationId xmlns:a16="http://schemas.microsoft.com/office/drawing/2014/main" id="{2DA2FE23-A7E6-DB7C-BA64-668257BF544F}"/>
              </a:ext>
            </a:extLst>
          </p:cNvPr>
          <p:cNvPicPr>
            <a:picLocks noChangeAspect="1"/>
          </p:cNvPicPr>
          <p:nvPr/>
        </p:nvPicPr>
        <p:blipFill>
          <a:blip r:embed="rId7"/>
          <a:stretch>
            <a:fillRect/>
          </a:stretch>
        </p:blipFill>
        <p:spPr>
          <a:xfrm>
            <a:off x="9207617" y="3607813"/>
            <a:ext cx="2450558" cy="2498193"/>
          </a:xfrm>
          <a:prstGeom prst="rect">
            <a:avLst/>
          </a:prstGeom>
          <a:ln>
            <a:noFill/>
          </a:ln>
          <a:effectLst>
            <a:outerShdw blurRad="190500" algn="tl" rotWithShape="0">
              <a:srgbClr val="000000">
                <a:alpha val="70000"/>
              </a:srgbClr>
            </a:outerShdw>
          </a:effectLst>
        </p:spPr>
      </p:pic>
      <p:pic>
        <p:nvPicPr>
          <p:cNvPr id="19" name="Imagen 18">
            <a:extLst>
              <a:ext uri="{FF2B5EF4-FFF2-40B4-BE49-F238E27FC236}">
                <a16:creationId xmlns:a16="http://schemas.microsoft.com/office/drawing/2014/main" id="{F0195055-B2F9-ACF8-0BA7-0D6EE082725A}"/>
              </a:ext>
            </a:extLst>
          </p:cNvPr>
          <p:cNvPicPr>
            <a:picLocks noChangeAspect="1"/>
          </p:cNvPicPr>
          <p:nvPr/>
        </p:nvPicPr>
        <p:blipFill>
          <a:blip r:embed="rId8"/>
          <a:stretch>
            <a:fillRect/>
          </a:stretch>
        </p:blipFill>
        <p:spPr>
          <a:xfrm>
            <a:off x="626728" y="3591844"/>
            <a:ext cx="2305149" cy="3100200"/>
          </a:xfrm>
          <a:prstGeom prst="rect">
            <a:avLst/>
          </a:prstGeom>
          <a:ln>
            <a:noFill/>
          </a:ln>
          <a:effectLst>
            <a:outerShdw blurRad="190500" algn="tl" rotWithShape="0">
              <a:srgbClr val="000000">
                <a:alpha val="70000"/>
              </a:srgbClr>
            </a:outerShdw>
          </a:effectLst>
        </p:spPr>
      </p:pic>
      <p:pic>
        <p:nvPicPr>
          <p:cNvPr id="24" name="Imagen 23">
            <a:extLst>
              <a:ext uri="{FF2B5EF4-FFF2-40B4-BE49-F238E27FC236}">
                <a16:creationId xmlns:a16="http://schemas.microsoft.com/office/drawing/2014/main" id="{C14AE20B-054F-F620-DB6C-9D368C2E972A}"/>
              </a:ext>
            </a:extLst>
          </p:cNvPr>
          <p:cNvPicPr>
            <a:picLocks noChangeAspect="1"/>
          </p:cNvPicPr>
          <p:nvPr/>
        </p:nvPicPr>
        <p:blipFill>
          <a:blip r:embed="rId9"/>
          <a:stretch>
            <a:fillRect/>
          </a:stretch>
        </p:blipFill>
        <p:spPr>
          <a:xfrm>
            <a:off x="3213441" y="3576643"/>
            <a:ext cx="2774847" cy="252859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37663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Marcador de contenido 5">
            <a:extLst>
              <a:ext uri="{FF2B5EF4-FFF2-40B4-BE49-F238E27FC236}">
                <a16:creationId xmlns:a16="http://schemas.microsoft.com/office/drawing/2014/main" id="{EFF0DBB8-D4B9-440C-AA51-589D2EF85A02}"/>
              </a:ext>
            </a:extLst>
          </p:cNvPr>
          <p:cNvSpPr>
            <a:spLocks noGrp="1"/>
          </p:cNvSpPr>
          <p:nvPr/>
        </p:nvSpPr>
        <p:spPr>
          <a:xfrm>
            <a:off x="1525296" y="922913"/>
            <a:ext cx="3886181" cy="3511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s-CO" sz="1400" dirty="0">
                <a:hlinkClick r:id="rId2"/>
              </a:rPr>
              <a:t>https://www.instagram.com/fogafin/</a:t>
            </a:r>
            <a:r>
              <a:rPr lang="es-CO" sz="1400" dirty="0"/>
              <a:t> </a:t>
            </a:r>
          </a:p>
        </p:txBody>
      </p:sp>
      <p:pic>
        <p:nvPicPr>
          <p:cNvPr id="3" name="Imagen 2">
            <a:extLst>
              <a:ext uri="{FF2B5EF4-FFF2-40B4-BE49-F238E27FC236}">
                <a16:creationId xmlns:a16="http://schemas.microsoft.com/office/drawing/2014/main" id="{E0E7960E-6C77-71E8-1330-6F2432DC8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760" y="821642"/>
            <a:ext cx="553705" cy="553705"/>
          </a:xfrm>
          <a:prstGeom prst="rect">
            <a:avLst/>
          </a:prstGeom>
        </p:spPr>
      </p:pic>
      <p:pic>
        <p:nvPicPr>
          <p:cNvPr id="5" name="Imagen 4">
            <a:extLst>
              <a:ext uri="{FF2B5EF4-FFF2-40B4-BE49-F238E27FC236}">
                <a16:creationId xmlns:a16="http://schemas.microsoft.com/office/drawing/2014/main" id="{E7F5A0DF-1A2B-8F5D-8497-DB25284EDF9E}"/>
              </a:ext>
            </a:extLst>
          </p:cNvPr>
          <p:cNvPicPr>
            <a:picLocks noChangeAspect="1"/>
          </p:cNvPicPr>
          <p:nvPr/>
        </p:nvPicPr>
        <p:blipFill>
          <a:blip r:embed="rId4"/>
          <a:stretch>
            <a:fillRect/>
          </a:stretch>
        </p:blipFill>
        <p:spPr>
          <a:xfrm>
            <a:off x="860760" y="1791093"/>
            <a:ext cx="2134995" cy="3516197"/>
          </a:xfrm>
          <a:prstGeom prst="rect">
            <a:avLst/>
          </a:prstGeom>
          <a:ln>
            <a:noFill/>
          </a:ln>
          <a:effectLst>
            <a:outerShdw blurRad="190500" algn="tl" rotWithShape="0">
              <a:srgbClr val="000000">
                <a:alpha val="70000"/>
              </a:srgbClr>
            </a:outerShdw>
          </a:effectLst>
        </p:spPr>
      </p:pic>
      <p:pic>
        <p:nvPicPr>
          <p:cNvPr id="7" name="Imagen 6">
            <a:extLst>
              <a:ext uri="{FF2B5EF4-FFF2-40B4-BE49-F238E27FC236}">
                <a16:creationId xmlns:a16="http://schemas.microsoft.com/office/drawing/2014/main" id="{BB2C2552-FAEA-E70C-B7E4-4A586A1AE38B}"/>
              </a:ext>
            </a:extLst>
          </p:cNvPr>
          <p:cNvPicPr>
            <a:picLocks noChangeAspect="1"/>
          </p:cNvPicPr>
          <p:nvPr/>
        </p:nvPicPr>
        <p:blipFill>
          <a:blip r:embed="rId5"/>
          <a:stretch>
            <a:fillRect/>
          </a:stretch>
        </p:blipFill>
        <p:spPr>
          <a:xfrm>
            <a:off x="3461715" y="1791093"/>
            <a:ext cx="2159950" cy="3516197"/>
          </a:xfrm>
          <a:prstGeom prst="rect">
            <a:avLst/>
          </a:prstGeom>
          <a:ln>
            <a:noFill/>
          </a:ln>
          <a:effectLst>
            <a:outerShdw blurRad="190500" algn="tl" rotWithShape="0">
              <a:srgbClr val="000000">
                <a:alpha val="70000"/>
              </a:srgbClr>
            </a:outerShdw>
          </a:effectLst>
        </p:spPr>
      </p:pic>
      <p:pic>
        <p:nvPicPr>
          <p:cNvPr id="9" name="Imagen 8">
            <a:extLst>
              <a:ext uri="{FF2B5EF4-FFF2-40B4-BE49-F238E27FC236}">
                <a16:creationId xmlns:a16="http://schemas.microsoft.com/office/drawing/2014/main" id="{5CBE8FBD-C555-2060-83E7-CBB5B8F735CB}"/>
              </a:ext>
            </a:extLst>
          </p:cNvPr>
          <p:cNvPicPr>
            <a:picLocks noChangeAspect="1"/>
          </p:cNvPicPr>
          <p:nvPr/>
        </p:nvPicPr>
        <p:blipFill>
          <a:blip r:embed="rId6"/>
          <a:stretch>
            <a:fillRect/>
          </a:stretch>
        </p:blipFill>
        <p:spPr>
          <a:xfrm>
            <a:off x="6087625" y="1791093"/>
            <a:ext cx="2317719" cy="3516197"/>
          </a:xfrm>
          <a:prstGeom prst="rect">
            <a:avLst/>
          </a:prstGeom>
          <a:ln>
            <a:noFill/>
          </a:ln>
          <a:effectLst>
            <a:outerShdw blurRad="190500" algn="tl" rotWithShape="0">
              <a:srgbClr val="000000">
                <a:alpha val="70000"/>
              </a:srgbClr>
            </a:outerShdw>
          </a:effectLst>
        </p:spPr>
      </p:pic>
      <p:pic>
        <p:nvPicPr>
          <p:cNvPr id="11" name="Imagen 10">
            <a:extLst>
              <a:ext uri="{FF2B5EF4-FFF2-40B4-BE49-F238E27FC236}">
                <a16:creationId xmlns:a16="http://schemas.microsoft.com/office/drawing/2014/main" id="{2781A1F3-483F-73AE-6F60-12399181F954}"/>
              </a:ext>
            </a:extLst>
          </p:cNvPr>
          <p:cNvPicPr>
            <a:picLocks noChangeAspect="1"/>
          </p:cNvPicPr>
          <p:nvPr/>
        </p:nvPicPr>
        <p:blipFill>
          <a:blip r:embed="rId7"/>
          <a:stretch>
            <a:fillRect/>
          </a:stretch>
        </p:blipFill>
        <p:spPr>
          <a:xfrm>
            <a:off x="8871305" y="1791093"/>
            <a:ext cx="2187130" cy="351619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49101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5">
            <a:extLst>
              <a:ext uri="{FF2B5EF4-FFF2-40B4-BE49-F238E27FC236}">
                <a16:creationId xmlns:a16="http://schemas.microsoft.com/office/drawing/2014/main" id="{34940C17-B113-4D28-85EC-397081C7E600}"/>
              </a:ext>
            </a:extLst>
          </p:cNvPr>
          <p:cNvSpPr>
            <a:spLocks noGrp="1"/>
          </p:cNvSpPr>
          <p:nvPr/>
        </p:nvSpPr>
        <p:spPr>
          <a:xfrm>
            <a:off x="704815" y="335705"/>
            <a:ext cx="10789920" cy="12209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1750" b="1" i="1" dirty="0">
                <a:solidFill>
                  <a:srgbClr val="01619B"/>
                </a:solidFill>
                <a:latin typeface="Myriad Pro" panose="020B0503030403020204"/>
                <a:ea typeface="+mj-ea"/>
                <a:cs typeface="+mj-cs"/>
              </a:rPr>
              <a:t>Publicaciones internas</a:t>
            </a:r>
          </a:p>
          <a:p>
            <a:pPr marL="0" indent="0">
              <a:buNone/>
            </a:pPr>
            <a:endParaRPr lang="es-CO" sz="1750" kern="0" dirty="0">
              <a:solidFill>
                <a:prstClr val="white">
                  <a:lumMod val="65000"/>
                </a:prstClr>
              </a:solidFill>
              <a:latin typeface="Myriad Pro" panose="020B0503030403020204"/>
            </a:endParaRPr>
          </a:p>
          <a:p>
            <a:pPr marL="0" indent="0">
              <a:buNone/>
            </a:pPr>
            <a:r>
              <a:rPr lang="es-CO" sz="1750" kern="0" dirty="0">
                <a:solidFill>
                  <a:prstClr val="white">
                    <a:lumMod val="65000"/>
                  </a:prstClr>
                </a:solidFill>
                <a:latin typeface="Myriad Pro" panose="020B0503030403020204"/>
              </a:rPr>
              <a:t>Los canales utilizados para divulgar la actividad de rendición de cuentas  al interior de la entidad fueron:</a:t>
            </a:r>
          </a:p>
        </p:txBody>
      </p:sp>
      <p:sp>
        <p:nvSpPr>
          <p:cNvPr id="5" name="Marcador de contenido 5">
            <a:extLst>
              <a:ext uri="{FF2B5EF4-FFF2-40B4-BE49-F238E27FC236}">
                <a16:creationId xmlns:a16="http://schemas.microsoft.com/office/drawing/2014/main" id="{055C78D6-410E-4475-A45A-4B11E505D51C}"/>
              </a:ext>
            </a:extLst>
          </p:cNvPr>
          <p:cNvSpPr>
            <a:spLocks noGrp="1"/>
          </p:cNvSpPr>
          <p:nvPr/>
        </p:nvSpPr>
        <p:spPr>
          <a:xfrm>
            <a:off x="1943422" y="1556669"/>
            <a:ext cx="2067007" cy="3739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s-CO" b="1" dirty="0"/>
              <a:t>Intranet</a:t>
            </a:r>
            <a:endParaRPr lang="es-CO" dirty="0"/>
          </a:p>
        </p:txBody>
      </p:sp>
      <p:pic>
        <p:nvPicPr>
          <p:cNvPr id="6" name="Imagen 5">
            <a:extLst>
              <a:ext uri="{FF2B5EF4-FFF2-40B4-BE49-F238E27FC236}">
                <a16:creationId xmlns:a16="http://schemas.microsoft.com/office/drawing/2014/main" id="{F5401595-1B8A-B77F-B65E-4832F7C3EFFE}"/>
              </a:ext>
            </a:extLst>
          </p:cNvPr>
          <p:cNvPicPr>
            <a:picLocks noChangeAspect="1"/>
          </p:cNvPicPr>
          <p:nvPr/>
        </p:nvPicPr>
        <p:blipFill rotWithShape="1">
          <a:blip r:embed="rId2"/>
          <a:srcRect l="8690" t="38301" r="9881" b="14480"/>
          <a:stretch/>
        </p:blipFill>
        <p:spPr>
          <a:xfrm>
            <a:off x="2467879" y="2028010"/>
            <a:ext cx="6900468" cy="2249714"/>
          </a:xfrm>
          <a:prstGeom prst="rect">
            <a:avLst/>
          </a:prstGeom>
        </p:spPr>
      </p:pic>
    </p:spTree>
    <p:extLst>
      <p:ext uri="{BB962C8B-B14F-4D97-AF65-F5344CB8AC3E}">
        <p14:creationId xmlns:p14="http://schemas.microsoft.com/office/powerpoint/2010/main" val="1843658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5">
            <a:extLst>
              <a:ext uri="{FF2B5EF4-FFF2-40B4-BE49-F238E27FC236}">
                <a16:creationId xmlns:a16="http://schemas.microsoft.com/office/drawing/2014/main" id="{65485F8B-A839-453F-875E-35D455AE0CAF}"/>
              </a:ext>
            </a:extLst>
          </p:cNvPr>
          <p:cNvSpPr>
            <a:spLocks noGrp="1"/>
          </p:cNvSpPr>
          <p:nvPr/>
        </p:nvSpPr>
        <p:spPr>
          <a:xfrm>
            <a:off x="287250" y="277353"/>
            <a:ext cx="3756199" cy="3739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CO" b="1" dirty="0"/>
              <a:t>Correos a funcionarios:</a:t>
            </a:r>
            <a:endParaRPr lang="es-CO" dirty="0"/>
          </a:p>
        </p:txBody>
      </p:sp>
      <p:pic>
        <p:nvPicPr>
          <p:cNvPr id="3" name="Imagen 2">
            <a:extLst>
              <a:ext uri="{FF2B5EF4-FFF2-40B4-BE49-F238E27FC236}">
                <a16:creationId xmlns:a16="http://schemas.microsoft.com/office/drawing/2014/main" id="{3C0ACC40-106E-6A30-4DD9-E2C7BA2EE3D3}"/>
              </a:ext>
            </a:extLst>
          </p:cNvPr>
          <p:cNvPicPr>
            <a:picLocks noChangeAspect="1"/>
          </p:cNvPicPr>
          <p:nvPr/>
        </p:nvPicPr>
        <p:blipFill>
          <a:blip r:embed="rId2"/>
          <a:stretch>
            <a:fillRect/>
          </a:stretch>
        </p:blipFill>
        <p:spPr>
          <a:xfrm>
            <a:off x="1154183" y="916757"/>
            <a:ext cx="4491542" cy="4873658"/>
          </a:xfrm>
          <a:prstGeom prst="rect">
            <a:avLst/>
          </a:prstGeom>
        </p:spPr>
      </p:pic>
      <p:pic>
        <p:nvPicPr>
          <p:cNvPr id="7" name="Imagen 6">
            <a:extLst>
              <a:ext uri="{FF2B5EF4-FFF2-40B4-BE49-F238E27FC236}">
                <a16:creationId xmlns:a16="http://schemas.microsoft.com/office/drawing/2014/main" id="{A7DC8128-AF5B-247C-55F9-59F1A549E5EC}"/>
              </a:ext>
            </a:extLst>
          </p:cNvPr>
          <p:cNvPicPr>
            <a:picLocks noChangeAspect="1"/>
          </p:cNvPicPr>
          <p:nvPr/>
        </p:nvPicPr>
        <p:blipFill>
          <a:blip r:embed="rId3"/>
          <a:stretch>
            <a:fillRect/>
          </a:stretch>
        </p:blipFill>
        <p:spPr>
          <a:xfrm>
            <a:off x="6239252" y="916757"/>
            <a:ext cx="4201429" cy="4873657"/>
          </a:xfrm>
          <a:prstGeom prst="rect">
            <a:avLst/>
          </a:prstGeom>
        </p:spPr>
      </p:pic>
    </p:spTree>
    <p:extLst>
      <p:ext uri="{BB962C8B-B14F-4D97-AF65-F5344CB8AC3E}">
        <p14:creationId xmlns:p14="http://schemas.microsoft.com/office/powerpoint/2010/main" val="2391800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E0F0FCED-0D29-4FF3-8139-D47C72DB951E}"/>
              </a:ext>
            </a:extLst>
          </p:cNvPr>
          <p:cNvSpPr>
            <a:spLocks noGrp="1"/>
          </p:cNvSpPr>
          <p:nvPr/>
        </p:nvSpPr>
        <p:spPr>
          <a:xfrm>
            <a:off x="838200" y="513348"/>
            <a:ext cx="10299492" cy="27222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buFont typeface="+mj-lt"/>
              <a:buAutoNum type="alphaLcParenR" startAt="2"/>
            </a:pPr>
            <a:r>
              <a:rPr lang="es-CO" b="1" dirty="0">
                <a:solidFill>
                  <a:srgbClr val="0087B4"/>
                </a:solidFill>
                <a:ea typeface="+mj-ea"/>
                <a:cs typeface="+mj-cs"/>
              </a:rPr>
              <a:t>Mecanismos</a:t>
            </a:r>
            <a:r>
              <a:rPr lang="es-CO" sz="2000" b="1" dirty="0">
                <a:solidFill>
                  <a:srgbClr val="0087B4"/>
                </a:solidFill>
                <a:ea typeface="+mj-ea"/>
                <a:cs typeface="+mj-cs"/>
              </a:rPr>
              <a:t> de participación en el diseño de la audiencia</a:t>
            </a:r>
          </a:p>
          <a:p>
            <a:pPr marL="0" indent="0" algn="just">
              <a:buNone/>
            </a:pPr>
            <a:endParaRPr lang="es-CO" sz="1800" dirty="0"/>
          </a:p>
          <a:p>
            <a:pPr marL="0" indent="0" algn="just">
              <a:lnSpc>
                <a:spcPct val="100000"/>
              </a:lnSpc>
              <a:buNone/>
            </a:pPr>
            <a:r>
              <a:rPr lang="es-CO" sz="1800" dirty="0">
                <a:solidFill>
                  <a:schemeClr val="bg1">
                    <a:lumMod val="65000"/>
                  </a:schemeClr>
                </a:solidFill>
              </a:rPr>
              <a:t>Con el fin de promover la participación de nuestros grupos de valor en el desarrollo de la Audiencia Pública rendición de cuentas 2021, y teniendo en cuenta los resultados obtenidos en el ejercicio anterior, este año continuamos invitando a la ciudadanía a formular preguntas relacionadas con la gestión de Fogafín. En esta oportunidad aprovechamos las actividades en sitio que realizamos en distintas ciudades y tomamos en video las consultas que los participantes nos realizaron, las cuales fueron proyectadas y respondidas a las largo de la audiencia.</a:t>
            </a:r>
            <a:endParaRPr lang="es-MX" sz="1800" dirty="0">
              <a:solidFill>
                <a:schemeClr val="bg1">
                  <a:lumMod val="65000"/>
                </a:schemeClr>
              </a:solidFill>
            </a:endParaRPr>
          </a:p>
        </p:txBody>
      </p:sp>
      <p:pic>
        <p:nvPicPr>
          <p:cNvPr id="4" name="Imagen 3">
            <a:extLst>
              <a:ext uri="{FF2B5EF4-FFF2-40B4-BE49-F238E27FC236}">
                <a16:creationId xmlns:a16="http://schemas.microsoft.com/office/drawing/2014/main" id="{2D66F1A0-A0D1-CEA0-3656-C436909D5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629" y="3502423"/>
            <a:ext cx="2438741" cy="2438741"/>
          </a:xfrm>
          <a:prstGeom prst="rect">
            <a:avLst/>
          </a:prstGeom>
        </p:spPr>
      </p:pic>
    </p:spTree>
    <p:extLst>
      <p:ext uri="{BB962C8B-B14F-4D97-AF65-F5344CB8AC3E}">
        <p14:creationId xmlns:p14="http://schemas.microsoft.com/office/powerpoint/2010/main" val="2297713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33C473-942E-744C-817A-3A96922A1EE9}"/>
              </a:ext>
            </a:extLst>
          </p:cNvPr>
          <p:cNvSpPr>
            <a:spLocks noGrp="1"/>
          </p:cNvSpPr>
          <p:nvPr>
            <p:ph type="title"/>
          </p:nvPr>
        </p:nvSpPr>
        <p:spPr>
          <a:xfrm>
            <a:off x="831850" y="1709738"/>
            <a:ext cx="5420904" cy="2285487"/>
          </a:xfrm>
        </p:spPr>
        <p:txBody>
          <a:bodyPr/>
          <a:lstStyle/>
          <a:p>
            <a:r>
              <a:rPr lang="es-CO" altLang="es-CO" b="1" dirty="0">
                <a:solidFill>
                  <a:schemeClr val="bg1"/>
                </a:solidFill>
                <a:latin typeface="Myriad Pro" panose="020B0503030403020204" pitchFamily="34" charset="0"/>
              </a:rPr>
              <a:t>CONTENIDO</a:t>
            </a:r>
            <a:endParaRPr lang="es-CO" dirty="0"/>
          </a:p>
        </p:txBody>
      </p:sp>
      <p:sp>
        <p:nvSpPr>
          <p:cNvPr id="4" name="Marcador de posición de texto 3">
            <a:extLst>
              <a:ext uri="{FF2B5EF4-FFF2-40B4-BE49-F238E27FC236}">
                <a16:creationId xmlns:a16="http://schemas.microsoft.com/office/drawing/2014/main" id="{6CCD4FCC-78D0-8A4E-B936-0178B2C54CB0}"/>
              </a:ext>
            </a:extLst>
          </p:cNvPr>
          <p:cNvSpPr>
            <a:spLocks noGrp="1"/>
          </p:cNvSpPr>
          <p:nvPr>
            <p:ph type="body" sz="quarter" idx="10"/>
          </p:nvPr>
        </p:nvSpPr>
        <p:spPr>
          <a:xfrm>
            <a:off x="6686549" y="1977024"/>
            <a:ext cx="5144379" cy="4379912"/>
          </a:xfrm>
        </p:spPr>
        <p:txBody>
          <a:bodyPr/>
          <a:lstStyle/>
          <a:p>
            <a:pPr algn="l"/>
            <a:r>
              <a:rPr lang="es-MX" dirty="0"/>
              <a:t>Contexto </a:t>
            </a:r>
          </a:p>
          <a:p>
            <a:pPr algn="l"/>
            <a:r>
              <a:rPr lang="es-MX" dirty="0"/>
              <a:t>Finalidad</a:t>
            </a:r>
          </a:p>
          <a:p>
            <a:pPr algn="l"/>
            <a:r>
              <a:rPr lang="es-MX" dirty="0"/>
              <a:t>Dinámica</a:t>
            </a:r>
          </a:p>
          <a:p>
            <a:pPr algn="l"/>
            <a:r>
              <a:rPr lang="es-MX" dirty="0"/>
              <a:t>Etapas de ejecución </a:t>
            </a:r>
          </a:p>
          <a:p>
            <a:pPr algn="l"/>
            <a:r>
              <a:rPr lang="es-MX" dirty="0"/>
              <a:t>Desarrollo de la agenda</a:t>
            </a:r>
          </a:p>
          <a:p>
            <a:pPr algn="l"/>
            <a:r>
              <a:rPr lang="es-MX" dirty="0"/>
              <a:t>Interacción con la audiencia </a:t>
            </a:r>
          </a:p>
          <a:p>
            <a:pPr algn="l"/>
            <a:r>
              <a:rPr lang="es-MX" dirty="0"/>
              <a:t>Cifras de la transmisión</a:t>
            </a:r>
          </a:p>
          <a:p>
            <a:pPr algn="l"/>
            <a:r>
              <a:rPr lang="es-MX" dirty="0"/>
              <a:t>Evaluación de la actividad</a:t>
            </a:r>
          </a:p>
          <a:p>
            <a:pPr algn="l"/>
            <a:r>
              <a:rPr lang="es-MX" dirty="0"/>
              <a:t>Conclusiones y recomendaciones </a:t>
            </a:r>
          </a:p>
          <a:p>
            <a:pPr algn="l"/>
            <a:endParaRPr lang="es-CO" dirty="0"/>
          </a:p>
        </p:txBody>
      </p:sp>
    </p:spTree>
    <p:extLst>
      <p:ext uri="{BB962C8B-B14F-4D97-AF65-F5344CB8AC3E}">
        <p14:creationId xmlns:p14="http://schemas.microsoft.com/office/powerpoint/2010/main" val="832946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5">
            <a:extLst>
              <a:ext uri="{FF2B5EF4-FFF2-40B4-BE49-F238E27FC236}">
                <a16:creationId xmlns:a16="http://schemas.microsoft.com/office/drawing/2014/main" id="{E2297FDC-6171-BE49-4860-F634B4A0D4E2}"/>
              </a:ext>
            </a:extLst>
          </p:cNvPr>
          <p:cNvSpPr>
            <a:spLocks noGrp="1"/>
          </p:cNvSpPr>
          <p:nvPr/>
        </p:nvSpPr>
        <p:spPr>
          <a:xfrm>
            <a:off x="1599249" y="1267492"/>
            <a:ext cx="10299492" cy="32526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s-CO" sz="1800" dirty="0">
                <a:solidFill>
                  <a:schemeClr val="bg1">
                    <a:lumMod val="65000"/>
                  </a:schemeClr>
                </a:solidFill>
              </a:rPr>
              <a:t>¿Qué es el Seguro de Depósitos de Fogafín?</a:t>
            </a:r>
          </a:p>
          <a:p>
            <a:pPr marL="0" indent="0" algn="just">
              <a:lnSpc>
                <a:spcPct val="150000"/>
              </a:lnSpc>
              <a:buNone/>
            </a:pPr>
            <a:r>
              <a:rPr lang="es-CO" sz="1800" dirty="0">
                <a:solidFill>
                  <a:schemeClr val="bg1">
                    <a:lumMod val="65000"/>
                  </a:schemeClr>
                </a:solidFill>
              </a:rPr>
              <a:t>¿Cuánto es el dinero que cubre el Seguro de Depósitos?</a:t>
            </a:r>
          </a:p>
          <a:p>
            <a:pPr marL="0" indent="0" algn="just">
              <a:lnSpc>
                <a:spcPct val="150000"/>
              </a:lnSpc>
              <a:buNone/>
            </a:pPr>
            <a:r>
              <a:rPr lang="es-CO" sz="1800" dirty="0">
                <a:solidFill>
                  <a:schemeClr val="bg1">
                    <a:lumMod val="65000"/>
                  </a:schemeClr>
                </a:solidFill>
              </a:rPr>
              <a:t>¿Qué pasaría si la cuenta excede los $50 millones?</a:t>
            </a:r>
          </a:p>
          <a:p>
            <a:pPr marL="0" indent="0" algn="just">
              <a:lnSpc>
                <a:spcPct val="150000"/>
              </a:lnSpc>
              <a:buNone/>
            </a:pPr>
            <a:r>
              <a:rPr lang="es-CO" sz="1800" dirty="0">
                <a:solidFill>
                  <a:schemeClr val="bg1">
                    <a:lumMod val="65000"/>
                  </a:schemeClr>
                </a:solidFill>
              </a:rPr>
              <a:t>¿Cuáles son los productos que no cubre Fogafín?   </a:t>
            </a:r>
          </a:p>
          <a:p>
            <a:pPr marL="0" indent="0" algn="just">
              <a:lnSpc>
                <a:spcPct val="150000"/>
              </a:lnSpc>
              <a:buNone/>
            </a:pPr>
            <a:r>
              <a:rPr lang="es-CO" sz="1800" dirty="0">
                <a:solidFill>
                  <a:schemeClr val="bg1">
                    <a:lumMod val="65000"/>
                  </a:schemeClr>
                </a:solidFill>
              </a:rPr>
              <a:t>Si yo tengo mis ahorros en Davivienda ¿están protegidos por Fogafín?</a:t>
            </a:r>
          </a:p>
          <a:p>
            <a:pPr marL="0" indent="0" algn="just">
              <a:lnSpc>
                <a:spcPct val="150000"/>
              </a:lnSpc>
              <a:buNone/>
            </a:pPr>
            <a:r>
              <a:rPr lang="es-CO" sz="1800" dirty="0">
                <a:solidFill>
                  <a:schemeClr val="bg1">
                    <a:lumMod val="65000"/>
                  </a:schemeClr>
                </a:solidFill>
              </a:rPr>
              <a:t>¿Cómo verifico si la entidad donde yo tengo ahorros está inscrita con Fogafín? </a:t>
            </a:r>
            <a:endParaRPr lang="es-MX" sz="1800" dirty="0">
              <a:solidFill>
                <a:schemeClr val="bg1">
                  <a:lumMod val="65000"/>
                </a:schemeClr>
              </a:solidFill>
            </a:endParaRPr>
          </a:p>
        </p:txBody>
      </p:sp>
      <p:sp>
        <p:nvSpPr>
          <p:cNvPr id="12" name="Text Placeholder 6">
            <a:extLst>
              <a:ext uri="{FF2B5EF4-FFF2-40B4-BE49-F238E27FC236}">
                <a16:creationId xmlns:a16="http://schemas.microsoft.com/office/drawing/2014/main" id="{086A0A98-F9DC-E139-BF1E-014BD999B979}"/>
              </a:ext>
            </a:extLst>
          </p:cNvPr>
          <p:cNvSpPr txBox="1">
            <a:spLocks/>
          </p:cNvSpPr>
          <p:nvPr/>
        </p:nvSpPr>
        <p:spPr>
          <a:xfrm>
            <a:off x="1148877" y="1407418"/>
            <a:ext cx="2157411" cy="507627"/>
          </a:xfrm>
          <a:prstGeom prst="rect">
            <a:avLst/>
          </a:prstGeom>
        </p:spPr>
        <p:txBody>
          <a:bodyPr anchor="ctr">
            <a:noAutofit/>
          </a:bodyPr>
          <a:lstStyle>
            <a:lvl1pPr marL="0" indent="0" algn="l" defTabSz="914354" rtl="0" eaLnBrk="1" latinLnBrk="0" hangingPunct="1">
              <a:lnSpc>
                <a:spcPct val="90000"/>
              </a:lnSpc>
              <a:spcBef>
                <a:spcPts val="600"/>
              </a:spcBef>
              <a:buFont typeface="Arial" panose="020B0604020202020204" pitchFamily="34" charset="0"/>
              <a:buNone/>
              <a:defRPr sz="6000" b="1" kern="1200">
                <a:solidFill>
                  <a:schemeClr val="tx1">
                    <a:lumMod val="95000"/>
                    <a:lumOff val="5000"/>
                  </a:schemeClr>
                </a:solidFill>
                <a:latin typeface="Bebas Neue" panose="020B0606020202050201" pitchFamily="34"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0F6FC6"/>
                </a:solidFill>
                <a:effectLst/>
                <a:uLnTx/>
                <a:uFillTx/>
                <a:latin typeface="Bebas Neue" panose="020B0606020202050201" pitchFamily="34" charset="0"/>
                <a:ea typeface="+mn-ea"/>
                <a:cs typeface="+mn-cs"/>
              </a:rPr>
              <a:t>1</a:t>
            </a:r>
          </a:p>
        </p:txBody>
      </p:sp>
      <p:sp>
        <p:nvSpPr>
          <p:cNvPr id="13" name="Text Placeholder 46">
            <a:extLst>
              <a:ext uri="{FF2B5EF4-FFF2-40B4-BE49-F238E27FC236}">
                <a16:creationId xmlns:a16="http://schemas.microsoft.com/office/drawing/2014/main" id="{EF0B4A79-B3BF-910B-1C8E-DD2C6EA0C588}"/>
              </a:ext>
            </a:extLst>
          </p:cNvPr>
          <p:cNvSpPr txBox="1">
            <a:spLocks/>
          </p:cNvSpPr>
          <p:nvPr/>
        </p:nvSpPr>
        <p:spPr>
          <a:xfrm>
            <a:off x="1185798" y="1960703"/>
            <a:ext cx="397119" cy="507627"/>
          </a:xfrm>
          <a:prstGeom prst="rect">
            <a:avLst/>
          </a:prstGeom>
        </p:spPr>
        <p:txBody>
          <a:bodyPr anchor="ctr">
            <a:noAutofit/>
          </a:bodyPr>
          <a:lstStyle>
            <a:lvl1pPr marL="0" indent="0" algn="l" defTabSz="914354" rtl="0" eaLnBrk="1" latinLnBrk="0" hangingPunct="1">
              <a:lnSpc>
                <a:spcPct val="90000"/>
              </a:lnSpc>
              <a:spcBef>
                <a:spcPts val="600"/>
              </a:spcBef>
              <a:buFont typeface="Arial" panose="020B0604020202020204" pitchFamily="34" charset="0"/>
              <a:buNone/>
              <a:defRPr sz="6000" b="1" kern="1200">
                <a:solidFill>
                  <a:schemeClr val="tx1">
                    <a:lumMod val="95000"/>
                    <a:lumOff val="5000"/>
                  </a:schemeClr>
                </a:solidFill>
                <a:latin typeface="Bebas Neue" panose="020B0606020202050201" pitchFamily="34"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009DD9"/>
                </a:solidFill>
                <a:effectLst/>
                <a:uLnTx/>
                <a:uFillTx/>
                <a:latin typeface="Bebas Neue" panose="020B0606020202050201" pitchFamily="34" charset="0"/>
                <a:ea typeface="+mn-ea"/>
                <a:cs typeface="+mn-cs"/>
              </a:rPr>
              <a:t>2</a:t>
            </a:r>
          </a:p>
        </p:txBody>
      </p:sp>
      <p:sp>
        <p:nvSpPr>
          <p:cNvPr id="14" name="Text Placeholder 51">
            <a:extLst>
              <a:ext uri="{FF2B5EF4-FFF2-40B4-BE49-F238E27FC236}">
                <a16:creationId xmlns:a16="http://schemas.microsoft.com/office/drawing/2014/main" id="{2A1C531E-3E5F-ECB1-00B2-8930C60FB313}"/>
              </a:ext>
            </a:extLst>
          </p:cNvPr>
          <p:cNvSpPr txBox="1">
            <a:spLocks/>
          </p:cNvSpPr>
          <p:nvPr/>
        </p:nvSpPr>
        <p:spPr>
          <a:xfrm>
            <a:off x="1185797" y="2491885"/>
            <a:ext cx="397119" cy="507627"/>
          </a:xfrm>
          <a:prstGeom prst="rect">
            <a:avLst/>
          </a:prstGeom>
        </p:spPr>
        <p:txBody>
          <a:bodyPr anchor="ctr">
            <a:noAutofit/>
          </a:bodyPr>
          <a:lstStyle>
            <a:lvl1pPr marL="0" indent="0" algn="l" defTabSz="914354" rtl="0" eaLnBrk="1" latinLnBrk="0" hangingPunct="1">
              <a:lnSpc>
                <a:spcPct val="90000"/>
              </a:lnSpc>
              <a:spcBef>
                <a:spcPts val="600"/>
              </a:spcBef>
              <a:buFont typeface="Arial" panose="020B0604020202020204" pitchFamily="34" charset="0"/>
              <a:buNone/>
              <a:defRPr sz="6000" b="1" kern="1200">
                <a:solidFill>
                  <a:schemeClr val="tx1">
                    <a:lumMod val="95000"/>
                    <a:lumOff val="5000"/>
                  </a:schemeClr>
                </a:solidFill>
                <a:latin typeface="Bebas Neue" panose="020B0606020202050201" pitchFamily="34"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0BD0D9"/>
                </a:solidFill>
                <a:effectLst/>
                <a:uLnTx/>
                <a:uFillTx/>
                <a:latin typeface="Bebas Neue" panose="020B0606020202050201" pitchFamily="34" charset="0"/>
                <a:ea typeface="+mn-ea"/>
                <a:cs typeface="+mn-cs"/>
              </a:rPr>
              <a:t>3</a:t>
            </a:r>
          </a:p>
        </p:txBody>
      </p:sp>
      <p:sp>
        <p:nvSpPr>
          <p:cNvPr id="15" name="Text Placeholder 56">
            <a:extLst>
              <a:ext uri="{FF2B5EF4-FFF2-40B4-BE49-F238E27FC236}">
                <a16:creationId xmlns:a16="http://schemas.microsoft.com/office/drawing/2014/main" id="{A4F57E78-DBE8-7430-C066-83A1A7DBF6A3}"/>
              </a:ext>
            </a:extLst>
          </p:cNvPr>
          <p:cNvSpPr txBox="1">
            <a:spLocks/>
          </p:cNvSpPr>
          <p:nvPr/>
        </p:nvSpPr>
        <p:spPr>
          <a:xfrm>
            <a:off x="1185796" y="3022342"/>
            <a:ext cx="397120" cy="507627"/>
          </a:xfrm>
          <a:prstGeom prst="rect">
            <a:avLst/>
          </a:prstGeom>
        </p:spPr>
        <p:txBody>
          <a:bodyPr anchor="ctr">
            <a:noAutofit/>
          </a:bodyPr>
          <a:lstStyle>
            <a:lvl1pPr marL="0" indent="0" algn="l" defTabSz="914354" rtl="0" eaLnBrk="1" latinLnBrk="0" hangingPunct="1">
              <a:lnSpc>
                <a:spcPct val="90000"/>
              </a:lnSpc>
              <a:spcBef>
                <a:spcPts val="600"/>
              </a:spcBef>
              <a:buFont typeface="Arial" panose="020B0604020202020204" pitchFamily="34" charset="0"/>
              <a:buNone/>
              <a:defRPr sz="6000" b="1" kern="1200">
                <a:solidFill>
                  <a:schemeClr val="tx1">
                    <a:lumMod val="95000"/>
                    <a:lumOff val="5000"/>
                  </a:schemeClr>
                </a:solidFill>
                <a:latin typeface="Bebas Neue" panose="020B0606020202050201" pitchFamily="34"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93E3FF"/>
                </a:solidFill>
                <a:effectLst/>
                <a:uLnTx/>
                <a:uFillTx/>
                <a:latin typeface="Bebas Neue" panose="020B0606020202050201" pitchFamily="34" charset="0"/>
                <a:ea typeface="+mn-ea"/>
                <a:cs typeface="+mn-cs"/>
              </a:rPr>
              <a:t>4</a:t>
            </a:r>
          </a:p>
        </p:txBody>
      </p:sp>
      <p:sp>
        <p:nvSpPr>
          <p:cNvPr id="16" name="Text Placeholder 56">
            <a:extLst>
              <a:ext uri="{FF2B5EF4-FFF2-40B4-BE49-F238E27FC236}">
                <a16:creationId xmlns:a16="http://schemas.microsoft.com/office/drawing/2014/main" id="{ABC651AC-A6E0-C8B7-70DB-AC189C7DD82A}"/>
              </a:ext>
            </a:extLst>
          </p:cNvPr>
          <p:cNvSpPr txBox="1">
            <a:spLocks/>
          </p:cNvSpPr>
          <p:nvPr/>
        </p:nvSpPr>
        <p:spPr>
          <a:xfrm>
            <a:off x="1185796" y="3599182"/>
            <a:ext cx="397120" cy="507627"/>
          </a:xfrm>
          <a:prstGeom prst="rect">
            <a:avLst/>
          </a:prstGeom>
        </p:spPr>
        <p:txBody>
          <a:bodyPr anchor="ctr">
            <a:noAutofit/>
          </a:bodyPr>
          <a:lstStyle>
            <a:lvl1pPr marL="0" indent="0" algn="l" defTabSz="914354" rtl="0" eaLnBrk="1" latinLnBrk="0" hangingPunct="1">
              <a:lnSpc>
                <a:spcPct val="90000"/>
              </a:lnSpc>
              <a:spcBef>
                <a:spcPts val="600"/>
              </a:spcBef>
              <a:buFont typeface="Arial" panose="020B0604020202020204" pitchFamily="34" charset="0"/>
              <a:buNone/>
              <a:defRPr sz="6000" b="1" kern="1200">
                <a:solidFill>
                  <a:schemeClr val="tx1">
                    <a:lumMod val="95000"/>
                    <a:lumOff val="5000"/>
                  </a:schemeClr>
                </a:solidFill>
                <a:latin typeface="Bebas Neue" panose="020B0606020202050201" pitchFamily="34"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10CF9B"/>
                </a:solidFill>
                <a:effectLst/>
                <a:uLnTx/>
                <a:uFillTx/>
                <a:latin typeface="Bebas Neue" panose="020B0606020202050201" pitchFamily="34" charset="0"/>
                <a:ea typeface="+mn-ea"/>
                <a:cs typeface="+mn-cs"/>
              </a:rPr>
              <a:t>5</a:t>
            </a:r>
          </a:p>
        </p:txBody>
      </p:sp>
      <p:sp>
        <p:nvSpPr>
          <p:cNvPr id="17" name="Text Placeholder 56">
            <a:extLst>
              <a:ext uri="{FF2B5EF4-FFF2-40B4-BE49-F238E27FC236}">
                <a16:creationId xmlns:a16="http://schemas.microsoft.com/office/drawing/2014/main" id="{2E395F66-624E-C3AD-0B5D-08CFB8963B90}"/>
              </a:ext>
            </a:extLst>
          </p:cNvPr>
          <p:cNvSpPr txBox="1">
            <a:spLocks/>
          </p:cNvSpPr>
          <p:nvPr/>
        </p:nvSpPr>
        <p:spPr>
          <a:xfrm>
            <a:off x="1185796" y="4106809"/>
            <a:ext cx="397120" cy="507627"/>
          </a:xfrm>
          <a:prstGeom prst="rect">
            <a:avLst/>
          </a:prstGeom>
        </p:spPr>
        <p:txBody>
          <a:bodyPr anchor="ctr">
            <a:noAutofit/>
          </a:bodyPr>
          <a:lstStyle>
            <a:lvl1pPr marL="0" indent="0" algn="l" defTabSz="914354" rtl="0" eaLnBrk="1" latinLnBrk="0" hangingPunct="1">
              <a:lnSpc>
                <a:spcPct val="90000"/>
              </a:lnSpc>
              <a:spcBef>
                <a:spcPts val="600"/>
              </a:spcBef>
              <a:buFont typeface="Arial" panose="020B0604020202020204" pitchFamily="34" charset="0"/>
              <a:buNone/>
              <a:defRPr sz="6000" b="1" kern="1200">
                <a:solidFill>
                  <a:schemeClr val="tx1">
                    <a:lumMod val="95000"/>
                    <a:lumOff val="5000"/>
                  </a:schemeClr>
                </a:solidFill>
                <a:latin typeface="Bebas Neue" panose="020B0606020202050201" pitchFamily="34"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A5C249"/>
                </a:solidFill>
                <a:effectLst/>
                <a:uLnTx/>
                <a:uFillTx/>
                <a:latin typeface="Bebas Neue" panose="020B0606020202050201" pitchFamily="34" charset="0"/>
                <a:ea typeface="+mn-ea"/>
                <a:cs typeface="+mn-cs"/>
              </a:rPr>
              <a:t>6</a:t>
            </a:r>
          </a:p>
        </p:txBody>
      </p:sp>
      <p:sp>
        <p:nvSpPr>
          <p:cNvPr id="20" name="CuadroTexto 19">
            <a:extLst>
              <a:ext uri="{FF2B5EF4-FFF2-40B4-BE49-F238E27FC236}">
                <a16:creationId xmlns:a16="http://schemas.microsoft.com/office/drawing/2014/main" id="{4C08DF18-292C-4A50-5EA2-4FD5F6CF0360}"/>
              </a:ext>
            </a:extLst>
          </p:cNvPr>
          <p:cNvSpPr txBox="1"/>
          <p:nvPr/>
        </p:nvSpPr>
        <p:spPr>
          <a:xfrm>
            <a:off x="610760" y="690652"/>
            <a:ext cx="8231581" cy="369332"/>
          </a:xfrm>
          <a:prstGeom prst="rect">
            <a:avLst/>
          </a:prstGeom>
          <a:noFill/>
        </p:spPr>
        <p:txBody>
          <a:bodyPr wrap="square">
            <a:spAutoFit/>
          </a:bodyPr>
          <a:lstStyle/>
          <a:p>
            <a:r>
              <a:rPr lang="es-MX" dirty="0">
                <a:solidFill>
                  <a:schemeClr val="bg1">
                    <a:lumMod val="65000"/>
                  </a:schemeClr>
                </a:solidFill>
                <a:latin typeface="Myriad Pro" charset="0"/>
              </a:rPr>
              <a:t>A continuación, compartimos las preguntas hechas por parte de los ciudadanos:</a:t>
            </a:r>
          </a:p>
        </p:txBody>
      </p:sp>
    </p:spTree>
    <p:extLst>
      <p:ext uri="{BB962C8B-B14F-4D97-AF65-F5344CB8AC3E}">
        <p14:creationId xmlns:p14="http://schemas.microsoft.com/office/powerpoint/2010/main" val="56938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500"/>
                                        <p:tgtEl>
                                          <p:spTgt spid="14">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fade">
                                      <p:cBhvr>
                                        <p:cTn id="16" dur="500"/>
                                        <p:tgtEl>
                                          <p:spTgt spid="15">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500"/>
                                        <p:tgtEl>
                                          <p:spTgt spid="16">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fade">
                                      <p:cBhvr>
                                        <p:cTn id="2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p"/>
      <p:bldP spid="14" grpId="0" build="p"/>
      <p:bldP spid="15" grpId="0" build="p"/>
      <p:bldP spid="16" grpId="0" build="p"/>
      <p:bldP spid="1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CC193D-4EAC-45AC-9DBC-5E0D5C6C6AF6}"/>
              </a:ext>
            </a:extLst>
          </p:cNvPr>
          <p:cNvSpPr/>
          <p:nvPr/>
        </p:nvSpPr>
        <p:spPr>
          <a:xfrm>
            <a:off x="407962" y="2602523"/>
            <a:ext cx="11784037" cy="1177015"/>
          </a:xfrm>
          <a:prstGeom prst="rect">
            <a:avLst/>
          </a:prstGeom>
          <a:solidFill>
            <a:srgbClr val="0087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3D386E5-AA2C-9A47-B094-C605745247F8}"/>
              </a:ext>
            </a:extLst>
          </p:cNvPr>
          <p:cNvSpPr>
            <a:spLocks noGrp="1"/>
          </p:cNvSpPr>
          <p:nvPr>
            <p:ph type="title"/>
          </p:nvPr>
        </p:nvSpPr>
        <p:spPr>
          <a:xfrm>
            <a:off x="761034" y="2528246"/>
            <a:ext cx="8733874" cy="1325563"/>
          </a:xfrm>
          <a:ln>
            <a:noFill/>
          </a:ln>
        </p:spPr>
        <p:txBody>
          <a:bodyPr>
            <a:normAutofit fontScale="90000"/>
          </a:bodyPr>
          <a:lstStyle/>
          <a:p>
            <a:pPr algn="ctr">
              <a:buClr>
                <a:srgbClr val="6DB33F"/>
              </a:buClr>
              <a:defRPr/>
            </a:pPr>
            <a:r>
              <a:rPr lang="es-CO" sz="6000" b="1" dirty="0">
                <a:solidFill>
                  <a:schemeClr val="bg1"/>
                </a:solidFill>
                <a:latin typeface="Myriad Pro" charset="0"/>
              </a:rPr>
              <a:t>5. Desarrollo de la agenda</a:t>
            </a:r>
            <a:endParaRPr kumimoji="0" lang="es-ES_tradnl" sz="6000" b="1" i="0" u="none" strike="noStrike" kern="1200" normalizeH="0" baseline="0" noProof="0" dirty="0">
              <a:solidFill>
                <a:schemeClr val="bg1"/>
              </a:solidFill>
              <a:uLnTx/>
              <a:uFillTx/>
              <a:latin typeface="Myriad Pro" charset="0"/>
              <a:ea typeface="Myriad Pro" charset="0"/>
              <a:cs typeface="Myriad Pro" charset="0"/>
            </a:endParaRPr>
          </a:p>
        </p:txBody>
      </p:sp>
      <p:pic>
        <p:nvPicPr>
          <p:cNvPr id="8" name="Imagen 7">
            <a:extLst>
              <a:ext uri="{FF2B5EF4-FFF2-40B4-BE49-F238E27FC236}">
                <a16:creationId xmlns:a16="http://schemas.microsoft.com/office/drawing/2014/main" id="{65F4439B-7872-6857-AA23-E53B6DA4A7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2779" y="2723027"/>
            <a:ext cx="936000" cy="936000"/>
          </a:xfrm>
          <a:prstGeom prst="rect">
            <a:avLst/>
          </a:prstGeom>
        </p:spPr>
      </p:pic>
    </p:spTree>
    <p:extLst>
      <p:ext uri="{BB962C8B-B14F-4D97-AF65-F5344CB8AC3E}">
        <p14:creationId xmlns:p14="http://schemas.microsoft.com/office/powerpoint/2010/main" val="282285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5">
            <a:extLst>
              <a:ext uri="{FF2B5EF4-FFF2-40B4-BE49-F238E27FC236}">
                <a16:creationId xmlns:a16="http://schemas.microsoft.com/office/drawing/2014/main" id="{C21716F5-91AA-4EEF-91A2-9EA780215DFB}"/>
              </a:ext>
            </a:extLst>
          </p:cNvPr>
          <p:cNvSpPr>
            <a:spLocks noGrp="1"/>
          </p:cNvSpPr>
          <p:nvPr/>
        </p:nvSpPr>
        <p:spPr>
          <a:xfrm>
            <a:off x="580245" y="718629"/>
            <a:ext cx="10596513" cy="11357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CO" sz="1800" dirty="0">
                <a:solidFill>
                  <a:schemeClr val="bg1">
                    <a:lumMod val="65000"/>
                  </a:schemeClr>
                </a:solidFill>
              </a:rPr>
              <a:t>A diferencia de las anteriores ocasiones, este año la Audiencia Pública se realizó en una sola sesión que estuvo dividida en cinco bloques, en los cuales se destacaron los proyectos y actividades que se adelantaron durante 2021 y que con su actuar contribuyeron con la misionalidad de la entidad. </a:t>
            </a:r>
          </a:p>
          <a:p>
            <a:pPr marL="0" indent="0" algn="just">
              <a:buNone/>
            </a:pPr>
            <a:r>
              <a:rPr lang="es-CO" sz="1800" dirty="0">
                <a:solidFill>
                  <a:schemeClr val="bg1">
                    <a:lumMod val="65000"/>
                  </a:schemeClr>
                </a:solidFill>
              </a:rPr>
              <a:t>Los temas desarrollados en cada uno de los bloques fueron :</a:t>
            </a:r>
          </a:p>
        </p:txBody>
      </p:sp>
      <p:grpSp>
        <p:nvGrpSpPr>
          <p:cNvPr id="23" name="Grupo 22">
            <a:extLst>
              <a:ext uri="{FF2B5EF4-FFF2-40B4-BE49-F238E27FC236}">
                <a16:creationId xmlns:a16="http://schemas.microsoft.com/office/drawing/2014/main" id="{070D3468-0452-4B2B-B74F-AD00EB282E85}"/>
              </a:ext>
            </a:extLst>
          </p:cNvPr>
          <p:cNvGrpSpPr/>
          <p:nvPr/>
        </p:nvGrpSpPr>
        <p:grpSpPr>
          <a:xfrm>
            <a:off x="1985960" y="1971218"/>
            <a:ext cx="8229881" cy="208800"/>
            <a:chOff x="0" y="40704"/>
            <a:chExt cx="5612130" cy="214980"/>
          </a:xfrm>
        </p:grpSpPr>
        <p:sp>
          <p:nvSpPr>
            <p:cNvPr id="24" name="Rectángulo redondeado 5">
              <a:extLst>
                <a:ext uri="{FF2B5EF4-FFF2-40B4-BE49-F238E27FC236}">
                  <a16:creationId xmlns:a16="http://schemas.microsoft.com/office/drawing/2014/main" id="{25B0BA18-C7A6-4B98-87CE-950A90102829}"/>
                </a:ext>
              </a:extLst>
            </p:cNvPr>
            <p:cNvSpPr/>
            <p:nvPr/>
          </p:nvSpPr>
          <p:spPr>
            <a:xfrm>
              <a:off x="0" y="40704"/>
              <a:ext cx="5612130" cy="207269"/>
            </a:xfrm>
            <a:prstGeom prst="roundRect">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p:spPr>
          <p:style>
            <a:lnRef idx="0">
              <a:scrgbClr r="0" g="0" b="0"/>
            </a:lnRef>
            <a:fillRef idx="3">
              <a:scrgbClr r="0" g="0" b="0"/>
            </a:fillRef>
            <a:effectRef idx="3">
              <a:scrgbClr r="0" g="0" b="0"/>
            </a:effectRef>
            <a:fontRef idx="minor">
              <a:schemeClr val="lt1"/>
            </a:fontRef>
          </p:style>
        </p:sp>
        <p:sp>
          <p:nvSpPr>
            <p:cNvPr id="25" name="CuadroTexto 24">
              <a:extLst>
                <a:ext uri="{FF2B5EF4-FFF2-40B4-BE49-F238E27FC236}">
                  <a16:creationId xmlns:a16="http://schemas.microsoft.com/office/drawing/2014/main" id="{65223973-ACBD-4269-B691-8362E61FBE69}"/>
                </a:ext>
              </a:extLst>
            </p:cNvPr>
            <p:cNvSpPr txBox="1"/>
            <p:nvPr/>
          </p:nvSpPr>
          <p:spPr>
            <a:xfrm>
              <a:off x="27511" y="48415"/>
              <a:ext cx="5583087" cy="2072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defTabSz="488950">
                <a:lnSpc>
                  <a:spcPct val="90000"/>
                </a:lnSpc>
                <a:spcBef>
                  <a:spcPct val="0"/>
                </a:spcBef>
                <a:spcAft>
                  <a:spcPct val="35000"/>
                </a:spcAft>
                <a:buNone/>
              </a:pPr>
              <a:r>
                <a:rPr lang="es-CO" sz="1200" b="1" dirty="0">
                  <a:effectLst/>
                  <a:latin typeface="Myriad Pro" panose="020B0503030403020204"/>
                  <a:ea typeface="Calibri" panose="020F0502020204030204" pitchFamily="34" charset="0"/>
                </a:rPr>
                <a:t>Introducción</a:t>
              </a:r>
              <a:endParaRPr lang="es-CO" sz="1200" kern="1200" dirty="0">
                <a:solidFill>
                  <a:sysClr val="window" lastClr="FFFFFF"/>
                </a:solidFill>
                <a:latin typeface="Myriad Pro" panose="020B0503030403020204"/>
              </a:endParaRPr>
            </a:p>
          </p:txBody>
        </p:sp>
      </p:grpSp>
      <p:grpSp>
        <p:nvGrpSpPr>
          <p:cNvPr id="29" name="Grupo 28">
            <a:extLst>
              <a:ext uri="{FF2B5EF4-FFF2-40B4-BE49-F238E27FC236}">
                <a16:creationId xmlns:a16="http://schemas.microsoft.com/office/drawing/2014/main" id="{7704AE13-EE8E-4EA1-A28A-BF2C820BAA78}"/>
              </a:ext>
            </a:extLst>
          </p:cNvPr>
          <p:cNvGrpSpPr/>
          <p:nvPr/>
        </p:nvGrpSpPr>
        <p:grpSpPr>
          <a:xfrm>
            <a:off x="2006544" y="2653331"/>
            <a:ext cx="8209298" cy="269855"/>
            <a:chOff x="0" y="861187"/>
            <a:chExt cx="5612130" cy="239088"/>
          </a:xfrm>
        </p:grpSpPr>
        <p:sp>
          <p:nvSpPr>
            <p:cNvPr id="30" name="Rectángulo redondeado 25">
              <a:extLst>
                <a:ext uri="{FF2B5EF4-FFF2-40B4-BE49-F238E27FC236}">
                  <a16:creationId xmlns:a16="http://schemas.microsoft.com/office/drawing/2014/main" id="{59D6E4F3-92A7-4A44-A884-9E48A2D4399B}"/>
                </a:ext>
              </a:extLst>
            </p:cNvPr>
            <p:cNvSpPr/>
            <p:nvPr/>
          </p:nvSpPr>
          <p:spPr>
            <a:xfrm>
              <a:off x="0" y="881663"/>
              <a:ext cx="5612130" cy="184995"/>
            </a:xfrm>
            <a:prstGeom prst="roundRect">
              <a:avLst/>
            </a:prstGeom>
            <a:gradFill rotWithShape="0">
              <a:gsLst>
                <a:gs pos="0">
                  <a:srgbClr val="4472C4">
                    <a:hueOff val="-2451115"/>
                    <a:satOff val="-3409"/>
                    <a:lumOff val="-1307"/>
                    <a:alphaOff val="0"/>
                    <a:satMod val="103000"/>
                    <a:lumMod val="102000"/>
                    <a:tint val="94000"/>
                  </a:srgbClr>
                </a:gs>
                <a:gs pos="50000">
                  <a:srgbClr val="4472C4">
                    <a:hueOff val="-2451115"/>
                    <a:satOff val="-3409"/>
                    <a:lumOff val="-1307"/>
                    <a:alphaOff val="0"/>
                    <a:satMod val="110000"/>
                    <a:lumMod val="100000"/>
                    <a:shade val="100000"/>
                  </a:srgbClr>
                </a:gs>
                <a:gs pos="100000">
                  <a:srgbClr val="4472C4">
                    <a:hueOff val="-2451115"/>
                    <a:satOff val="-3409"/>
                    <a:lumOff val="-1307"/>
                    <a:alphaOff val="0"/>
                    <a:lumMod val="99000"/>
                    <a:satMod val="120000"/>
                    <a:shade val="78000"/>
                  </a:srgbClr>
                </a:gs>
              </a:gsLst>
              <a:lin ang="5400000" scaled="0"/>
            </a:gradFill>
            <a:ln>
              <a:noFill/>
            </a:ln>
            <a:effectLst/>
          </p:spPr>
          <p:style>
            <a:lnRef idx="0">
              <a:scrgbClr r="0" g="0" b="0"/>
            </a:lnRef>
            <a:fillRef idx="3">
              <a:scrgbClr r="0" g="0" b="0"/>
            </a:fillRef>
            <a:effectRef idx="3">
              <a:scrgbClr r="0" g="0" b="0"/>
            </a:effectRef>
            <a:fontRef idx="minor">
              <a:schemeClr val="lt1"/>
            </a:fontRef>
          </p:style>
        </p:sp>
        <p:sp>
          <p:nvSpPr>
            <p:cNvPr id="31" name="CuadroTexto 30">
              <a:extLst>
                <a:ext uri="{FF2B5EF4-FFF2-40B4-BE49-F238E27FC236}">
                  <a16:creationId xmlns:a16="http://schemas.microsoft.com/office/drawing/2014/main" id="{04920D44-ED61-4F59-9152-94D1F6A4EE4A}"/>
                </a:ext>
              </a:extLst>
            </p:cNvPr>
            <p:cNvSpPr txBox="1"/>
            <p:nvPr/>
          </p:nvSpPr>
          <p:spPr>
            <a:xfrm>
              <a:off x="1" y="861187"/>
              <a:ext cx="5592704" cy="2390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defTabSz="488950">
                <a:lnSpc>
                  <a:spcPct val="90000"/>
                </a:lnSpc>
                <a:spcBef>
                  <a:spcPct val="0"/>
                </a:spcBef>
                <a:spcAft>
                  <a:spcPct val="35000"/>
                </a:spcAft>
                <a:buNone/>
              </a:pPr>
              <a:r>
                <a:rPr lang="es-CO" sz="1200" b="1" dirty="0">
                  <a:effectLst/>
                  <a:latin typeface="Myriad Pro" panose="020B0503030403020204"/>
                  <a:ea typeface="Calibri" panose="020F0502020204030204" pitchFamily="34" charset="0"/>
                </a:rPr>
                <a:t>Subdirección Corporativa</a:t>
              </a:r>
              <a:endParaRPr lang="es-CO" sz="1200" kern="1200" dirty="0">
                <a:solidFill>
                  <a:sysClr val="window" lastClr="FFFFFF"/>
                </a:solidFill>
                <a:latin typeface="Myriad Pro" panose="020B0503030403020204"/>
              </a:endParaRPr>
            </a:p>
          </p:txBody>
        </p:sp>
      </p:grpSp>
      <p:grpSp>
        <p:nvGrpSpPr>
          <p:cNvPr id="35" name="Grupo 34">
            <a:extLst>
              <a:ext uri="{FF2B5EF4-FFF2-40B4-BE49-F238E27FC236}">
                <a16:creationId xmlns:a16="http://schemas.microsoft.com/office/drawing/2014/main" id="{86F76F27-F701-46A1-9868-3D841FDD3139}"/>
              </a:ext>
            </a:extLst>
          </p:cNvPr>
          <p:cNvGrpSpPr/>
          <p:nvPr/>
        </p:nvGrpSpPr>
        <p:grpSpPr>
          <a:xfrm>
            <a:off x="1985961" y="3935280"/>
            <a:ext cx="8209298" cy="208800"/>
            <a:chOff x="0" y="1659979"/>
            <a:chExt cx="5612130" cy="305675"/>
          </a:xfrm>
          <a:solidFill>
            <a:srgbClr val="10CF9B"/>
          </a:solidFill>
        </p:grpSpPr>
        <p:sp>
          <p:nvSpPr>
            <p:cNvPr id="36" name="Rectángulo redondeado 21">
              <a:extLst>
                <a:ext uri="{FF2B5EF4-FFF2-40B4-BE49-F238E27FC236}">
                  <a16:creationId xmlns:a16="http://schemas.microsoft.com/office/drawing/2014/main" id="{79F467CA-683D-491B-9EF4-C2369FC78499}"/>
                </a:ext>
              </a:extLst>
            </p:cNvPr>
            <p:cNvSpPr/>
            <p:nvPr/>
          </p:nvSpPr>
          <p:spPr>
            <a:xfrm>
              <a:off x="0" y="1659979"/>
              <a:ext cx="5612130" cy="305675"/>
            </a:xfrm>
            <a:prstGeom prst="roundRect">
              <a:avLst/>
            </a:prstGeom>
            <a:grpFill/>
            <a:ln>
              <a:noFill/>
            </a:ln>
            <a:effectLst/>
          </p:spPr>
          <p:style>
            <a:lnRef idx="0">
              <a:scrgbClr r="0" g="0" b="0"/>
            </a:lnRef>
            <a:fillRef idx="3">
              <a:scrgbClr r="0" g="0" b="0"/>
            </a:fillRef>
            <a:effectRef idx="3">
              <a:scrgbClr r="0" g="0" b="0"/>
            </a:effectRef>
            <a:fontRef idx="minor">
              <a:schemeClr val="lt1"/>
            </a:fontRef>
          </p:style>
        </p:sp>
        <p:sp>
          <p:nvSpPr>
            <p:cNvPr id="37" name="CuadroTexto 36">
              <a:extLst>
                <a:ext uri="{FF2B5EF4-FFF2-40B4-BE49-F238E27FC236}">
                  <a16:creationId xmlns:a16="http://schemas.microsoft.com/office/drawing/2014/main" id="{A3897212-FCA4-4190-8C02-54F697292A83}"/>
                </a:ext>
              </a:extLst>
            </p:cNvPr>
            <p:cNvSpPr txBox="1"/>
            <p:nvPr/>
          </p:nvSpPr>
          <p:spPr>
            <a:xfrm>
              <a:off x="11161" y="1701283"/>
              <a:ext cx="5300642" cy="25443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defTabSz="488950">
                <a:lnSpc>
                  <a:spcPct val="90000"/>
                </a:lnSpc>
                <a:spcBef>
                  <a:spcPct val="0"/>
                </a:spcBef>
                <a:spcAft>
                  <a:spcPct val="35000"/>
                </a:spcAft>
                <a:buNone/>
              </a:pPr>
              <a:r>
                <a:rPr lang="es-CO" sz="1200" b="1" dirty="0">
                  <a:latin typeface="Myriad Pro" panose="020B0503030403020204"/>
                </a:rPr>
                <a:t>Subdirección de Mecanismos de Resolución</a:t>
              </a:r>
            </a:p>
          </p:txBody>
        </p:sp>
      </p:grpSp>
      <p:sp>
        <p:nvSpPr>
          <p:cNvPr id="39" name="Rectángulo 38">
            <a:extLst>
              <a:ext uri="{FF2B5EF4-FFF2-40B4-BE49-F238E27FC236}">
                <a16:creationId xmlns:a16="http://schemas.microsoft.com/office/drawing/2014/main" id="{6CAF4ED1-AF90-44D0-BC11-BDD40B7768C2}"/>
              </a:ext>
            </a:extLst>
          </p:cNvPr>
          <p:cNvSpPr/>
          <p:nvPr/>
        </p:nvSpPr>
        <p:spPr>
          <a:xfrm>
            <a:off x="3896698" y="7843716"/>
            <a:ext cx="2289629" cy="513360"/>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sp>
      <p:sp>
        <p:nvSpPr>
          <p:cNvPr id="21" name="CuadroTexto 20">
            <a:extLst>
              <a:ext uri="{FF2B5EF4-FFF2-40B4-BE49-F238E27FC236}">
                <a16:creationId xmlns:a16="http://schemas.microsoft.com/office/drawing/2014/main" id="{97F2A163-E5A6-91FD-EA58-2B90D8B71241}"/>
              </a:ext>
            </a:extLst>
          </p:cNvPr>
          <p:cNvSpPr txBox="1"/>
          <p:nvPr/>
        </p:nvSpPr>
        <p:spPr>
          <a:xfrm>
            <a:off x="1895457" y="2191797"/>
            <a:ext cx="8064134" cy="40773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8185" tIns="12700" rIns="71120" bIns="12700" numCol="1" spcCol="1270" anchor="t" anchorCtr="0">
            <a:noAutofit/>
          </a:bodyPr>
          <a:lstStyle/>
          <a:p>
            <a:pPr marL="171450" lvl="1" indent="-171450" defTabSz="711200">
              <a:lnSpc>
                <a:spcPct val="90000"/>
              </a:lnSpc>
              <a:spcBef>
                <a:spcPct val="0"/>
              </a:spcBef>
              <a:spcAft>
                <a:spcPct val="20000"/>
              </a:spcAft>
              <a:buFont typeface="Arial" panose="020B0604020202020204" pitchFamily="34" charset="0"/>
              <a:buChar char="•"/>
              <a:defRPr/>
            </a:pPr>
            <a:r>
              <a:rPr lang="es-MX" sz="1200" dirty="0">
                <a:solidFill>
                  <a:schemeClr val="bg1">
                    <a:lumMod val="65000"/>
                  </a:schemeClr>
                </a:solidFill>
                <a:latin typeface="Myriad Pro" panose="020B0503030403020204"/>
              </a:rPr>
              <a:t>Palabras de apertura por parte del Director </a:t>
            </a:r>
          </a:p>
          <a:p>
            <a:pPr marL="171450" lvl="1" indent="-171450" defTabSz="711200">
              <a:lnSpc>
                <a:spcPct val="90000"/>
              </a:lnSpc>
              <a:spcBef>
                <a:spcPct val="0"/>
              </a:spcBef>
              <a:spcAft>
                <a:spcPct val="20000"/>
              </a:spcAft>
              <a:buFont typeface="Arial" panose="020B0604020202020204" pitchFamily="34" charset="0"/>
              <a:buChar char="•"/>
              <a:defRPr/>
            </a:pPr>
            <a:r>
              <a:rPr lang="es-MX" sz="1200" dirty="0">
                <a:solidFill>
                  <a:schemeClr val="bg1">
                    <a:lumMod val="65000"/>
                  </a:schemeClr>
                </a:solidFill>
                <a:latin typeface="Myriad Pro" panose="020B0503030403020204"/>
              </a:rPr>
              <a:t>Presentación de los subdirectores en donde informaron los temas que abordarían en cada uno de los bloques </a:t>
            </a:r>
          </a:p>
        </p:txBody>
      </p:sp>
      <p:sp>
        <p:nvSpPr>
          <p:cNvPr id="22" name="CuadroTexto 21">
            <a:extLst>
              <a:ext uri="{FF2B5EF4-FFF2-40B4-BE49-F238E27FC236}">
                <a16:creationId xmlns:a16="http://schemas.microsoft.com/office/drawing/2014/main" id="{86366F03-EA8C-3235-53C2-DEAB9BDF97BA}"/>
              </a:ext>
            </a:extLst>
          </p:cNvPr>
          <p:cNvSpPr txBox="1"/>
          <p:nvPr/>
        </p:nvSpPr>
        <p:spPr>
          <a:xfrm>
            <a:off x="1895456" y="2894478"/>
            <a:ext cx="8064135" cy="99530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8185" tIns="12700" rIns="71120" bIns="12700" numCol="1" spcCol="1270" anchor="t" anchorCtr="0">
            <a:noAutofit/>
          </a:bodyPr>
          <a:lstStyle/>
          <a:p>
            <a:pPr marL="171450" lvl="1" indent="-171450" defTabSz="711200">
              <a:lnSpc>
                <a:spcPct val="90000"/>
              </a:lnSpc>
              <a:spcBef>
                <a:spcPct val="0"/>
              </a:spcBef>
              <a:spcAft>
                <a:spcPct val="20000"/>
              </a:spcAft>
              <a:buFont typeface="Arial" panose="020B0604020202020204" pitchFamily="34" charset="0"/>
              <a:buChar char="•"/>
              <a:defRPr/>
            </a:pPr>
            <a:r>
              <a:rPr lang="es-MX" sz="1200" dirty="0">
                <a:solidFill>
                  <a:schemeClr val="bg1">
                    <a:lumMod val="65000"/>
                  </a:schemeClr>
                </a:solidFill>
                <a:latin typeface="Myriad Pro" panose="020B0503030403020204"/>
              </a:rPr>
              <a:t>Estructura orgánica, temas de bienestar, seguridad y salud en el trabajo y la implementación del teletrabajo</a:t>
            </a:r>
          </a:p>
          <a:p>
            <a:pPr marL="171450" lvl="1" indent="-171450" defTabSz="711200">
              <a:lnSpc>
                <a:spcPct val="90000"/>
              </a:lnSpc>
              <a:spcBef>
                <a:spcPct val="0"/>
              </a:spcBef>
              <a:spcAft>
                <a:spcPct val="20000"/>
              </a:spcAft>
              <a:buFont typeface="Arial" panose="020B0604020202020204" pitchFamily="34" charset="0"/>
              <a:buChar char="•"/>
              <a:defRPr/>
            </a:pPr>
            <a:r>
              <a:rPr lang="es-MX" sz="1200" dirty="0">
                <a:solidFill>
                  <a:schemeClr val="bg1">
                    <a:lumMod val="65000"/>
                  </a:schemeClr>
                </a:solidFill>
                <a:latin typeface="Myriad Pro" panose="020B0503030403020204"/>
              </a:rPr>
              <a:t>Cierre del plan estratégico 2016-2021, nueva planeación estratégica y gestión presupuestal.</a:t>
            </a:r>
          </a:p>
          <a:p>
            <a:pPr marL="171450" lvl="1" indent="-171450" defTabSz="711200">
              <a:lnSpc>
                <a:spcPct val="90000"/>
              </a:lnSpc>
              <a:spcBef>
                <a:spcPct val="0"/>
              </a:spcBef>
              <a:spcAft>
                <a:spcPct val="20000"/>
              </a:spcAft>
              <a:buFont typeface="Arial" panose="020B0604020202020204" pitchFamily="34" charset="0"/>
              <a:buChar char="•"/>
              <a:defRPr/>
            </a:pPr>
            <a:r>
              <a:rPr lang="es-MX" sz="1200" dirty="0">
                <a:solidFill>
                  <a:schemeClr val="bg1">
                    <a:lumMod val="65000"/>
                  </a:schemeClr>
                </a:solidFill>
                <a:latin typeface="Myriad Pro" panose="020B0503030403020204"/>
              </a:rPr>
              <a:t>Comportamiento de los mercados.</a:t>
            </a:r>
          </a:p>
          <a:p>
            <a:pPr marL="171450" lvl="1" indent="-171450" defTabSz="711200">
              <a:lnSpc>
                <a:spcPct val="90000"/>
              </a:lnSpc>
              <a:spcBef>
                <a:spcPct val="0"/>
              </a:spcBef>
              <a:spcAft>
                <a:spcPct val="20000"/>
              </a:spcAft>
              <a:buFont typeface="Arial" panose="020B0604020202020204" pitchFamily="34" charset="0"/>
              <a:buChar char="•"/>
              <a:defRPr/>
            </a:pPr>
            <a:r>
              <a:rPr lang="es-MX" sz="1200" dirty="0">
                <a:solidFill>
                  <a:schemeClr val="bg1">
                    <a:lumMod val="65000"/>
                  </a:schemeClr>
                </a:solidFill>
                <a:latin typeface="Myriad Pro" panose="020B0503030403020204"/>
              </a:rPr>
              <a:t>Divulgación y participación ciudadana.</a:t>
            </a:r>
          </a:p>
          <a:p>
            <a:pPr marL="171450" lvl="1" indent="-171450" defTabSz="711200">
              <a:lnSpc>
                <a:spcPct val="90000"/>
              </a:lnSpc>
              <a:spcBef>
                <a:spcPct val="0"/>
              </a:spcBef>
              <a:spcAft>
                <a:spcPct val="20000"/>
              </a:spcAft>
              <a:buFont typeface="Arial" panose="020B0604020202020204" pitchFamily="34" charset="0"/>
              <a:buChar char="•"/>
              <a:defRPr/>
            </a:pPr>
            <a:r>
              <a:rPr lang="es-MX" sz="1200" dirty="0">
                <a:solidFill>
                  <a:schemeClr val="bg1">
                    <a:lumMod val="65000"/>
                  </a:schemeClr>
                </a:solidFill>
                <a:latin typeface="Myriad Pro" panose="020B0503030403020204"/>
              </a:rPr>
              <a:t>Gestión procesal, contractual y la atención a las peticiones que se tuvieron durante 2021.</a:t>
            </a:r>
          </a:p>
        </p:txBody>
      </p:sp>
      <p:sp>
        <p:nvSpPr>
          <p:cNvPr id="41" name="CuadroTexto 40">
            <a:extLst>
              <a:ext uri="{FF2B5EF4-FFF2-40B4-BE49-F238E27FC236}">
                <a16:creationId xmlns:a16="http://schemas.microsoft.com/office/drawing/2014/main" id="{0897E0CE-4C32-CFF4-817F-AB2C4E2878C1}"/>
              </a:ext>
            </a:extLst>
          </p:cNvPr>
          <p:cNvSpPr txBox="1"/>
          <p:nvPr/>
        </p:nvSpPr>
        <p:spPr>
          <a:xfrm>
            <a:off x="1895456" y="4153683"/>
            <a:ext cx="8084719" cy="66148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8185" tIns="12700" rIns="71120" bIns="12700" numCol="1" spcCol="1270" anchor="t" anchorCtr="0">
            <a:noAutofit/>
          </a:bodyPr>
          <a:lstStyle/>
          <a:p>
            <a:pPr marL="171450" marR="0" lvl="1" indent="-171450" algn="l" defTabSz="711200" eaLnBrk="1" fontAlgn="auto" latinLnBrk="0" hangingPunct="1">
              <a:lnSpc>
                <a:spcPct val="90000"/>
              </a:lnSpc>
              <a:spcBef>
                <a:spcPct val="0"/>
              </a:spcBef>
              <a:spcAft>
                <a:spcPct val="20000"/>
              </a:spcAft>
              <a:buClrTx/>
              <a:buSzTx/>
              <a:buFont typeface="Arial" panose="020B0604020202020204" pitchFamily="34" charset="0"/>
              <a:buChar char="•"/>
              <a:tabLst/>
              <a:defRPr/>
            </a:pPr>
            <a:r>
              <a:rPr lang="es-MX" sz="1200" dirty="0">
                <a:solidFill>
                  <a:schemeClr val="bg1">
                    <a:lumMod val="65000"/>
                  </a:schemeClr>
                </a:solidFill>
                <a:latin typeface="Myriad Pro" panose="020B0503030403020204"/>
              </a:rPr>
              <a:t>Mecanismos de Resolución y Liquidaciones: proyectos del plan estratégico que se trabajaron durante 2021.</a:t>
            </a:r>
          </a:p>
          <a:p>
            <a:pPr marL="171450" marR="0" lvl="1" indent="-171450" algn="l" defTabSz="711200" eaLnBrk="1" fontAlgn="auto" latinLnBrk="0" hangingPunct="1">
              <a:lnSpc>
                <a:spcPct val="90000"/>
              </a:lnSpc>
              <a:spcBef>
                <a:spcPct val="0"/>
              </a:spcBef>
              <a:spcAft>
                <a:spcPct val="20000"/>
              </a:spcAft>
              <a:buClrTx/>
              <a:buSzTx/>
              <a:buFont typeface="Arial" panose="020B0604020202020204" pitchFamily="34" charset="0"/>
              <a:buChar char="•"/>
              <a:tabLst/>
              <a:defRPr/>
            </a:pPr>
            <a:r>
              <a:rPr lang="es-MX" sz="1200" dirty="0">
                <a:solidFill>
                  <a:schemeClr val="bg1">
                    <a:lumMod val="65000"/>
                  </a:schemeClr>
                </a:solidFill>
                <a:latin typeface="Myriad Pro" panose="020B0503030403020204"/>
              </a:rPr>
              <a:t>Análisis de Entidades Financieras y simulacros: sistema de alertas y simulacros.</a:t>
            </a:r>
          </a:p>
          <a:p>
            <a:pPr marL="171450" marR="0" lvl="1" indent="-171450" algn="l" defTabSz="711200" eaLnBrk="1" fontAlgn="auto" latinLnBrk="0" hangingPunct="1">
              <a:lnSpc>
                <a:spcPct val="90000"/>
              </a:lnSpc>
              <a:spcBef>
                <a:spcPct val="0"/>
              </a:spcBef>
              <a:spcAft>
                <a:spcPct val="20000"/>
              </a:spcAft>
              <a:buClrTx/>
              <a:buSzTx/>
              <a:buFont typeface="Arial" panose="020B0604020202020204" pitchFamily="34" charset="0"/>
              <a:buChar char="•"/>
              <a:tabLst/>
              <a:defRPr/>
            </a:pPr>
            <a:r>
              <a:rPr lang="es-MX" sz="1200" dirty="0">
                <a:solidFill>
                  <a:schemeClr val="bg1">
                    <a:lumMod val="65000"/>
                  </a:schemeClr>
                </a:solidFill>
                <a:latin typeface="Myriad Pro" panose="020B0503030403020204"/>
              </a:rPr>
              <a:t>Sistema de Seguro de Depósitos: continuidad del proyecto de modernización del Seguro de Depósitos.</a:t>
            </a:r>
          </a:p>
          <a:p>
            <a:pPr marL="171450" lvl="1" indent="-171450" algn="l" defTabSz="711200">
              <a:lnSpc>
                <a:spcPct val="90000"/>
              </a:lnSpc>
              <a:spcBef>
                <a:spcPct val="0"/>
              </a:spcBef>
              <a:spcAft>
                <a:spcPct val="20000"/>
              </a:spcAft>
              <a:buFont typeface="Arial" panose="020B0604020202020204" pitchFamily="34" charset="0"/>
              <a:buChar char="•"/>
            </a:pPr>
            <a:endParaRPr lang="es-CO" sz="1200" kern="1200" dirty="0">
              <a:solidFill>
                <a:schemeClr val="bg1">
                  <a:lumMod val="50000"/>
                </a:schemeClr>
              </a:solidFill>
              <a:latin typeface="Myriad Pro" panose="020B0503030403020204"/>
            </a:endParaRPr>
          </a:p>
        </p:txBody>
      </p:sp>
      <p:grpSp>
        <p:nvGrpSpPr>
          <p:cNvPr id="43" name="Grupo 42">
            <a:extLst>
              <a:ext uri="{FF2B5EF4-FFF2-40B4-BE49-F238E27FC236}">
                <a16:creationId xmlns:a16="http://schemas.microsoft.com/office/drawing/2014/main" id="{FC00082A-8AB3-CB07-CAF3-32C97D0BFC73}"/>
              </a:ext>
            </a:extLst>
          </p:cNvPr>
          <p:cNvGrpSpPr/>
          <p:nvPr/>
        </p:nvGrpSpPr>
        <p:grpSpPr>
          <a:xfrm>
            <a:off x="2011817" y="4832884"/>
            <a:ext cx="8169413" cy="208800"/>
            <a:chOff x="0" y="1659979"/>
            <a:chExt cx="5612130" cy="305675"/>
          </a:xfrm>
          <a:solidFill>
            <a:srgbClr val="A5C249"/>
          </a:solidFill>
        </p:grpSpPr>
        <p:sp>
          <p:nvSpPr>
            <p:cNvPr id="44" name="Rectángulo redondeado 21">
              <a:extLst>
                <a:ext uri="{FF2B5EF4-FFF2-40B4-BE49-F238E27FC236}">
                  <a16:creationId xmlns:a16="http://schemas.microsoft.com/office/drawing/2014/main" id="{5703D6EE-B13A-98B8-917B-AB6AFB870942}"/>
                </a:ext>
              </a:extLst>
            </p:cNvPr>
            <p:cNvSpPr/>
            <p:nvPr/>
          </p:nvSpPr>
          <p:spPr>
            <a:xfrm>
              <a:off x="0" y="1659979"/>
              <a:ext cx="5612130" cy="305675"/>
            </a:xfrm>
            <a:prstGeom prst="roundRect">
              <a:avLst/>
            </a:prstGeom>
            <a:solidFill>
              <a:srgbClr val="36B159"/>
            </a:solidFill>
            <a:ln>
              <a:noFill/>
            </a:ln>
            <a:effectLst/>
          </p:spPr>
          <p:style>
            <a:lnRef idx="0">
              <a:scrgbClr r="0" g="0" b="0"/>
            </a:lnRef>
            <a:fillRef idx="3">
              <a:scrgbClr r="0" g="0" b="0"/>
            </a:fillRef>
            <a:effectRef idx="3">
              <a:scrgbClr r="0" g="0" b="0"/>
            </a:effectRef>
            <a:fontRef idx="minor">
              <a:schemeClr val="lt1"/>
            </a:fontRef>
          </p:style>
        </p:sp>
        <p:sp>
          <p:nvSpPr>
            <p:cNvPr id="45" name="CuadroTexto 44">
              <a:extLst>
                <a:ext uri="{FF2B5EF4-FFF2-40B4-BE49-F238E27FC236}">
                  <a16:creationId xmlns:a16="http://schemas.microsoft.com/office/drawing/2014/main" id="{CC0FB47D-AF7B-A272-CD41-EA9BB19FC44D}"/>
                </a:ext>
              </a:extLst>
            </p:cNvPr>
            <p:cNvSpPr txBox="1"/>
            <p:nvPr/>
          </p:nvSpPr>
          <p:spPr>
            <a:xfrm>
              <a:off x="4498" y="1687545"/>
              <a:ext cx="5300642" cy="25443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defTabSz="488950">
                <a:lnSpc>
                  <a:spcPct val="90000"/>
                </a:lnSpc>
                <a:spcBef>
                  <a:spcPct val="0"/>
                </a:spcBef>
                <a:spcAft>
                  <a:spcPct val="35000"/>
                </a:spcAft>
                <a:buNone/>
              </a:pPr>
              <a:r>
                <a:rPr lang="es-CO" sz="1200" b="1" dirty="0">
                  <a:effectLst/>
                  <a:latin typeface="Myriad Pro" panose="020B0503030403020204"/>
                  <a:ea typeface="Calibri" panose="020F0502020204030204" pitchFamily="34" charset="0"/>
                </a:rPr>
                <a:t>Subdirección Gestión de Activos </a:t>
              </a:r>
              <a:endParaRPr lang="es-CO" sz="1200" b="1" dirty="0">
                <a:latin typeface="Myriad Pro" panose="020B0503030403020204"/>
              </a:endParaRPr>
            </a:p>
          </p:txBody>
        </p:sp>
      </p:grpSp>
      <p:sp>
        <p:nvSpPr>
          <p:cNvPr id="49" name="CuadroTexto 48">
            <a:extLst>
              <a:ext uri="{FF2B5EF4-FFF2-40B4-BE49-F238E27FC236}">
                <a16:creationId xmlns:a16="http://schemas.microsoft.com/office/drawing/2014/main" id="{F24FD937-A47A-194C-C060-8D450F3723ED}"/>
              </a:ext>
            </a:extLst>
          </p:cNvPr>
          <p:cNvSpPr txBox="1"/>
          <p:nvPr/>
        </p:nvSpPr>
        <p:spPr>
          <a:xfrm>
            <a:off x="1888442" y="5052527"/>
            <a:ext cx="8057120" cy="66148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8185" tIns="12700" rIns="71120" bIns="12700" numCol="1" spcCol="1270" anchor="t" anchorCtr="0">
            <a:noAutofit/>
          </a:bodyPr>
          <a:lstStyle/>
          <a:p>
            <a:pPr marL="171450" marR="0" lvl="1" indent="-171450" algn="l" defTabSz="711200" eaLnBrk="1" fontAlgn="auto" latinLnBrk="0" hangingPunct="1">
              <a:lnSpc>
                <a:spcPct val="90000"/>
              </a:lnSpc>
              <a:spcBef>
                <a:spcPct val="0"/>
              </a:spcBef>
              <a:spcAft>
                <a:spcPct val="20000"/>
              </a:spcAft>
              <a:buClrTx/>
              <a:buSzTx/>
              <a:buFont typeface="Arial" panose="020B0604020202020204" pitchFamily="34" charset="0"/>
              <a:buChar char="•"/>
              <a:tabLst/>
              <a:defRPr/>
            </a:pPr>
            <a:r>
              <a:rPr lang="es-MX" sz="1200" dirty="0">
                <a:solidFill>
                  <a:schemeClr val="bg1">
                    <a:lumMod val="65000"/>
                  </a:schemeClr>
                </a:solidFill>
                <a:latin typeface="Myriad Pro" panose="020B0503030403020204"/>
              </a:rPr>
              <a:t>Composición y desempeño del portafolio de la reserva del Seguro de Depósitos.</a:t>
            </a:r>
          </a:p>
          <a:p>
            <a:pPr marL="171450" marR="0" lvl="1" indent="-171450" algn="l" defTabSz="711200" eaLnBrk="1" fontAlgn="auto" latinLnBrk="0" hangingPunct="1">
              <a:lnSpc>
                <a:spcPct val="90000"/>
              </a:lnSpc>
              <a:spcBef>
                <a:spcPct val="0"/>
              </a:spcBef>
              <a:spcAft>
                <a:spcPct val="20000"/>
              </a:spcAft>
              <a:buClrTx/>
              <a:buSzTx/>
              <a:buFont typeface="Arial" panose="020B0604020202020204" pitchFamily="34" charset="0"/>
              <a:buChar char="•"/>
              <a:tabLst/>
              <a:defRPr/>
            </a:pPr>
            <a:r>
              <a:rPr lang="es-MX" sz="1200" dirty="0">
                <a:solidFill>
                  <a:schemeClr val="bg1">
                    <a:lumMod val="65000"/>
                  </a:schemeClr>
                </a:solidFill>
                <a:latin typeface="Myriad Pro" panose="020B0503030403020204"/>
              </a:rPr>
              <a:t>Comportamiento de renta fija, mercado cambiario y proyección de crecimiento para 2022.</a:t>
            </a:r>
            <a:endParaRPr lang="es-CO" sz="1200" dirty="0">
              <a:solidFill>
                <a:schemeClr val="bg1">
                  <a:lumMod val="65000"/>
                </a:schemeClr>
              </a:solidFill>
              <a:latin typeface="Myriad Pro" panose="020B0503030403020204"/>
            </a:endParaRPr>
          </a:p>
        </p:txBody>
      </p:sp>
      <p:grpSp>
        <p:nvGrpSpPr>
          <p:cNvPr id="50" name="Grupo 49">
            <a:extLst>
              <a:ext uri="{FF2B5EF4-FFF2-40B4-BE49-F238E27FC236}">
                <a16:creationId xmlns:a16="http://schemas.microsoft.com/office/drawing/2014/main" id="{A30C2D58-6149-27C5-92D6-209E01D08593}"/>
              </a:ext>
            </a:extLst>
          </p:cNvPr>
          <p:cNvGrpSpPr/>
          <p:nvPr/>
        </p:nvGrpSpPr>
        <p:grpSpPr>
          <a:xfrm>
            <a:off x="2025846" y="5496936"/>
            <a:ext cx="8169413" cy="218783"/>
            <a:chOff x="0" y="1659979"/>
            <a:chExt cx="5612130" cy="259628"/>
          </a:xfrm>
          <a:solidFill>
            <a:srgbClr val="A5C249"/>
          </a:solidFill>
        </p:grpSpPr>
        <p:sp>
          <p:nvSpPr>
            <p:cNvPr id="51" name="Rectángulo redondeado 21">
              <a:extLst>
                <a:ext uri="{FF2B5EF4-FFF2-40B4-BE49-F238E27FC236}">
                  <a16:creationId xmlns:a16="http://schemas.microsoft.com/office/drawing/2014/main" id="{E6B2471F-3BA6-91BC-13D6-C4FC1DF81B29}"/>
                </a:ext>
              </a:extLst>
            </p:cNvPr>
            <p:cNvSpPr/>
            <p:nvPr/>
          </p:nvSpPr>
          <p:spPr>
            <a:xfrm>
              <a:off x="0" y="1659979"/>
              <a:ext cx="5612130" cy="247781"/>
            </a:xfrm>
            <a:prstGeom prst="roundRect">
              <a:avLst/>
            </a:prstGeom>
            <a:grpFill/>
            <a:ln>
              <a:noFill/>
            </a:ln>
            <a:effectLst/>
          </p:spPr>
          <p:style>
            <a:lnRef idx="0">
              <a:scrgbClr r="0" g="0" b="0"/>
            </a:lnRef>
            <a:fillRef idx="3">
              <a:scrgbClr r="0" g="0" b="0"/>
            </a:fillRef>
            <a:effectRef idx="3">
              <a:scrgbClr r="0" g="0" b="0"/>
            </a:effectRef>
            <a:fontRef idx="minor">
              <a:schemeClr val="lt1"/>
            </a:fontRef>
          </p:style>
        </p:sp>
        <p:sp>
          <p:nvSpPr>
            <p:cNvPr id="52" name="CuadroTexto 51">
              <a:extLst>
                <a:ext uri="{FF2B5EF4-FFF2-40B4-BE49-F238E27FC236}">
                  <a16:creationId xmlns:a16="http://schemas.microsoft.com/office/drawing/2014/main" id="{A39A64D4-521A-1DD9-B18E-55967827014C}"/>
                </a:ext>
              </a:extLst>
            </p:cNvPr>
            <p:cNvSpPr txBox="1"/>
            <p:nvPr/>
          </p:nvSpPr>
          <p:spPr>
            <a:xfrm>
              <a:off x="4498" y="1665171"/>
              <a:ext cx="5300642" cy="25443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defTabSz="488950">
                <a:lnSpc>
                  <a:spcPct val="90000"/>
                </a:lnSpc>
                <a:spcBef>
                  <a:spcPct val="0"/>
                </a:spcBef>
                <a:spcAft>
                  <a:spcPct val="35000"/>
                </a:spcAft>
                <a:buNone/>
              </a:pPr>
              <a:r>
                <a:rPr lang="es-MX" sz="1200" b="1" dirty="0">
                  <a:effectLst/>
                  <a:latin typeface="Myriad Pro" panose="020B0503030403020204"/>
                  <a:ea typeface="Calibri" panose="020F0502020204030204" pitchFamily="34" charset="0"/>
                </a:rPr>
                <a:t>Subdirección Financiera y Operativa </a:t>
              </a:r>
              <a:endParaRPr lang="es-CO" sz="1200" b="1" dirty="0">
                <a:latin typeface="Myriad Pro" panose="020B0503030403020204"/>
              </a:endParaRPr>
            </a:p>
          </p:txBody>
        </p:sp>
      </p:grpSp>
      <p:sp>
        <p:nvSpPr>
          <p:cNvPr id="53" name="CuadroTexto 52">
            <a:extLst>
              <a:ext uri="{FF2B5EF4-FFF2-40B4-BE49-F238E27FC236}">
                <a16:creationId xmlns:a16="http://schemas.microsoft.com/office/drawing/2014/main" id="{12F3D1C7-C388-8C3D-C0F5-DE375F9BD339}"/>
              </a:ext>
            </a:extLst>
          </p:cNvPr>
          <p:cNvSpPr txBox="1"/>
          <p:nvPr/>
        </p:nvSpPr>
        <p:spPr>
          <a:xfrm>
            <a:off x="1902471" y="5716580"/>
            <a:ext cx="8387058" cy="66148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8185" tIns="12700" rIns="71120" bIns="12700" numCol="1" spcCol="1270" anchor="t" anchorCtr="0">
            <a:noAutofit/>
          </a:bodyPr>
          <a:lstStyle/>
          <a:p>
            <a:pPr marL="171450" marR="0" lvl="1" indent="-171450" algn="l" defTabSz="711200" eaLnBrk="1" fontAlgn="auto" latinLnBrk="0" hangingPunct="1">
              <a:lnSpc>
                <a:spcPct val="90000"/>
              </a:lnSpc>
              <a:spcBef>
                <a:spcPct val="0"/>
              </a:spcBef>
              <a:spcAft>
                <a:spcPct val="20000"/>
              </a:spcAft>
              <a:buClrTx/>
              <a:buSzTx/>
              <a:buFont typeface="Arial" panose="020B0604020202020204" pitchFamily="34" charset="0"/>
              <a:buChar char="•"/>
              <a:tabLst/>
              <a:defRPr/>
            </a:pPr>
            <a:r>
              <a:rPr lang="es-MX" sz="1200" dirty="0">
                <a:solidFill>
                  <a:schemeClr val="bg1">
                    <a:lumMod val="65000"/>
                  </a:schemeClr>
                </a:solidFill>
                <a:latin typeface="Myriad Pro" panose="020B0503030403020204"/>
              </a:rPr>
              <a:t>Implementación de la herramienta para la modernización operativa de la reserva.</a:t>
            </a:r>
          </a:p>
          <a:p>
            <a:pPr marL="171450" marR="0" lvl="1" indent="-171450" algn="l" defTabSz="711200" eaLnBrk="1" fontAlgn="auto" latinLnBrk="0" hangingPunct="1">
              <a:lnSpc>
                <a:spcPct val="90000"/>
              </a:lnSpc>
              <a:spcBef>
                <a:spcPct val="0"/>
              </a:spcBef>
              <a:spcAft>
                <a:spcPct val="20000"/>
              </a:spcAft>
              <a:buClrTx/>
              <a:buSzTx/>
              <a:buFont typeface="Arial" panose="020B0604020202020204" pitchFamily="34" charset="0"/>
              <a:buChar char="•"/>
              <a:tabLst/>
              <a:defRPr/>
            </a:pPr>
            <a:r>
              <a:rPr lang="es-MX" sz="1200" dirty="0">
                <a:solidFill>
                  <a:schemeClr val="bg1">
                    <a:lumMod val="65000"/>
                  </a:schemeClr>
                </a:solidFill>
                <a:latin typeface="Myriad Pro" panose="020B0503030403020204"/>
              </a:rPr>
              <a:t>Continuidad del negocio, seguridad digital, gestión de riesgos operacionales e integración de los sistemas de gestión.</a:t>
            </a:r>
          </a:p>
          <a:p>
            <a:pPr marL="171450" marR="0" lvl="1" indent="-171450" algn="l" defTabSz="711200" eaLnBrk="1" fontAlgn="auto" latinLnBrk="0" hangingPunct="1">
              <a:lnSpc>
                <a:spcPct val="90000"/>
              </a:lnSpc>
              <a:spcBef>
                <a:spcPct val="0"/>
              </a:spcBef>
              <a:spcAft>
                <a:spcPct val="20000"/>
              </a:spcAft>
              <a:buClrTx/>
              <a:buSzTx/>
              <a:buFont typeface="Arial" panose="020B0604020202020204" pitchFamily="34" charset="0"/>
              <a:buChar char="•"/>
              <a:tabLst/>
              <a:defRPr/>
            </a:pPr>
            <a:r>
              <a:rPr lang="es-MX" sz="1200" dirty="0">
                <a:solidFill>
                  <a:schemeClr val="bg1">
                    <a:lumMod val="65000"/>
                  </a:schemeClr>
                </a:solidFill>
                <a:latin typeface="Myriad Pro" panose="020B0503030403020204"/>
              </a:rPr>
              <a:t>Medición de huella de carbono junto con las actividades que realizó la entidad para compensarlas</a:t>
            </a:r>
            <a:endParaRPr lang="es-CO" sz="1200" kern="1200" dirty="0">
              <a:solidFill>
                <a:schemeClr val="bg1">
                  <a:lumMod val="50000"/>
                </a:schemeClr>
              </a:solidFill>
              <a:latin typeface="Myriad Pro" panose="020B0503030403020204"/>
            </a:endParaRPr>
          </a:p>
        </p:txBody>
      </p:sp>
    </p:spTree>
    <p:extLst>
      <p:ext uri="{BB962C8B-B14F-4D97-AF65-F5344CB8AC3E}">
        <p14:creationId xmlns:p14="http://schemas.microsoft.com/office/powerpoint/2010/main" val="111055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5">
            <a:extLst>
              <a:ext uri="{FF2B5EF4-FFF2-40B4-BE49-F238E27FC236}">
                <a16:creationId xmlns:a16="http://schemas.microsoft.com/office/drawing/2014/main" id="{52EAA0EA-BF69-4C26-BCAA-1432E559D0E1}"/>
              </a:ext>
            </a:extLst>
          </p:cNvPr>
          <p:cNvSpPr>
            <a:spLocks noGrp="1"/>
          </p:cNvSpPr>
          <p:nvPr/>
        </p:nvSpPr>
        <p:spPr>
          <a:xfrm>
            <a:off x="838200" y="732250"/>
            <a:ext cx="10530526" cy="11357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CO" sz="1800" dirty="0">
                <a:solidFill>
                  <a:schemeClr val="bg1">
                    <a:lumMod val="65000"/>
                  </a:schemeClr>
                </a:solidFill>
              </a:rPr>
              <a:t>Durante la transmisión se informó a la ciudadanía sobre los temas que se estaban tratando, para lo cual se realizaron publicaciones en vivo en los perfiles de redes sociales de la entidad, así:</a:t>
            </a:r>
          </a:p>
        </p:txBody>
      </p:sp>
      <p:pic>
        <p:nvPicPr>
          <p:cNvPr id="3" name="Imagen 2">
            <a:extLst>
              <a:ext uri="{FF2B5EF4-FFF2-40B4-BE49-F238E27FC236}">
                <a16:creationId xmlns:a16="http://schemas.microsoft.com/office/drawing/2014/main" id="{A234AA50-5A91-DDED-E0C1-DE6F6909B373}"/>
              </a:ext>
            </a:extLst>
          </p:cNvPr>
          <p:cNvPicPr>
            <a:picLocks noChangeAspect="1"/>
          </p:cNvPicPr>
          <p:nvPr/>
        </p:nvPicPr>
        <p:blipFill>
          <a:blip r:embed="rId2"/>
          <a:stretch>
            <a:fillRect/>
          </a:stretch>
        </p:blipFill>
        <p:spPr>
          <a:xfrm>
            <a:off x="3665673" y="1543868"/>
            <a:ext cx="2461379" cy="2557070"/>
          </a:xfrm>
          <a:prstGeom prst="rect">
            <a:avLst/>
          </a:prstGeom>
          <a:ln>
            <a:noFill/>
          </a:ln>
          <a:effectLst>
            <a:outerShdw blurRad="190500" algn="tl" rotWithShape="0">
              <a:srgbClr val="000000">
                <a:alpha val="70000"/>
              </a:srgbClr>
            </a:outerShdw>
          </a:effectLst>
        </p:spPr>
      </p:pic>
      <p:pic>
        <p:nvPicPr>
          <p:cNvPr id="5" name="Imagen 4">
            <a:extLst>
              <a:ext uri="{FF2B5EF4-FFF2-40B4-BE49-F238E27FC236}">
                <a16:creationId xmlns:a16="http://schemas.microsoft.com/office/drawing/2014/main" id="{649767E3-518C-442A-6C5C-38166BB31394}"/>
              </a:ext>
            </a:extLst>
          </p:cNvPr>
          <p:cNvPicPr>
            <a:picLocks noChangeAspect="1"/>
          </p:cNvPicPr>
          <p:nvPr/>
        </p:nvPicPr>
        <p:blipFill>
          <a:blip r:embed="rId3"/>
          <a:stretch>
            <a:fillRect/>
          </a:stretch>
        </p:blipFill>
        <p:spPr>
          <a:xfrm>
            <a:off x="1034740" y="1543868"/>
            <a:ext cx="2358910" cy="2558471"/>
          </a:xfrm>
          <a:prstGeom prst="rect">
            <a:avLst/>
          </a:prstGeom>
          <a:ln>
            <a:noFill/>
          </a:ln>
          <a:effectLst>
            <a:outerShdw blurRad="190500" algn="tl" rotWithShape="0">
              <a:srgbClr val="000000">
                <a:alpha val="70000"/>
              </a:srgbClr>
            </a:outerShdw>
          </a:effectLst>
        </p:spPr>
      </p:pic>
      <p:pic>
        <p:nvPicPr>
          <p:cNvPr id="7" name="Imagen 6">
            <a:extLst>
              <a:ext uri="{FF2B5EF4-FFF2-40B4-BE49-F238E27FC236}">
                <a16:creationId xmlns:a16="http://schemas.microsoft.com/office/drawing/2014/main" id="{5A54EB3A-8F6D-15EA-5F52-7684D318377C}"/>
              </a:ext>
            </a:extLst>
          </p:cNvPr>
          <p:cNvPicPr>
            <a:picLocks noChangeAspect="1"/>
          </p:cNvPicPr>
          <p:nvPr/>
        </p:nvPicPr>
        <p:blipFill>
          <a:blip r:embed="rId4"/>
          <a:stretch>
            <a:fillRect/>
          </a:stretch>
        </p:blipFill>
        <p:spPr>
          <a:xfrm>
            <a:off x="6399075" y="1543868"/>
            <a:ext cx="2405733" cy="2557070"/>
          </a:xfrm>
          <a:prstGeom prst="rect">
            <a:avLst/>
          </a:prstGeom>
          <a:ln>
            <a:noFill/>
          </a:ln>
          <a:effectLst>
            <a:outerShdw blurRad="190500" algn="tl" rotWithShape="0">
              <a:srgbClr val="000000">
                <a:alpha val="70000"/>
              </a:srgbClr>
            </a:outerShdw>
          </a:effectLst>
        </p:spPr>
      </p:pic>
      <p:pic>
        <p:nvPicPr>
          <p:cNvPr id="9" name="Imagen 8">
            <a:extLst>
              <a:ext uri="{FF2B5EF4-FFF2-40B4-BE49-F238E27FC236}">
                <a16:creationId xmlns:a16="http://schemas.microsoft.com/office/drawing/2014/main" id="{7D0D3782-3487-18DE-1B2B-8BF74DAF52BD}"/>
              </a:ext>
            </a:extLst>
          </p:cNvPr>
          <p:cNvPicPr>
            <a:picLocks noChangeAspect="1"/>
          </p:cNvPicPr>
          <p:nvPr/>
        </p:nvPicPr>
        <p:blipFill>
          <a:blip r:embed="rId5"/>
          <a:stretch>
            <a:fillRect/>
          </a:stretch>
        </p:blipFill>
        <p:spPr>
          <a:xfrm>
            <a:off x="9076831" y="1541519"/>
            <a:ext cx="2700882" cy="2417492"/>
          </a:xfrm>
          <a:prstGeom prst="rect">
            <a:avLst/>
          </a:prstGeom>
          <a:ln>
            <a:noFill/>
          </a:ln>
          <a:effectLst>
            <a:outerShdw blurRad="190500" algn="tl" rotWithShape="0">
              <a:srgbClr val="000000">
                <a:alpha val="70000"/>
              </a:srgbClr>
            </a:outerShdw>
          </a:effectLst>
        </p:spPr>
      </p:pic>
      <p:pic>
        <p:nvPicPr>
          <p:cNvPr id="13" name="Imagen 12">
            <a:extLst>
              <a:ext uri="{FF2B5EF4-FFF2-40B4-BE49-F238E27FC236}">
                <a16:creationId xmlns:a16="http://schemas.microsoft.com/office/drawing/2014/main" id="{98CA8A87-778B-ACB4-5FB4-F6892D9FBBFA}"/>
              </a:ext>
            </a:extLst>
          </p:cNvPr>
          <p:cNvPicPr>
            <a:picLocks noChangeAspect="1"/>
          </p:cNvPicPr>
          <p:nvPr/>
        </p:nvPicPr>
        <p:blipFill>
          <a:blip r:embed="rId6"/>
          <a:stretch>
            <a:fillRect/>
          </a:stretch>
        </p:blipFill>
        <p:spPr>
          <a:xfrm>
            <a:off x="1034740" y="4296264"/>
            <a:ext cx="2461379" cy="2561736"/>
          </a:xfrm>
          <a:prstGeom prst="rect">
            <a:avLst/>
          </a:prstGeom>
          <a:ln>
            <a:noFill/>
          </a:ln>
          <a:effectLst>
            <a:outerShdw blurRad="190500" algn="tl" rotWithShape="0">
              <a:srgbClr val="000000">
                <a:alpha val="70000"/>
              </a:srgbClr>
            </a:outerShdw>
          </a:effectLst>
        </p:spPr>
      </p:pic>
      <p:pic>
        <p:nvPicPr>
          <p:cNvPr id="15" name="Imagen 14">
            <a:extLst>
              <a:ext uri="{FF2B5EF4-FFF2-40B4-BE49-F238E27FC236}">
                <a16:creationId xmlns:a16="http://schemas.microsoft.com/office/drawing/2014/main" id="{4DD24FA8-A028-B455-54D1-263E081683A8}"/>
              </a:ext>
            </a:extLst>
          </p:cNvPr>
          <p:cNvPicPr>
            <a:picLocks noChangeAspect="1"/>
          </p:cNvPicPr>
          <p:nvPr/>
        </p:nvPicPr>
        <p:blipFill>
          <a:blip r:embed="rId7"/>
          <a:stretch>
            <a:fillRect/>
          </a:stretch>
        </p:blipFill>
        <p:spPr>
          <a:xfrm>
            <a:off x="3636629" y="4300930"/>
            <a:ext cx="2519466" cy="2557070"/>
          </a:xfrm>
          <a:prstGeom prst="rect">
            <a:avLst/>
          </a:prstGeom>
          <a:ln>
            <a:noFill/>
          </a:ln>
          <a:effectLst>
            <a:outerShdw blurRad="190500" algn="tl" rotWithShape="0">
              <a:srgbClr val="000000">
                <a:alpha val="70000"/>
              </a:srgbClr>
            </a:outerShdw>
          </a:effectLst>
        </p:spPr>
      </p:pic>
      <p:pic>
        <p:nvPicPr>
          <p:cNvPr id="17" name="Imagen 16">
            <a:extLst>
              <a:ext uri="{FF2B5EF4-FFF2-40B4-BE49-F238E27FC236}">
                <a16:creationId xmlns:a16="http://schemas.microsoft.com/office/drawing/2014/main" id="{82D694C7-71F3-A838-45B9-A77D2FACA211}"/>
              </a:ext>
            </a:extLst>
          </p:cNvPr>
          <p:cNvPicPr>
            <a:picLocks noChangeAspect="1"/>
          </p:cNvPicPr>
          <p:nvPr/>
        </p:nvPicPr>
        <p:blipFill>
          <a:blip r:embed="rId8"/>
          <a:stretch>
            <a:fillRect/>
          </a:stretch>
        </p:blipFill>
        <p:spPr>
          <a:xfrm>
            <a:off x="6512096" y="4274050"/>
            <a:ext cx="2104175" cy="25395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56036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CC193D-4EAC-45AC-9DBC-5E0D5C6C6AF6}"/>
              </a:ext>
            </a:extLst>
          </p:cNvPr>
          <p:cNvSpPr/>
          <p:nvPr/>
        </p:nvSpPr>
        <p:spPr>
          <a:xfrm>
            <a:off x="407962" y="2602523"/>
            <a:ext cx="11784037" cy="1177015"/>
          </a:xfrm>
          <a:prstGeom prst="rect">
            <a:avLst/>
          </a:prstGeom>
          <a:solidFill>
            <a:srgbClr val="0087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3D386E5-AA2C-9A47-B094-C605745247F8}"/>
              </a:ext>
            </a:extLst>
          </p:cNvPr>
          <p:cNvSpPr>
            <a:spLocks noGrp="1"/>
          </p:cNvSpPr>
          <p:nvPr>
            <p:ph type="title"/>
          </p:nvPr>
        </p:nvSpPr>
        <p:spPr>
          <a:xfrm>
            <a:off x="407961" y="2528246"/>
            <a:ext cx="10190817" cy="1325563"/>
          </a:xfrm>
          <a:ln>
            <a:noFill/>
          </a:ln>
        </p:spPr>
        <p:txBody>
          <a:bodyPr>
            <a:normAutofit fontScale="90000"/>
          </a:bodyPr>
          <a:lstStyle/>
          <a:p>
            <a:pPr>
              <a:buClr>
                <a:srgbClr val="6DB33F"/>
              </a:buClr>
              <a:defRPr/>
            </a:pPr>
            <a:r>
              <a:rPr lang="es-CO" sz="6000" b="1" dirty="0">
                <a:solidFill>
                  <a:schemeClr val="bg1"/>
                </a:solidFill>
                <a:latin typeface="Myriad Pro" charset="0"/>
              </a:rPr>
              <a:t>6. Interacción con la audiencia</a:t>
            </a:r>
            <a:endParaRPr kumimoji="0" lang="es-ES_tradnl" sz="6000" b="1" i="0" u="none" strike="noStrike" kern="1200" normalizeH="0" baseline="0" noProof="0" dirty="0">
              <a:solidFill>
                <a:schemeClr val="bg1"/>
              </a:solidFill>
              <a:uLnTx/>
              <a:uFillTx/>
              <a:latin typeface="Myriad Pro" charset="0"/>
              <a:ea typeface="Myriad Pro" charset="0"/>
              <a:cs typeface="Myriad Pro" charset="0"/>
            </a:endParaRPr>
          </a:p>
        </p:txBody>
      </p:sp>
      <p:pic>
        <p:nvPicPr>
          <p:cNvPr id="5" name="Imagen 4">
            <a:extLst>
              <a:ext uri="{FF2B5EF4-FFF2-40B4-BE49-F238E27FC236}">
                <a16:creationId xmlns:a16="http://schemas.microsoft.com/office/drawing/2014/main" id="{3CEC3234-B534-EA88-B22C-D8AFEFD1A7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9388" y="2723027"/>
            <a:ext cx="936000" cy="936000"/>
          </a:xfrm>
          <a:prstGeom prst="rect">
            <a:avLst/>
          </a:prstGeom>
        </p:spPr>
      </p:pic>
    </p:spTree>
    <p:extLst>
      <p:ext uri="{BB962C8B-B14F-4D97-AF65-F5344CB8AC3E}">
        <p14:creationId xmlns:p14="http://schemas.microsoft.com/office/powerpoint/2010/main" val="287738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E2DD472D-0237-42A5-8007-93387418D144}"/>
              </a:ext>
            </a:extLst>
          </p:cNvPr>
          <p:cNvSpPr txBox="1"/>
          <p:nvPr/>
        </p:nvSpPr>
        <p:spPr>
          <a:xfrm>
            <a:off x="723181" y="4564936"/>
            <a:ext cx="4159904" cy="492443"/>
          </a:xfrm>
          <a:prstGeom prst="rect">
            <a:avLst/>
          </a:prstGeom>
          <a:noFill/>
        </p:spPr>
        <p:txBody>
          <a:bodyPr wrap="square">
            <a:spAutoFit/>
          </a:bodyPr>
          <a:lstStyle/>
          <a:p>
            <a:r>
              <a:rPr lang="es-CO" sz="1300" dirty="0">
                <a:solidFill>
                  <a:schemeClr val="bg1">
                    <a:lumMod val="50000"/>
                  </a:schemeClr>
                </a:solidFill>
                <a:latin typeface="Myriad Pro" panose="020B0503030403020204"/>
                <a:hlinkClick r:id="rId3"/>
              </a:rPr>
              <a:t>https://www.facebook.com/Fogafin/videos/747747143217760</a:t>
            </a:r>
            <a:r>
              <a:rPr lang="es-CO" sz="1300" dirty="0">
                <a:solidFill>
                  <a:schemeClr val="bg1">
                    <a:lumMod val="50000"/>
                  </a:schemeClr>
                </a:solidFill>
                <a:latin typeface="Myriad Pro" panose="020B0503030403020204"/>
              </a:rPr>
              <a:t> </a:t>
            </a:r>
          </a:p>
        </p:txBody>
      </p:sp>
      <p:sp>
        <p:nvSpPr>
          <p:cNvPr id="27" name="Marcador de contenido 5">
            <a:extLst>
              <a:ext uri="{FF2B5EF4-FFF2-40B4-BE49-F238E27FC236}">
                <a16:creationId xmlns:a16="http://schemas.microsoft.com/office/drawing/2014/main" id="{A3C67D80-A3F0-4DBD-AA61-6FAF09C689FB}"/>
              </a:ext>
            </a:extLst>
          </p:cNvPr>
          <p:cNvSpPr>
            <a:spLocks noGrp="1"/>
          </p:cNvSpPr>
          <p:nvPr/>
        </p:nvSpPr>
        <p:spPr>
          <a:xfrm>
            <a:off x="723181" y="476237"/>
            <a:ext cx="4603599" cy="5221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s-CO" sz="2500" b="1" dirty="0">
                <a:solidFill>
                  <a:srgbClr val="0087B4"/>
                </a:solidFill>
              </a:rPr>
              <a:t>Transmisión plataformas  </a:t>
            </a:r>
          </a:p>
        </p:txBody>
      </p:sp>
      <p:pic>
        <p:nvPicPr>
          <p:cNvPr id="3" name="Imagen 2">
            <a:extLst>
              <a:ext uri="{FF2B5EF4-FFF2-40B4-BE49-F238E27FC236}">
                <a16:creationId xmlns:a16="http://schemas.microsoft.com/office/drawing/2014/main" id="{D0FC5144-7424-69BA-943E-9B71CE1E1BB9}"/>
              </a:ext>
            </a:extLst>
          </p:cNvPr>
          <p:cNvPicPr>
            <a:picLocks noChangeAspect="1"/>
          </p:cNvPicPr>
          <p:nvPr/>
        </p:nvPicPr>
        <p:blipFill rotWithShape="1">
          <a:blip r:embed="rId4"/>
          <a:srcRect l="54045" t="45361" r="14365" b="15739"/>
          <a:stretch/>
        </p:blipFill>
        <p:spPr>
          <a:xfrm>
            <a:off x="838200" y="1708288"/>
            <a:ext cx="3851373" cy="2667787"/>
          </a:xfrm>
          <a:prstGeom prst="rect">
            <a:avLst/>
          </a:prstGeom>
          <a:ln>
            <a:noFill/>
          </a:ln>
          <a:effectLst>
            <a:outerShdw blurRad="190500" algn="tl" rotWithShape="0">
              <a:srgbClr val="000000">
                <a:alpha val="70000"/>
              </a:srgbClr>
            </a:outerShdw>
          </a:effectLst>
        </p:spPr>
      </p:pic>
      <p:sp>
        <p:nvSpPr>
          <p:cNvPr id="15" name="CuadroTexto 14">
            <a:extLst>
              <a:ext uri="{FF2B5EF4-FFF2-40B4-BE49-F238E27FC236}">
                <a16:creationId xmlns:a16="http://schemas.microsoft.com/office/drawing/2014/main" id="{D4AECE81-04ED-9F47-641B-19C1B16AD23E}"/>
              </a:ext>
            </a:extLst>
          </p:cNvPr>
          <p:cNvSpPr txBox="1"/>
          <p:nvPr/>
        </p:nvSpPr>
        <p:spPr>
          <a:xfrm>
            <a:off x="6919274" y="4672658"/>
            <a:ext cx="4727584" cy="292388"/>
          </a:xfrm>
          <a:prstGeom prst="rect">
            <a:avLst/>
          </a:prstGeom>
          <a:noFill/>
        </p:spPr>
        <p:txBody>
          <a:bodyPr wrap="square">
            <a:spAutoFit/>
          </a:bodyPr>
          <a:lstStyle/>
          <a:p>
            <a:r>
              <a:rPr lang="es-CO" sz="1300" dirty="0">
                <a:latin typeface="Myriad Pro" panose="020B0503030403020204"/>
                <a:hlinkClick r:id="rId5"/>
              </a:rPr>
              <a:t>https://www.youtube.com/watch?v=ITt0aLEaO7I</a:t>
            </a:r>
            <a:r>
              <a:rPr lang="es-CO" sz="1300" dirty="0">
                <a:latin typeface="Myriad Pro" panose="020B0503030403020204"/>
              </a:rPr>
              <a:t> </a:t>
            </a:r>
          </a:p>
        </p:txBody>
      </p:sp>
      <p:pic>
        <p:nvPicPr>
          <p:cNvPr id="13" name="Imagen 12">
            <a:extLst>
              <a:ext uri="{FF2B5EF4-FFF2-40B4-BE49-F238E27FC236}">
                <a16:creationId xmlns:a16="http://schemas.microsoft.com/office/drawing/2014/main" id="{E7A75F01-F2A6-9DF0-349C-32E948C911A1}"/>
              </a:ext>
            </a:extLst>
          </p:cNvPr>
          <p:cNvPicPr>
            <a:picLocks noChangeAspect="1"/>
          </p:cNvPicPr>
          <p:nvPr/>
        </p:nvPicPr>
        <p:blipFill>
          <a:blip r:embed="rId6"/>
          <a:stretch>
            <a:fillRect/>
          </a:stretch>
        </p:blipFill>
        <p:spPr>
          <a:xfrm>
            <a:off x="6678629" y="1708289"/>
            <a:ext cx="4159076" cy="2667786"/>
          </a:xfrm>
          <a:prstGeom prst="rect">
            <a:avLst/>
          </a:prstGeom>
          <a:ln>
            <a:noFill/>
          </a:ln>
          <a:effectLst>
            <a:outerShdw blurRad="190500" algn="tl" rotWithShape="0">
              <a:srgbClr val="000000">
                <a:alpha val="70000"/>
              </a:srgbClr>
            </a:outerShdw>
          </a:effectLst>
        </p:spPr>
      </p:pic>
      <p:pic>
        <p:nvPicPr>
          <p:cNvPr id="19" name="Imagen 18">
            <a:extLst>
              <a:ext uri="{FF2B5EF4-FFF2-40B4-BE49-F238E27FC236}">
                <a16:creationId xmlns:a16="http://schemas.microsoft.com/office/drawing/2014/main" id="{669F24F4-905C-6877-DED1-68EE649C5A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50260" y="5001094"/>
            <a:ext cx="1027251" cy="1027251"/>
          </a:xfrm>
          <a:prstGeom prst="rect">
            <a:avLst/>
          </a:prstGeom>
        </p:spPr>
      </p:pic>
      <p:pic>
        <p:nvPicPr>
          <p:cNvPr id="21" name="Imagen 20">
            <a:extLst>
              <a:ext uri="{FF2B5EF4-FFF2-40B4-BE49-F238E27FC236}">
                <a16:creationId xmlns:a16="http://schemas.microsoft.com/office/drawing/2014/main" id="{2AAB3D5E-3BED-B7B0-0F7C-B723DDEAE3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5747" y="5094930"/>
            <a:ext cx="728744" cy="728744"/>
          </a:xfrm>
          <a:prstGeom prst="rect">
            <a:avLst/>
          </a:prstGeom>
        </p:spPr>
      </p:pic>
    </p:spTree>
    <p:extLst>
      <p:ext uri="{BB962C8B-B14F-4D97-AF65-F5344CB8AC3E}">
        <p14:creationId xmlns:p14="http://schemas.microsoft.com/office/powerpoint/2010/main" val="663354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604F65A4-8915-489C-8104-783AD5A30815}"/>
              </a:ext>
            </a:extLst>
          </p:cNvPr>
          <p:cNvSpPr>
            <a:spLocks noGrp="1"/>
          </p:cNvSpPr>
          <p:nvPr/>
        </p:nvSpPr>
        <p:spPr>
          <a:xfrm>
            <a:off x="838199" y="645894"/>
            <a:ext cx="9942095" cy="11357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1800" dirty="0">
                <a:solidFill>
                  <a:schemeClr val="bg1">
                    <a:lumMod val="65000"/>
                  </a:schemeClr>
                </a:solidFill>
              </a:rPr>
              <a:t>Durante la transmisión de la </a:t>
            </a:r>
            <a:r>
              <a:rPr lang="es-CO" sz="1800" dirty="0">
                <a:solidFill>
                  <a:srgbClr val="0087B4"/>
                </a:solidFill>
              </a:rPr>
              <a:t>Audiencia Pública, rendición de cuentas 2021</a:t>
            </a:r>
            <a:r>
              <a:rPr lang="es-CO" sz="1800" dirty="0">
                <a:solidFill>
                  <a:schemeClr val="bg1">
                    <a:lumMod val="65000"/>
                  </a:schemeClr>
                </a:solidFill>
              </a:rPr>
              <a:t>, se recibieron comentarios, inquietudes y observaciones, los cuales fueron resueltos durante cada una de las sesiones. A continuación, se enuncian algunos de ellos: </a:t>
            </a:r>
          </a:p>
        </p:txBody>
      </p:sp>
      <p:pic>
        <p:nvPicPr>
          <p:cNvPr id="3" name="Imagen 2">
            <a:extLst>
              <a:ext uri="{FF2B5EF4-FFF2-40B4-BE49-F238E27FC236}">
                <a16:creationId xmlns:a16="http://schemas.microsoft.com/office/drawing/2014/main" id="{0D29335B-A4B5-985D-0B12-16F9E9F5F9D0}"/>
              </a:ext>
            </a:extLst>
          </p:cNvPr>
          <p:cNvPicPr>
            <a:picLocks noChangeAspect="1"/>
          </p:cNvPicPr>
          <p:nvPr/>
        </p:nvPicPr>
        <p:blipFill rotWithShape="1">
          <a:blip r:embed="rId2"/>
          <a:srcRect t="6966" b="5811"/>
          <a:stretch/>
        </p:blipFill>
        <p:spPr>
          <a:xfrm>
            <a:off x="1068371" y="1977194"/>
            <a:ext cx="2236068" cy="2089674"/>
          </a:xfrm>
          <a:prstGeom prst="rect">
            <a:avLst/>
          </a:prstGeom>
        </p:spPr>
      </p:pic>
      <p:pic>
        <p:nvPicPr>
          <p:cNvPr id="5" name="Imagen 4">
            <a:extLst>
              <a:ext uri="{FF2B5EF4-FFF2-40B4-BE49-F238E27FC236}">
                <a16:creationId xmlns:a16="http://schemas.microsoft.com/office/drawing/2014/main" id="{D93E837C-392E-7880-D315-6857E854A5D0}"/>
              </a:ext>
            </a:extLst>
          </p:cNvPr>
          <p:cNvPicPr>
            <a:picLocks noChangeAspect="1"/>
          </p:cNvPicPr>
          <p:nvPr/>
        </p:nvPicPr>
        <p:blipFill rotWithShape="1">
          <a:blip r:embed="rId3"/>
          <a:srcRect t="3768"/>
          <a:stretch/>
        </p:blipFill>
        <p:spPr>
          <a:xfrm>
            <a:off x="1008641" y="4029293"/>
            <a:ext cx="2332614" cy="2112198"/>
          </a:xfrm>
          <a:prstGeom prst="rect">
            <a:avLst/>
          </a:prstGeom>
        </p:spPr>
      </p:pic>
      <p:pic>
        <p:nvPicPr>
          <p:cNvPr id="8" name="Imagen 7">
            <a:extLst>
              <a:ext uri="{FF2B5EF4-FFF2-40B4-BE49-F238E27FC236}">
                <a16:creationId xmlns:a16="http://schemas.microsoft.com/office/drawing/2014/main" id="{2F8236C6-AEF1-7A62-87D8-144C527005E7}"/>
              </a:ext>
            </a:extLst>
          </p:cNvPr>
          <p:cNvPicPr>
            <a:picLocks noChangeAspect="1"/>
          </p:cNvPicPr>
          <p:nvPr/>
        </p:nvPicPr>
        <p:blipFill rotWithShape="1">
          <a:blip r:embed="rId4"/>
          <a:srcRect b="14683"/>
          <a:stretch/>
        </p:blipFill>
        <p:spPr>
          <a:xfrm>
            <a:off x="3673470" y="2364908"/>
            <a:ext cx="2236069" cy="892209"/>
          </a:xfrm>
          <a:prstGeom prst="rect">
            <a:avLst/>
          </a:prstGeom>
        </p:spPr>
      </p:pic>
      <p:pic>
        <p:nvPicPr>
          <p:cNvPr id="11" name="Imagen 10">
            <a:extLst>
              <a:ext uri="{FF2B5EF4-FFF2-40B4-BE49-F238E27FC236}">
                <a16:creationId xmlns:a16="http://schemas.microsoft.com/office/drawing/2014/main" id="{5F1A17AA-047B-8320-7909-4B238BB89861}"/>
              </a:ext>
            </a:extLst>
          </p:cNvPr>
          <p:cNvPicPr>
            <a:picLocks noChangeAspect="1"/>
          </p:cNvPicPr>
          <p:nvPr/>
        </p:nvPicPr>
        <p:blipFill rotWithShape="1">
          <a:blip r:embed="rId5"/>
          <a:srcRect b="6985"/>
          <a:stretch/>
        </p:blipFill>
        <p:spPr>
          <a:xfrm>
            <a:off x="3673470" y="3353042"/>
            <a:ext cx="2236069" cy="1043856"/>
          </a:xfrm>
          <a:prstGeom prst="rect">
            <a:avLst/>
          </a:prstGeom>
        </p:spPr>
      </p:pic>
      <p:pic>
        <p:nvPicPr>
          <p:cNvPr id="13" name="Imagen 12">
            <a:extLst>
              <a:ext uri="{FF2B5EF4-FFF2-40B4-BE49-F238E27FC236}">
                <a16:creationId xmlns:a16="http://schemas.microsoft.com/office/drawing/2014/main" id="{98A16B31-7687-009B-CCA3-2390F8A1E4C3}"/>
              </a:ext>
            </a:extLst>
          </p:cNvPr>
          <p:cNvPicPr>
            <a:picLocks noChangeAspect="1"/>
          </p:cNvPicPr>
          <p:nvPr/>
        </p:nvPicPr>
        <p:blipFill rotWithShape="1">
          <a:blip r:embed="rId6"/>
          <a:srcRect t="5254"/>
          <a:stretch/>
        </p:blipFill>
        <p:spPr>
          <a:xfrm>
            <a:off x="3636655" y="4548590"/>
            <a:ext cx="2332615" cy="1262897"/>
          </a:xfrm>
          <a:prstGeom prst="rect">
            <a:avLst/>
          </a:prstGeom>
        </p:spPr>
      </p:pic>
      <p:pic>
        <p:nvPicPr>
          <p:cNvPr id="15" name="Imagen 14">
            <a:extLst>
              <a:ext uri="{FF2B5EF4-FFF2-40B4-BE49-F238E27FC236}">
                <a16:creationId xmlns:a16="http://schemas.microsoft.com/office/drawing/2014/main" id="{818E499D-279E-12DD-EED2-2513A1294566}"/>
              </a:ext>
            </a:extLst>
          </p:cNvPr>
          <p:cNvPicPr>
            <a:picLocks noChangeAspect="1"/>
          </p:cNvPicPr>
          <p:nvPr/>
        </p:nvPicPr>
        <p:blipFill>
          <a:blip r:embed="rId7"/>
          <a:stretch>
            <a:fillRect/>
          </a:stretch>
        </p:blipFill>
        <p:spPr>
          <a:xfrm>
            <a:off x="6936989" y="3383454"/>
            <a:ext cx="3352800" cy="695325"/>
          </a:xfrm>
          <a:prstGeom prst="rect">
            <a:avLst/>
          </a:prstGeom>
        </p:spPr>
      </p:pic>
      <p:pic>
        <p:nvPicPr>
          <p:cNvPr id="19" name="Imagen 18">
            <a:extLst>
              <a:ext uri="{FF2B5EF4-FFF2-40B4-BE49-F238E27FC236}">
                <a16:creationId xmlns:a16="http://schemas.microsoft.com/office/drawing/2014/main" id="{131A9A1E-D192-68DC-2994-A0B4D8631AA8}"/>
              </a:ext>
            </a:extLst>
          </p:cNvPr>
          <p:cNvPicPr>
            <a:picLocks noChangeAspect="1"/>
          </p:cNvPicPr>
          <p:nvPr/>
        </p:nvPicPr>
        <p:blipFill>
          <a:blip r:embed="rId8"/>
          <a:stretch>
            <a:fillRect/>
          </a:stretch>
        </p:blipFill>
        <p:spPr>
          <a:xfrm>
            <a:off x="7007266" y="4654784"/>
            <a:ext cx="2971800" cy="600075"/>
          </a:xfrm>
          <a:prstGeom prst="rect">
            <a:avLst/>
          </a:prstGeom>
        </p:spPr>
      </p:pic>
      <p:pic>
        <p:nvPicPr>
          <p:cNvPr id="23" name="Imagen 22">
            <a:extLst>
              <a:ext uri="{FF2B5EF4-FFF2-40B4-BE49-F238E27FC236}">
                <a16:creationId xmlns:a16="http://schemas.microsoft.com/office/drawing/2014/main" id="{43FAF123-A43B-5809-EA76-2A2CC3577E98}"/>
              </a:ext>
            </a:extLst>
          </p:cNvPr>
          <p:cNvPicPr>
            <a:picLocks noChangeAspect="1"/>
          </p:cNvPicPr>
          <p:nvPr/>
        </p:nvPicPr>
        <p:blipFill rotWithShape="1">
          <a:blip r:embed="rId9"/>
          <a:srcRect l="6321" t="18889"/>
          <a:stretch/>
        </p:blipFill>
        <p:spPr>
          <a:xfrm>
            <a:off x="7007266" y="2657717"/>
            <a:ext cx="3212246" cy="695325"/>
          </a:xfrm>
          <a:prstGeom prst="rect">
            <a:avLst/>
          </a:prstGeom>
        </p:spPr>
      </p:pic>
      <p:pic>
        <p:nvPicPr>
          <p:cNvPr id="27" name="Imagen 26">
            <a:extLst>
              <a:ext uri="{FF2B5EF4-FFF2-40B4-BE49-F238E27FC236}">
                <a16:creationId xmlns:a16="http://schemas.microsoft.com/office/drawing/2014/main" id="{DACFE1B4-7774-22FC-8BB8-CA7837EDD3D1}"/>
              </a:ext>
            </a:extLst>
          </p:cNvPr>
          <p:cNvPicPr>
            <a:picLocks noChangeAspect="1"/>
          </p:cNvPicPr>
          <p:nvPr/>
        </p:nvPicPr>
        <p:blipFill>
          <a:blip r:embed="rId10"/>
          <a:stretch>
            <a:fillRect/>
          </a:stretch>
        </p:blipFill>
        <p:spPr>
          <a:xfrm>
            <a:off x="6964404" y="4172995"/>
            <a:ext cx="3057525" cy="409575"/>
          </a:xfrm>
          <a:prstGeom prst="rect">
            <a:avLst/>
          </a:prstGeom>
        </p:spPr>
      </p:pic>
      <p:pic>
        <p:nvPicPr>
          <p:cNvPr id="29" name="Imagen 28">
            <a:extLst>
              <a:ext uri="{FF2B5EF4-FFF2-40B4-BE49-F238E27FC236}">
                <a16:creationId xmlns:a16="http://schemas.microsoft.com/office/drawing/2014/main" id="{F215F6EA-358E-D3C1-2D3B-126D22FE6A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59844" y="1205546"/>
            <a:ext cx="1027251" cy="1027251"/>
          </a:xfrm>
          <a:prstGeom prst="rect">
            <a:avLst/>
          </a:prstGeom>
        </p:spPr>
      </p:pic>
      <p:pic>
        <p:nvPicPr>
          <p:cNvPr id="30" name="Imagen 29">
            <a:extLst>
              <a:ext uri="{FF2B5EF4-FFF2-40B4-BE49-F238E27FC236}">
                <a16:creationId xmlns:a16="http://schemas.microsoft.com/office/drawing/2014/main" id="{DB871164-4265-F2A4-B411-219439ECC79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54869" y="2034664"/>
            <a:ext cx="532694" cy="532694"/>
          </a:xfrm>
          <a:prstGeom prst="rect">
            <a:avLst/>
          </a:prstGeom>
        </p:spPr>
      </p:pic>
    </p:spTree>
    <p:extLst>
      <p:ext uri="{BB962C8B-B14F-4D97-AF65-F5344CB8AC3E}">
        <p14:creationId xmlns:p14="http://schemas.microsoft.com/office/powerpoint/2010/main" val="2471929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00B3383-CFC6-457A-9C67-01311832846F}"/>
              </a:ext>
            </a:extLst>
          </p:cNvPr>
          <p:cNvSpPr>
            <a:spLocks noGrp="1"/>
          </p:cNvSpPr>
          <p:nvPr>
            <p:ph idx="1"/>
          </p:nvPr>
        </p:nvSpPr>
        <p:spPr>
          <a:xfrm>
            <a:off x="838200" y="704539"/>
            <a:ext cx="10515600" cy="1284518"/>
          </a:xfrm>
        </p:spPr>
        <p:txBody>
          <a:bodyPr>
            <a:normAutofit/>
          </a:bodyPr>
          <a:lstStyle/>
          <a:p>
            <a:pPr marL="0" indent="0">
              <a:buNone/>
            </a:pPr>
            <a:r>
              <a:rPr lang="es-CO" sz="1800" dirty="0">
                <a:solidFill>
                  <a:schemeClr val="bg1">
                    <a:lumMod val="65000"/>
                  </a:schemeClr>
                </a:solidFill>
              </a:rPr>
              <a:t>Teniendo en cuenta que el canal de YouTube recibimos una consulta por parte de la ciudadanía cuando ya se estaba terminando la transmisión, publicamos en el perfil de Twitter de Fogafín la respectiva respuesta.</a:t>
            </a:r>
          </a:p>
        </p:txBody>
      </p:sp>
      <p:pic>
        <p:nvPicPr>
          <p:cNvPr id="4" name="Imagen 3">
            <a:extLst>
              <a:ext uri="{FF2B5EF4-FFF2-40B4-BE49-F238E27FC236}">
                <a16:creationId xmlns:a16="http://schemas.microsoft.com/office/drawing/2014/main" id="{4BC569D7-197B-307B-3D36-A3938AFD5FAE}"/>
              </a:ext>
            </a:extLst>
          </p:cNvPr>
          <p:cNvPicPr>
            <a:picLocks noChangeAspect="1"/>
          </p:cNvPicPr>
          <p:nvPr/>
        </p:nvPicPr>
        <p:blipFill rotWithShape="1">
          <a:blip r:embed="rId2"/>
          <a:srcRect t="21349" b="12016"/>
          <a:stretch/>
        </p:blipFill>
        <p:spPr>
          <a:xfrm>
            <a:off x="838200" y="3084942"/>
            <a:ext cx="4716204" cy="499552"/>
          </a:xfrm>
          <a:prstGeom prst="rect">
            <a:avLst/>
          </a:prstGeom>
        </p:spPr>
      </p:pic>
      <p:pic>
        <p:nvPicPr>
          <p:cNvPr id="8" name="Imagen 7">
            <a:extLst>
              <a:ext uri="{FF2B5EF4-FFF2-40B4-BE49-F238E27FC236}">
                <a16:creationId xmlns:a16="http://schemas.microsoft.com/office/drawing/2014/main" id="{4D778A5C-8C12-5B98-8837-DDEDA1E23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5757" y="2123853"/>
            <a:ext cx="961089" cy="961089"/>
          </a:xfrm>
          <a:prstGeom prst="rect">
            <a:avLst/>
          </a:prstGeom>
        </p:spPr>
      </p:pic>
      <p:pic>
        <p:nvPicPr>
          <p:cNvPr id="10" name="Imagen 9">
            <a:extLst>
              <a:ext uri="{FF2B5EF4-FFF2-40B4-BE49-F238E27FC236}">
                <a16:creationId xmlns:a16="http://schemas.microsoft.com/office/drawing/2014/main" id="{4E273723-F3B3-FE0A-08AB-4CA24730A485}"/>
              </a:ext>
            </a:extLst>
          </p:cNvPr>
          <p:cNvPicPr>
            <a:picLocks noChangeAspect="1"/>
          </p:cNvPicPr>
          <p:nvPr/>
        </p:nvPicPr>
        <p:blipFill>
          <a:blip r:embed="rId4"/>
          <a:stretch>
            <a:fillRect/>
          </a:stretch>
        </p:blipFill>
        <p:spPr>
          <a:xfrm>
            <a:off x="7365441" y="2118052"/>
            <a:ext cx="3163526" cy="2750892"/>
          </a:xfrm>
          <a:prstGeom prst="rect">
            <a:avLst/>
          </a:prstGeom>
          <a:ln>
            <a:noFill/>
          </a:ln>
          <a:effectLst>
            <a:outerShdw blurRad="190500" algn="tl" rotWithShape="0">
              <a:srgbClr val="000000">
                <a:alpha val="70000"/>
              </a:srgbClr>
            </a:outerShdw>
          </a:effectLst>
        </p:spPr>
      </p:pic>
      <p:sp>
        <p:nvSpPr>
          <p:cNvPr id="12" name="CuadroTexto 11">
            <a:extLst>
              <a:ext uri="{FF2B5EF4-FFF2-40B4-BE49-F238E27FC236}">
                <a16:creationId xmlns:a16="http://schemas.microsoft.com/office/drawing/2014/main" id="{5B5BF21E-79C7-722B-AD9C-9B0C17072B2A}"/>
              </a:ext>
            </a:extLst>
          </p:cNvPr>
          <p:cNvSpPr txBox="1"/>
          <p:nvPr/>
        </p:nvSpPr>
        <p:spPr>
          <a:xfrm>
            <a:off x="6836769" y="4945995"/>
            <a:ext cx="4654505" cy="538609"/>
          </a:xfrm>
          <a:prstGeom prst="rect">
            <a:avLst/>
          </a:prstGeom>
          <a:noFill/>
        </p:spPr>
        <p:txBody>
          <a:bodyPr wrap="square">
            <a:spAutoFit/>
          </a:bodyPr>
          <a:lstStyle/>
          <a:p>
            <a:r>
              <a:rPr lang="es-CO" sz="1600" dirty="0">
                <a:solidFill>
                  <a:schemeClr val="bg1">
                    <a:lumMod val="65000"/>
                  </a:schemeClr>
                </a:solidFill>
                <a:latin typeface="Myriad Pro" panose="020B0503030403020204"/>
              </a:rPr>
              <a:t>URL de la publicación </a:t>
            </a:r>
            <a:r>
              <a:rPr lang="es-CO" sz="1300" dirty="0">
                <a:latin typeface="Myriad Pro" panose="020B0503030403020204"/>
                <a:hlinkClick r:id="rId5"/>
              </a:rPr>
              <a:t>https://twitter.com/Fogafin/status/1543001049547546624</a:t>
            </a:r>
            <a:r>
              <a:rPr lang="es-CO" sz="1300" dirty="0">
                <a:latin typeface="Myriad Pro" panose="020B0503030403020204"/>
              </a:rPr>
              <a:t> </a:t>
            </a:r>
          </a:p>
        </p:txBody>
      </p:sp>
      <p:pic>
        <p:nvPicPr>
          <p:cNvPr id="14" name="Imagen 13">
            <a:extLst>
              <a:ext uri="{FF2B5EF4-FFF2-40B4-BE49-F238E27FC236}">
                <a16:creationId xmlns:a16="http://schemas.microsoft.com/office/drawing/2014/main" id="{37ADD69D-66B0-54EB-4C4F-01EED192AF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2895" y="4868944"/>
            <a:ext cx="443874" cy="443874"/>
          </a:xfrm>
          <a:prstGeom prst="rect">
            <a:avLst/>
          </a:prstGeom>
        </p:spPr>
      </p:pic>
    </p:spTree>
    <p:extLst>
      <p:ext uri="{BB962C8B-B14F-4D97-AF65-F5344CB8AC3E}">
        <p14:creationId xmlns:p14="http://schemas.microsoft.com/office/powerpoint/2010/main" val="3231857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CC193D-4EAC-45AC-9DBC-5E0D5C6C6AF6}"/>
              </a:ext>
            </a:extLst>
          </p:cNvPr>
          <p:cNvSpPr/>
          <p:nvPr/>
        </p:nvSpPr>
        <p:spPr>
          <a:xfrm>
            <a:off x="407962" y="2602523"/>
            <a:ext cx="11784037" cy="1177015"/>
          </a:xfrm>
          <a:prstGeom prst="rect">
            <a:avLst/>
          </a:prstGeom>
          <a:solidFill>
            <a:srgbClr val="0087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3D386E5-AA2C-9A47-B094-C605745247F8}"/>
              </a:ext>
            </a:extLst>
          </p:cNvPr>
          <p:cNvSpPr>
            <a:spLocks noGrp="1"/>
          </p:cNvSpPr>
          <p:nvPr>
            <p:ph type="title"/>
          </p:nvPr>
        </p:nvSpPr>
        <p:spPr>
          <a:xfrm>
            <a:off x="407961" y="2528246"/>
            <a:ext cx="10190817" cy="1325563"/>
          </a:xfrm>
          <a:ln>
            <a:noFill/>
          </a:ln>
        </p:spPr>
        <p:txBody>
          <a:bodyPr>
            <a:normAutofit/>
          </a:bodyPr>
          <a:lstStyle/>
          <a:p>
            <a:pPr marL="0" marR="0" lvl="0" indent="0" algn="ctr" defTabSz="914400" rtl="0" eaLnBrk="1" fontAlgn="auto" latinLnBrk="0" hangingPunct="1">
              <a:lnSpc>
                <a:spcPct val="100000"/>
              </a:lnSpc>
              <a:spcBef>
                <a:spcPts val="0"/>
              </a:spcBef>
              <a:spcAft>
                <a:spcPts val="0"/>
              </a:spcAft>
              <a:buClr>
                <a:srgbClr val="6DB33F"/>
              </a:buClr>
              <a:buSzTx/>
              <a:buFontTx/>
              <a:buNone/>
              <a:tabLst/>
              <a:defRPr/>
            </a:pPr>
            <a:r>
              <a:rPr kumimoji="0" lang="es-CO" sz="6000" b="1" i="0" u="none" strike="noStrike" kern="1200" cap="none" spc="0" normalizeH="0" baseline="0" noProof="0" dirty="0">
                <a:ln>
                  <a:noFill/>
                </a:ln>
                <a:solidFill>
                  <a:prstClr val="white"/>
                </a:solidFill>
                <a:effectLst/>
                <a:uLnTx/>
                <a:uFillTx/>
                <a:latin typeface="Myriad Pro" charset="0"/>
                <a:ea typeface="+mn-ea"/>
                <a:cs typeface="+mn-cs"/>
              </a:rPr>
              <a:t>7. Cifras de la transmisión</a:t>
            </a:r>
            <a:endParaRPr kumimoji="0" lang="es-ES_tradnl" sz="6000" b="1" i="0" u="none" strike="noStrike" kern="1200" cap="none" spc="0" normalizeH="0" baseline="0" noProof="0" dirty="0">
              <a:ln>
                <a:noFill/>
              </a:ln>
              <a:solidFill>
                <a:prstClr val="white"/>
              </a:solidFill>
              <a:effectLst/>
              <a:uLnTx/>
              <a:uFillTx/>
              <a:latin typeface="Myriad Pro" charset="0"/>
              <a:ea typeface="Myriad Pro" charset="0"/>
              <a:cs typeface="Myriad Pro" charset="0"/>
            </a:endParaRPr>
          </a:p>
        </p:txBody>
      </p:sp>
      <p:pic>
        <p:nvPicPr>
          <p:cNvPr id="6" name="Imagen 5">
            <a:extLst>
              <a:ext uri="{FF2B5EF4-FFF2-40B4-BE49-F238E27FC236}">
                <a16:creationId xmlns:a16="http://schemas.microsoft.com/office/drawing/2014/main" id="{0C11E869-E13D-7994-6EE9-F076A0501D68}"/>
              </a:ext>
            </a:extLst>
          </p:cNvPr>
          <p:cNvPicPr>
            <a:picLocks noChangeAspect="1"/>
          </p:cNvPicPr>
          <p:nvPr/>
        </p:nvPicPr>
        <p:blipFill rotWithShape="1">
          <a:blip r:embed="rId2">
            <a:extLst>
              <a:ext uri="{28A0092B-C50C-407E-A947-70E740481C1C}">
                <a14:useLocalDpi xmlns:a14="http://schemas.microsoft.com/office/drawing/2010/main" val="0"/>
              </a:ext>
            </a:extLst>
          </a:blip>
          <a:srcRect l="21354" t="19409" r="14101" b="16094"/>
          <a:stretch/>
        </p:blipFill>
        <p:spPr>
          <a:xfrm>
            <a:off x="10452707" y="2720049"/>
            <a:ext cx="936721" cy="936000"/>
          </a:xfrm>
          <a:prstGeom prst="rect">
            <a:avLst/>
          </a:prstGeom>
        </p:spPr>
      </p:pic>
    </p:spTree>
    <p:extLst>
      <p:ext uri="{BB962C8B-B14F-4D97-AF65-F5344CB8AC3E}">
        <p14:creationId xmlns:p14="http://schemas.microsoft.com/office/powerpoint/2010/main" val="392542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a 16">
            <a:extLst>
              <a:ext uri="{FF2B5EF4-FFF2-40B4-BE49-F238E27FC236}">
                <a16:creationId xmlns:a16="http://schemas.microsoft.com/office/drawing/2014/main" id="{90CF9C63-9E40-46EF-B9DF-032AF04CF658}"/>
              </a:ext>
            </a:extLst>
          </p:cNvPr>
          <p:cNvGraphicFramePr>
            <a:graphicFrameLocks noGrp="1"/>
          </p:cNvGraphicFramePr>
          <p:nvPr>
            <p:ph idx="1"/>
            <p:extLst>
              <p:ext uri="{D42A27DB-BD31-4B8C-83A1-F6EECF244321}">
                <p14:modId xmlns:p14="http://schemas.microsoft.com/office/powerpoint/2010/main" val="1204964746"/>
              </p:ext>
            </p:extLst>
          </p:nvPr>
        </p:nvGraphicFramePr>
        <p:xfrm>
          <a:off x="2397130" y="1738050"/>
          <a:ext cx="6821924" cy="3983825"/>
        </p:xfrm>
        <a:graphic>
          <a:graphicData uri="http://schemas.openxmlformats.org/drawingml/2006/table">
            <a:tbl>
              <a:tblPr firstRow="1" bandRow="1">
                <a:tableStyleId>{5C22544A-7EE6-4342-B048-85BDC9FD1C3A}</a:tableStyleId>
              </a:tblPr>
              <a:tblGrid>
                <a:gridCol w="3212252">
                  <a:extLst>
                    <a:ext uri="{9D8B030D-6E8A-4147-A177-3AD203B41FA5}">
                      <a16:colId xmlns:a16="http://schemas.microsoft.com/office/drawing/2014/main" val="2927293556"/>
                    </a:ext>
                  </a:extLst>
                </a:gridCol>
                <a:gridCol w="660830">
                  <a:extLst>
                    <a:ext uri="{9D8B030D-6E8A-4147-A177-3AD203B41FA5}">
                      <a16:colId xmlns:a16="http://schemas.microsoft.com/office/drawing/2014/main" val="2788697448"/>
                    </a:ext>
                  </a:extLst>
                </a:gridCol>
                <a:gridCol w="1474421">
                  <a:extLst>
                    <a:ext uri="{9D8B030D-6E8A-4147-A177-3AD203B41FA5}">
                      <a16:colId xmlns:a16="http://schemas.microsoft.com/office/drawing/2014/main" val="1805931092"/>
                    </a:ext>
                  </a:extLst>
                </a:gridCol>
                <a:gridCol w="1474421">
                  <a:extLst>
                    <a:ext uri="{9D8B030D-6E8A-4147-A177-3AD203B41FA5}">
                      <a16:colId xmlns:a16="http://schemas.microsoft.com/office/drawing/2014/main" val="3711843472"/>
                    </a:ext>
                  </a:extLst>
                </a:gridCol>
              </a:tblGrid>
              <a:tr h="543236">
                <a:tc>
                  <a:txBody>
                    <a:bodyPr/>
                    <a:lstStyle/>
                    <a:p>
                      <a:pPr algn="r"/>
                      <a:endParaRPr lang="es-CO"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CO" sz="24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2400" b="1"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0087B4"/>
                          </a:solidFill>
                          <a:effectLst/>
                          <a:uLnTx/>
                          <a:uFillTx/>
                          <a:latin typeface="+mn-lt"/>
                          <a:ea typeface="+mn-ea"/>
                          <a:cs typeface="+mn-cs"/>
                        </a:rPr>
                        <a:t>Total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7399688"/>
                  </a:ext>
                </a:extLst>
              </a:tr>
              <a:tr h="7345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dirty="0">
                          <a:solidFill>
                            <a:schemeClr val="bg1">
                              <a:lumMod val="50000"/>
                            </a:schemeClr>
                          </a:solidFill>
                          <a:latin typeface="Myriad Pro"/>
                        </a:rPr>
                        <a:t>Espectadores conectados durante la transmisión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400" b="1" i="0" u="none" strike="noStrike" dirty="0">
                          <a:solidFill>
                            <a:schemeClr val="bg1">
                              <a:lumMod val="65000"/>
                            </a:schemeClr>
                          </a:solidFill>
                          <a:effectLst/>
                          <a:latin typeface="Myriad Pro" panose="020B0503030403020204"/>
                        </a:rPr>
                        <a:t>19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400" b="1" i="0" u="none" strike="noStrike" dirty="0">
                          <a:solidFill>
                            <a:schemeClr val="bg1">
                              <a:lumMod val="65000"/>
                            </a:schemeClr>
                          </a:solidFill>
                          <a:effectLst/>
                          <a:latin typeface="Myriad Pro" panose="020B0503030403020204"/>
                        </a:rPr>
                        <a:t>54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400" b="1" i="0" u="none" strike="noStrike" dirty="0">
                          <a:solidFill>
                            <a:srgbClr val="7F7F7F"/>
                          </a:solidFill>
                          <a:effectLst/>
                          <a:latin typeface="Myriad Pro" panose="020B0503030403020204"/>
                        </a:rPr>
                        <a:t>73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9267772"/>
                  </a:ext>
                </a:extLst>
              </a:tr>
              <a:tr h="7015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dirty="0">
                          <a:solidFill>
                            <a:schemeClr val="bg1">
                              <a:lumMod val="50000"/>
                            </a:schemeClr>
                          </a:solidFill>
                          <a:latin typeface="Myriad Pro"/>
                        </a:rPr>
                        <a:t>Interacciones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400" b="1" i="0" u="none" strike="noStrike" dirty="0">
                          <a:solidFill>
                            <a:schemeClr val="bg1">
                              <a:lumMod val="65000"/>
                            </a:schemeClr>
                          </a:solidFill>
                          <a:effectLst/>
                          <a:latin typeface="Myriad Pro" panose="020B0503030403020204"/>
                        </a:rPr>
                        <a:t>114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400" b="1" i="0" u="none" strike="noStrike" dirty="0">
                          <a:solidFill>
                            <a:schemeClr val="bg1">
                              <a:lumMod val="65000"/>
                            </a:schemeClr>
                          </a:solidFill>
                          <a:effectLst/>
                          <a:latin typeface="Myriad Pro" panose="020B0503030403020204"/>
                        </a:rPr>
                        <a:t>39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400" b="1" i="0" u="none" strike="noStrike" dirty="0">
                          <a:solidFill>
                            <a:srgbClr val="7F7F7F"/>
                          </a:solidFill>
                          <a:effectLst/>
                          <a:latin typeface="Myriad Pro" panose="020B0503030403020204"/>
                        </a:rPr>
                        <a:t>153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6871788"/>
                  </a:ext>
                </a:extLst>
              </a:tr>
              <a:tr h="5546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dirty="0">
                          <a:solidFill>
                            <a:schemeClr val="bg1">
                              <a:lumMod val="50000"/>
                            </a:schemeClr>
                          </a:solidFill>
                          <a:latin typeface="Myriad Pro"/>
                        </a:rPr>
                        <a:t>Comentarios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400" b="1" i="0" u="none" strike="noStrike" dirty="0">
                          <a:solidFill>
                            <a:schemeClr val="bg1">
                              <a:lumMod val="65000"/>
                            </a:schemeClr>
                          </a:solidFill>
                          <a:effectLst/>
                          <a:latin typeface="Myriad Pro" panose="020B0503030403020204"/>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400" b="1" i="0" u="none" strike="noStrike" dirty="0">
                          <a:solidFill>
                            <a:schemeClr val="bg1">
                              <a:lumMod val="65000"/>
                            </a:schemeClr>
                          </a:solidFill>
                          <a:effectLst/>
                          <a:latin typeface="Myriad Pro" panose="020B0503030403020204"/>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400" b="1" i="0" u="none" strike="noStrike" dirty="0">
                          <a:solidFill>
                            <a:srgbClr val="7F7F7F"/>
                          </a:solidFill>
                          <a:effectLst/>
                          <a:latin typeface="Myriad Pro" panose="020B0503030403020204"/>
                        </a:rPr>
                        <a:t>113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4322088"/>
                  </a:ext>
                </a:extLst>
              </a:tr>
              <a:tr h="7640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dirty="0">
                          <a:solidFill>
                            <a:schemeClr val="bg1">
                              <a:lumMod val="50000"/>
                            </a:schemeClr>
                          </a:solidFill>
                          <a:latin typeface="Myriad Pro"/>
                        </a:rPr>
                        <a:t>Alcance de la transmisión </a:t>
                      </a:r>
                      <a:r>
                        <a:rPr kumimoji="0" lang="es-CO" sz="1100" b="0" i="0" u="none" strike="noStrike" kern="1200" cap="none" spc="0" normalizeH="0" baseline="0" noProof="0" dirty="0">
                          <a:ln>
                            <a:noFill/>
                          </a:ln>
                          <a:solidFill>
                            <a:prstClr val="white">
                              <a:lumMod val="50000"/>
                            </a:prstClr>
                          </a:solidFill>
                          <a:effectLst/>
                          <a:uLnTx/>
                          <a:uFillTx/>
                          <a:latin typeface="Myriad Pro"/>
                          <a:ea typeface="+mn-ea"/>
                          <a:cs typeface="+mn-cs"/>
                        </a:rPr>
                        <a:t>(personas a las que les llegó la publicación por redes sociales)</a:t>
                      </a:r>
                      <a:endParaRPr lang="es-CO" sz="1400" dirty="0">
                        <a:solidFill>
                          <a:schemeClr val="bg1">
                            <a:lumMod val="50000"/>
                          </a:schemeClr>
                        </a:solidFill>
                        <a:latin typeface="Myriad Pro"/>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400" b="1" i="0" u="none" strike="noStrike" dirty="0">
                          <a:solidFill>
                            <a:schemeClr val="bg1">
                              <a:lumMod val="65000"/>
                            </a:schemeClr>
                          </a:solidFill>
                          <a:effectLst/>
                          <a:latin typeface="Myriad Pro" panose="020B0503030403020204"/>
                        </a:rPr>
                        <a:t>615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400" b="1" i="0" u="none" strike="noStrike" dirty="0">
                          <a:solidFill>
                            <a:schemeClr val="bg1">
                              <a:lumMod val="65000"/>
                            </a:schemeClr>
                          </a:solidFill>
                          <a:effectLst/>
                          <a:latin typeface="Myriad Pro" panose="020B0503030403020204"/>
                        </a:rPr>
                        <a:t>3,097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400" b="1" i="0" u="none" strike="noStrike" dirty="0">
                          <a:solidFill>
                            <a:srgbClr val="7F7F7F"/>
                          </a:solidFill>
                          <a:effectLst/>
                          <a:latin typeface="Myriad Pro" panose="020B0503030403020204"/>
                        </a:rPr>
                        <a:t>3,708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4317592"/>
                  </a:ext>
                </a:extLst>
              </a:tr>
              <a:tr h="566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dirty="0">
                          <a:solidFill>
                            <a:schemeClr val="bg1">
                              <a:lumMod val="50000"/>
                            </a:schemeClr>
                          </a:solidFill>
                          <a:latin typeface="Myriad Pro"/>
                        </a:rPr>
                        <a:t>Reproducciones de video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lumMod val="50000"/>
                            </a:prstClr>
                          </a:solidFill>
                          <a:effectLst/>
                          <a:uLnTx/>
                          <a:uFillTx/>
                          <a:latin typeface="Myriad Pro"/>
                          <a:ea typeface="+mn-ea"/>
                          <a:cs typeface="+mn-cs"/>
                        </a:rPr>
                        <a:t>(número de veces que se ha visto la grabación después de la transmisión)</a:t>
                      </a:r>
                      <a:r>
                        <a:rPr lang="es-CO" sz="1400" dirty="0">
                          <a:solidFill>
                            <a:schemeClr val="bg1">
                              <a:lumMod val="50000"/>
                            </a:schemeClr>
                          </a:solidFill>
                          <a:latin typeface="Myriad Pro"/>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400" b="1" i="0" u="none" strike="noStrike" dirty="0">
                          <a:solidFill>
                            <a:schemeClr val="bg1">
                              <a:lumMod val="65000"/>
                            </a:schemeClr>
                          </a:solidFill>
                          <a:effectLst/>
                          <a:latin typeface="Myriad Pro" panose="020B0503030403020204"/>
                        </a:rPr>
                        <a:t>328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400" b="1" i="0" u="none" strike="noStrike" dirty="0">
                          <a:solidFill>
                            <a:schemeClr val="bg1">
                              <a:lumMod val="65000"/>
                            </a:schemeClr>
                          </a:solidFill>
                          <a:effectLst/>
                          <a:latin typeface="Myriad Pro" panose="020B0503030403020204"/>
                        </a:rPr>
                        <a:t>414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400" b="1" i="0" u="none" strike="noStrike" dirty="0">
                          <a:solidFill>
                            <a:srgbClr val="7F7F7F"/>
                          </a:solidFill>
                          <a:effectLst/>
                          <a:latin typeface="Myriad Pro" panose="020B0503030403020204"/>
                        </a:rPr>
                        <a:t>742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4729118"/>
                  </a:ext>
                </a:extLst>
              </a:tr>
            </a:tbl>
          </a:graphicData>
        </a:graphic>
      </p:graphicFrame>
      <p:sp>
        <p:nvSpPr>
          <p:cNvPr id="25" name="Título 13">
            <a:extLst>
              <a:ext uri="{FF2B5EF4-FFF2-40B4-BE49-F238E27FC236}">
                <a16:creationId xmlns:a16="http://schemas.microsoft.com/office/drawing/2014/main" id="{955BB158-ED44-421F-8C93-1B4D4574646C}"/>
              </a:ext>
            </a:extLst>
          </p:cNvPr>
          <p:cNvSpPr txBox="1">
            <a:spLocks/>
          </p:cNvSpPr>
          <p:nvPr/>
        </p:nvSpPr>
        <p:spPr>
          <a:xfrm>
            <a:off x="804417" y="347599"/>
            <a:ext cx="10515600" cy="894049"/>
          </a:xfrm>
          <a:prstGeom prst="rect">
            <a:avLst/>
          </a:prstGeom>
        </p:spPr>
        <p:txBody>
          <a:bodyPr>
            <a:noAutofit/>
          </a:bodyPr>
          <a:lstStyle>
            <a:lvl1pPr algn="l" defTabSz="914400" rtl="0" eaLnBrk="1" latinLnBrk="0" hangingPunct="1">
              <a:lnSpc>
                <a:spcPct val="90000"/>
              </a:lnSpc>
              <a:spcBef>
                <a:spcPct val="0"/>
              </a:spcBef>
              <a:buNone/>
              <a:defRPr lang="es-ES" sz="6000" b="1" kern="1200">
                <a:solidFill>
                  <a:srgbClr val="01619B"/>
                </a:solidFill>
                <a:latin typeface="Myriad Pro" charset="0"/>
                <a:ea typeface="+mj-ea"/>
                <a:cs typeface="+mj-cs"/>
              </a:defRPr>
            </a:lvl1pPr>
          </a:lstStyle>
          <a:p>
            <a:r>
              <a:rPr lang="es-MX" sz="4000" dirty="0">
                <a:solidFill>
                  <a:srgbClr val="0087B4"/>
                </a:solidFill>
              </a:rPr>
              <a:t>Principales datos de la transmisión </a:t>
            </a:r>
            <a:endParaRPr lang="es-CO" sz="4000" dirty="0">
              <a:solidFill>
                <a:srgbClr val="0087B4"/>
              </a:solidFill>
            </a:endParaRPr>
          </a:p>
        </p:txBody>
      </p:sp>
      <p:pic>
        <p:nvPicPr>
          <p:cNvPr id="30" name="Imagen 29">
            <a:extLst>
              <a:ext uri="{FF2B5EF4-FFF2-40B4-BE49-F238E27FC236}">
                <a16:creationId xmlns:a16="http://schemas.microsoft.com/office/drawing/2014/main" id="{569CDC84-BF55-4F6E-81DB-97588DA4D091}"/>
              </a:ext>
            </a:extLst>
          </p:cNvPr>
          <p:cNvPicPr>
            <a:picLocks noChangeAspect="1"/>
          </p:cNvPicPr>
          <p:nvPr/>
        </p:nvPicPr>
        <p:blipFill rotWithShape="1">
          <a:blip r:embed="rId2"/>
          <a:srcRect t="28027" r="90103" b="50690"/>
          <a:stretch/>
        </p:blipFill>
        <p:spPr>
          <a:xfrm>
            <a:off x="2016687" y="2957995"/>
            <a:ext cx="386193" cy="471005"/>
          </a:xfrm>
          <a:prstGeom prst="rect">
            <a:avLst/>
          </a:prstGeom>
        </p:spPr>
      </p:pic>
      <p:pic>
        <p:nvPicPr>
          <p:cNvPr id="5" name="Imagen 4">
            <a:extLst>
              <a:ext uri="{FF2B5EF4-FFF2-40B4-BE49-F238E27FC236}">
                <a16:creationId xmlns:a16="http://schemas.microsoft.com/office/drawing/2014/main" id="{730013A5-9902-AA7E-2345-758C62A576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7030" y="1802051"/>
            <a:ext cx="382982" cy="382982"/>
          </a:xfrm>
          <a:prstGeom prst="rect">
            <a:avLst/>
          </a:prstGeom>
        </p:spPr>
      </p:pic>
      <p:pic>
        <p:nvPicPr>
          <p:cNvPr id="7" name="Imagen 6">
            <a:extLst>
              <a:ext uri="{FF2B5EF4-FFF2-40B4-BE49-F238E27FC236}">
                <a16:creationId xmlns:a16="http://schemas.microsoft.com/office/drawing/2014/main" id="{513588C3-580E-C0AB-6EF0-B18344B5CB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3019" y="1802056"/>
            <a:ext cx="382981" cy="382981"/>
          </a:xfrm>
          <a:prstGeom prst="rect">
            <a:avLst/>
          </a:prstGeom>
        </p:spPr>
      </p:pic>
      <p:pic>
        <p:nvPicPr>
          <p:cNvPr id="9" name="Imagen 8">
            <a:extLst>
              <a:ext uri="{FF2B5EF4-FFF2-40B4-BE49-F238E27FC236}">
                <a16:creationId xmlns:a16="http://schemas.microsoft.com/office/drawing/2014/main" id="{AC15EAA2-7C58-6BD4-F085-F302C6B322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652" y="2248905"/>
            <a:ext cx="404262" cy="404262"/>
          </a:xfrm>
          <a:prstGeom prst="rect">
            <a:avLst/>
          </a:prstGeom>
        </p:spPr>
      </p:pic>
      <p:pic>
        <p:nvPicPr>
          <p:cNvPr id="11" name="Imagen 10">
            <a:extLst>
              <a:ext uri="{FF2B5EF4-FFF2-40B4-BE49-F238E27FC236}">
                <a16:creationId xmlns:a16="http://schemas.microsoft.com/office/drawing/2014/main" id="{D2F74673-2767-67AF-AD4E-FB98E36574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8545" y="3634394"/>
            <a:ext cx="414335" cy="414335"/>
          </a:xfrm>
          <a:prstGeom prst="rect">
            <a:avLst/>
          </a:prstGeom>
        </p:spPr>
      </p:pic>
      <p:pic>
        <p:nvPicPr>
          <p:cNvPr id="18" name="Imagen 17">
            <a:extLst>
              <a:ext uri="{FF2B5EF4-FFF2-40B4-BE49-F238E27FC236}">
                <a16:creationId xmlns:a16="http://schemas.microsoft.com/office/drawing/2014/main" id="{5D23601F-D7C2-DF9D-4571-511A8DA40A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82794" y="4330988"/>
            <a:ext cx="414336" cy="414336"/>
          </a:xfrm>
          <a:prstGeom prst="rect">
            <a:avLst/>
          </a:prstGeom>
        </p:spPr>
      </p:pic>
      <p:pic>
        <p:nvPicPr>
          <p:cNvPr id="20" name="Imagen 19">
            <a:extLst>
              <a:ext uri="{FF2B5EF4-FFF2-40B4-BE49-F238E27FC236}">
                <a16:creationId xmlns:a16="http://schemas.microsoft.com/office/drawing/2014/main" id="{61765F3F-B97C-1F74-14C4-CF0B100C36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0732" y="5080517"/>
            <a:ext cx="414335" cy="414335"/>
          </a:xfrm>
          <a:prstGeom prst="rect">
            <a:avLst/>
          </a:prstGeom>
        </p:spPr>
      </p:pic>
    </p:spTree>
    <p:extLst>
      <p:ext uri="{BB962C8B-B14F-4D97-AF65-F5344CB8AC3E}">
        <p14:creationId xmlns:p14="http://schemas.microsoft.com/office/powerpoint/2010/main" val="1006013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CC193D-4EAC-45AC-9DBC-5E0D5C6C6AF6}"/>
              </a:ext>
            </a:extLst>
          </p:cNvPr>
          <p:cNvSpPr/>
          <p:nvPr/>
        </p:nvSpPr>
        <p:spPr>
          <a:xfrm>
            <a:off x="407962" y="2602523"/>
            <a:ext cx="11784037" cy="1177015"/>
          </a:xfrm>
          <a:prstGeom prst="rect">
            <a:avLst/>
          </a:prstGeom>
          <a:solidFill>
            <a:srgbClr val="0087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3D386E5-AA2C-9A47-B094-C605745247F8}"/>
              </a:ext>
            </a:extLst>
          </p:cNvPr>
          <p:cNvSpPr>
            <a:spLocks noGrp="1"/>
          </p:cNvSpPr>
          <p:nvPr>
            <p:ph type="title"/>
          </p:nvPr>
        </p:nvSpPr>
        <p:spPr>
          <a:xfrm>
            <a:off x="2479249" y="2528248"/>
            <a:ext cx="8733874" cy="1325563"/>
          </a:xfrm>
          <a:ln>
            <a:noFill/>
          </a:ln>
        </p:spPr>
        <p:txBody>
          <a:bodyPr/>
          <a:lstStyle/>
          <a:p>
            <a:r>
              <a:rPr lang="es-CO" dirty="0">
                <a:solidFill>
                  <a:schemeClr val="bg1"/>
                </a:solidFill>
              </a:rPr>
              <a:t>1. Contexto </a:t>
            </a:r>
          </a:p>
        </p:txBody>
      </p:sp>
      <p:pic>
        <p:nvPicPr>
          <p:cNvPr id="7" name="Imagen 6">
            <a:extLst>
              <a:ext uri="{FF2B5EF4-FFF2-40B4-BE49-F238E27FC236}">
                <a16:creationId xmlns:a16="http://schemas.microsoft.com/office/drawing/2014/main" id="{0AA78260-6A7B-7BE7-5CE0-14C8B227E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8481" y="2704676"/>
            <a:ext cx="934998" cy="934998"/>
          </a:xfrm>
          <a:prstGeom prst="rect">
            <a:avLst/>
          </a:prstGeom>
        </p:spPr>
      </p:pic>
    </p:spTree>
    <p:extLst>
      <p:ext uri="{BB962C8B-B14F-4D97-AF65-F5344CB8AC3E}">
        <p14:creationId xmlns:p14="http://schemas.microsoft.com/office/powerpoint/2010/main" val="203495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48F7300-67E4-4E64-A8F4-53CF0F8F73FB}"/>
              </a:ext>
            </a:extLst>
          </p:cNvPr>
          <p:cNvSpPr>
            <a:spLocks noGrp="1"/>
          </p:cNvSpPr>
          <p:nvPr>
            <p:ph idx="1"/>
          </p:nvPr>
        </p:nvSpPr>
        <p:spPr>
          <a:xfrm>
            <a:off x="866480" y="5432107"/>
            <a:ext cx="10912680" cy="930406"/>
          </a:xfrm>
        </p:spPr>
        <p:txBody>
          <a:bodyPr>
            <a:normAutofit/>
          </a:bodyPr>
          <a:lstStyle/>
          <a:p>
            <a:pPr marL="0" indent="0" algn="just">
              <a:buNone/>
            </a:pPr>
            <a:r>
              <a:rPr lang="es-MX" sz="1750" dirty="0">
                <a:solidFill>
                  <a:schemeClr val="bg1">
                    <a:lumMod val="65000"/>
                  </a:schemeClr>
                </a:solidFill>
                <a:latin typeface="Myriad Pro" panose="020B0503030403020204"/>
              </a:rPr>
              <a:t>Se evidencia que en YouTube la presencia de espectadores fue </a:t>
            </a:r>
            <a:r>
              <a:rPr lang="es-MX" sz="1750" dirty="0">
                <a:solidFill>
                  <a:srgbClr val="0087B4"/>
                </a:solidFill>
                <a:latin typeface="Myriad Pro" panose="020B0503030403020204"/>
              </a:rPr>
              <a:t>constante durante la transmisión</a:t>
            </a:r>
            <a:r>
              <a:rPr lang="es-MX" sz="1750" dirty="0">
                <a:solidFill>
                  <a:schemeClr val="bg1">
                    <a:lumMod val="65000"/>
                  </a:schemeClr>
                </a:solidFill>
                <a:latin typeface="Myriad Pro" panose="020B0503030403020204"/>
              </a:rPr>
              <a:t>, en cambio en Facebook la retención tendió a la baja. </a:t>
            </a:r>
          </a:p>
        </p:txBody>
      </p:sp>
      <p:sp>
        <p:nvSpPr>
          <p:cNvPr id="7" name="Marcador de contenido 5">
            <a:extLst>
              <a:ext uri="{FF2B5EF4-FFF2-40B4-BE49-F238E27FC236}">
                <a16:creationId xmlns:a16="http://schemas.microsoft.com/office/drawing/2014/main" id="{5C83CEB6-949C-4F65-9580-BD71FA855070}"/>
              </a:ext>
            </a:extLst>
          </p:cNvPr>
          <p:cNvSpPr>
            <a:spLocks noGrp="1"/>
          </p:cNvSpPr>
          <p:nvPr/>
        </p:nvSpPr>
        <p:spPr>
          <a:xfrm>
            <a:off x="674287" y="592664"/>
            <a:ext cx="6948487" cy="5221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s-MX" sz="2000" b="1" dirty="0">
                <a:solidFill>
                  <a:srgbClr val="0087B4"/>
                </a:solidFill>
              </a:rPr>
              <a:t>Comportamiento de las vistas durante la transmisión </a:t>
            </a:r>
          </a:p>
        </p:txBody>
      </p:sp>
      <p:pic>
        <p:nvPicPr>
          <p:cNvPr id="5" name="Imagen 4">
            <a:extLst>
              <a:ext uri="{FF2B5EF4-FFF2-40B4-BE49-F238E27FC236}">
                <a16:creationId xmlns:a16="http://schemas.microsoft.com/office/drawing/2014/main" id="{A2DA20A8-165E-E91E-E9A0-746766A994DA}"/>
              </a:ext>
            </a:extLst>
          </p:cNvPr>
          <p:cNvPicPr>
            <a:picLocks noChangeAspect="1"/>
          </p:cNvPicPr>
          <p:nvPr/>
        </p:nvPicPr>
        <p:blipFill rotWithShape="1">
          <a:blip r:embed="rId2"/>
          <a:srcRect l="17320" t="27211" r="46804" b="28117"/>
          <a:stretch/>
        </p:blipFill>
        <p:spPr>
          <a:xfrm>
            <a:off x="7405123" y="2183008"/>
            <a:ext cx="4374037" cy="3063549"/>
          </a:xfrm>
          <a:prstGeom prst="rect">
            <a:avLst/>
          </a:prstGeom>
        </p:spPr>
      </p:pic>
      <p:pic>
        <p:nvPicPr>
          <p:cNvPr id="9" name="Imagen 8">
            <a:extLst>
              <a:ext uri="{FF2B5EF4-FFF2-40B4-BE49-F238E27FC236}">
                <a16:creationId xmlns:a16="http://schemas.microsoft.com/office/drawing/2014/main" id="{BBC9F4A6-131D-6ADB-A438-D5F742191B6E}"/>
              </a:ext>
            </a:extLst>
          </p:cNvPr>
          <p:cNvPicPr>
            <a:picLocks noChangeAspect="1"/>
          </p:cNvPicPr>
          <p:nvPr/>
        </p:nvPicPr>
        <p:blipFill>
          <a:blip r:embed="rId3"/>
          <a:stretch>
            <a:fillRect/>
          </a:stretch>
        </p:blipFill>
        <p:spPr>
          <a:xfrm>
            <a:off x="674287" y="2735870"/>
            <a:ext cx="6598861" cy="1616647"/>
          </a:xfrm>
          <a:prstGeom prst="rect">
            <a:avLst/>
          </a:prstGeom>
        </p:spPr>
      </p:pic>
      <p:pic>
        <p:nvPicPr>
          <p:cNvPr id="13" name="Imagen 12">
            <a:extLst>
              <a:ext uri="{FF2B5EF4-FFF2-40B4-BE49-F238E27FC236}">
                <a16:creationId xmlns:a16="http://schemas.microsoft.com/office/drawing/2014/main" id="{F0D5A9EB-BF9B-947B-E1A2-CA8FA674F2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0156" y="1425893"/>
            <a:ext cx="553561" cy="553561"/>
          </a:xfrm>
          <a:prstGeom prst="rect">
            <a:avLst/>
          </a:prstGeom>
        </p:spPr>
      </p:pic>
      <p:pic>
        <p:nvPicPr>
          <p:cNvPr id="14" name="Imagen 13">
            <a:extLst>
              <a:ext uri="{FF2B5EF4-FFF2-40B4-BE49-F238E27FC236}">
                <a16:creationId xmlns:a16="http://schemas.microsoft.com/office/drawing/2014/main" id="{BF2146B2-8ABB-A0A9-FA93-D2D463A06C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3065" y="1106455"/>
            <a:ext cx="454435" cy="454435"/>
          </a:xfrm>
          <a:prstGeom prst="rect">
            <a:avLst/>
          </a:prstGeom>
        </p:spPr>
      </p:pic>
    </p:spTree>
    <p:extLst>
      <p:ext uri="{BB962C8B-B14F-4D97-AF65-F5344CB8AC3E}">
        <p14:creationId xmlns:p14="http://schemas.microsoft.com/office/powerpoint/2010/main" val="12265449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48F7300-67E4-4E64-A8F4-53CF0F8F73FB}"/>
              </a:ext>
            </a:extLst>
          </p:cNvPr>
          <p:cNvSpPr>
            <a:spLocks noGrp="1"/>
          </p:cNvSpPr>
          <p:nvPr>
            <p:ph idx="1"/>
          </p:nvPr>
        </p:nvSpPr>
        <p:spPr>
          <a:xfrm>
            <a:off x="696197" y="4487826"/>
            <a:ext cx="11285271" cy="930406"/>
          </a:xfrm>
        </p:spPr>
        <p:txBody>
          <a:bodyPr>
            <a:noAutofit/>
          </a:bodyPr>
          <a:lstStyle/>
          <a:p>
            <a:pPr marL="0" indent="0" algn="just">
              <a:lnSpc>
                <a:spcPct val="100000"/>
              </a:lnSpc>
              <a:buNone/>
            </a:pPr>
            <a:r>
              <a:rPr lang="es-ES" sz="1750" dirty="0">
                <a:solidFill>
                  <a:schemeClr val="bg1">
                    <a:lumMod val="65000"/>
                  </a:schemeClr>
                </a:solidFill>
                <a:latin typeface="Myriad Pro" panose="020B0503030403020204"/>
              </a:rPr>
              <a:t>Si bien durante la transmisión se conectaron personas entre los 13 y + 65 años, la mayor concentración de espectadores se ubicó entre los </a:t>
            </a:r>
            <a:r>
              <a:rPr lang="es-ES" sz="1750" dirty="0">
                <a:solidFill>
                  <a:srgbClr val="0087B4"/>
                </a:solidFill>
                <a:latin typeface="Myriad Pro" panose="020B0503030403020204"/>
              </a:rPr>
              <a:t>25 y 34 años</a:t>
            </a:r>
            <a:r>
              <a:rPr lang="es-ES" sz="1750" dirty="0">
                <a:solidFill>
                  <a:schemeClr val="bg1">
                    <a:lumMod val="65000"/>
                  </a:schemeClr>
                </a:solidFill>
                <a:latin typeface="Myriad Pro" panose="020B0503030403020204"/>
              </a:rPr>
              <a:t>. En Facebook predominó el género femenino y en YouTube el masculino. </a:t>
            </a:r>
            <a:endParaRPr lang="es-CO" sz="1750" dirty="0">
              <a:solidFill>
                <a:schemeClr val="bg1">
                  <a:lumMod val="65000"/>
                </a:schemeClr>
              </a:solidFill>
              <a:latin typeface="Myriad Pro" panose="020B0503030403020204"/>
            </a:endParaRPr>
          </a:p>
        </p:txBody>
      </p:sp>
      <p:sp>
        <p:nvSpPr>
          <p:cNvPr id="7" name="Marcador de contenido 5">
            <a:extLst>
              <a:ext uri="{FF2B5EF4-FFF2-40B4-BE49-F238E27FC236}">
                <a16:creationId xmlns:a16="http://schemas.microsoft.com/office/drawing/2014/main" id="{5C83CEB6-949C-4F65-9580-BD71FA855070}"/>
              </a:ext>
            </a:extLst>
          </p:cNvPr>
          <p:cNvSpPr>
            <a:spLocks noGrp="1"/>
          </p:cNvSpPr>
          <p:nvPr/>
        </p:nvSpPr>
        <p:spPr>
          <a:xfrm>
            <a:off x="696197" y="412688"/>
            <a:ext cx="5732738" cy="5221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s-CO" sz="2400" b="1" dirty="0">
                <a:solidFill>
                  <a:srgbClr val="0087B4"/>
                </a:solidFill>
              </a:rPr>
              <a:t>Segmentación de espectadores </a:t>
            </a:r>
          </a:p>
        </p:txBody>
      </p:sp>
      <p:pic>
        <p:nvPicPr>
          <p:cNvPr id="11" name="Imagen 10">
            <a:extLst>
              <a:ext uri="{FF2B5EF4-FFF2-40B4-BE49-F238E27FC236}">
                <a16:creationId xmlns:a16="http://schemas.microsoft.com/office/drawing/2014/main" id="{40CBD03D-51F3-9584-A271-0E49567CBE60}"/>
              </a:ext>
            </a:extLst>
          </p:cNvPr>
          <p:cNvPicPr>
            <a:picLocks noChangeAspect="1"/>
          </p:cNvPicPr>
          <p:nvPr/>
        </p:nvPicPr>
        <p:blipFill rotWithShape="1">
          <a:blip r:embed="rId2"/>
          <a:srcRect l="16933" t="39312" r="28712" b="15464"/>
          <a:stretch/>
        </p:blipFill>
        <p:spPr>
          <a:xfrm>
            <a:off x="1180299" y="1829544"/>
            <a:ext cx="4603599" cy="2154459"/>
          </a:xfrm>
          <a:prstGeom prst="rect">
            <a:avLst/>
          </a:prstGeom>
        </p:spPr>
      </p:pic>
      <p:pic>
        <p:nvPicPr>
          <p:cNvPr id="19" name="Imagen 18">
            <a:extLst>
              <a:ext uri="{FF2B5EF4-FFF2-40B4-BE49-F238E27FC236}">
                <a16:creationId xmlns:a16="http://schemas.microsoft.com/office/drawing/2014/main" id="{06C9159A-3D47-5A9D-ADC5-BD6FC13C0410}"/>
              </a:ext>
            </a:extLst>
          </p:cNvPr>
          <p:cNvPicPr>
            <a:picLocks noChangeAspect="1"/>
          </p:cNvPicPr>
          <p:nvPr/>
        </p:nvPicPr>
        <p:blipFill rotWithShape="1">
          <a:blip r:embed="rId3"/>
          <a:srcRect l="41211" t="25054" r="13170" b="51615"/>
          <a:stretch/>
        </p:blipFill>
        <p:spPr>
          <a:xfrm>
            <a:off x="6096000" y="2043974"/>
            <a:ext cx="5998357" cy="1725597"/>
          </a:xfrm>
          <a:prstGeom prst="rect">
            <a:avLst/>
          </a:prstGeom>
        </p:spPr>
      </p:pic>
      <p:sp>
        <p:nvSpPr>
          <p:cNvPr id="24" name="CuadroTexto 23">
            <a:extLst>
              <a:ext uri="{FF2B5EF4-FFF2-40B4-BE49-F238E27FC236}">
                <a16:creationId xmlns:a16="http://schemas.microsoft.com/office/drawing/2014/main" id="{E26F3DF8-5AB9-B1AB-1FB7-C897D2DA80FB}"/>
              </a:ext>
            </a:extLst>
          </p:cNvPr>
          <p:cNvSpPr txBox="1"/>
          <p:nvPr/>
        </p:nvSpPr>
        <p:spPr>
          <a:xfrm>
            <a:off x="5250608" y="5907983"/>
            <a:ext cx="2560242" cy="584775"/>
          </a:xfrm>
          <a:prstGeom prst="rect">
            <a:avLst/>
          </a:prstGeom>
          <a:noFill/>
        </p:spPr>
        <p:txBody>
          <a:bodyPr wrap="square" rtlCol="0">
            <a:spAutoFit/>
          </a:bodyPr>
          <a:lstStyle/>
          <a:p>
            <a:pPr algn="ctr"/>
            <a:r>
              <a:rPr lang="es-CO" sz="3200" b="1" dirty="0">
                <a:solidFill>
                  <a:srgbClr val="009999"/>
                </a:solidFill>
                <a:latin typeface="Myriad Pro"/>
              </a:rPr>
              <a:t>25 y 34 </a:t>
            </a:r>
            <a:r>
              <a:rPr lang="es-CO" sz="2400" b="1" dirty="0">
                <a:solidFill>
                  <a:srgbClr val="009999"/>
                </a:solidFill>
                <a:latin typeface="Myriad Pro"/>
              </a:rPr>
              <a:t>años</a:t>
            </a:r>
            <a:r>
              <a:rPr lang="es-CO" sz="3200" b="1" dirty="0">
                <a:solidFill>
                  <a:srgbClr val="009999"/>
                </a:solidFill>
                <a:latin typeface="Myriad Pro"/>
              </a:rPr>
              <a:t> </a:t>
            </a:r>
          </a:p>
        </p:txBody>
      </p:sp>
      <p:sp>
        <p:nvSpPr>
          <p:cNvPr id="25" name="CuadroTexto 24">
            <a:extLst>
              <a:ext uri="{FF2B5EF4-FFF2-40B4-BE49-F238E27FC236}">
                <a16:creationId xmlns:a16="http://schemas.microsoft.com/office/drawing/2014/main" id="{125D6856-92BE-7652-0BEB-32D80AE966CB}"/>
              </a:ext>
            </a:extLst>
          </p:cNvPr>
          <p:cNvSpPr txBox="1"/>
          <p:nvPr/>
        </p:nvSpPr>
        <p:spPr>
          <a:xfrm>
            <a:off x="5250608" y="5418232"/>
            <a:ext cx="2356654" cy="584775"/>
          </a:xfrm>
          <a:prstGeom prst="rect">
            <a:avLst/>
          </a:prstGeom>
          <a:noFill/>
        </p:spPr>
        <p:txBody>
          <a:bodyPr wrap="square" rtlCol="0">
            <a:spAutoFit/>
          </a:bodyPr>
          <a:lstStyle/>
          <a:p>
            <a:pPr algn="ctr"/>
            <a:r>
              <a:rPr lang="es-CO" sz="1400" dirty="0">
                <a:solidFill>
                  <a:schemeClr val="bg1">
                    <a:lumMod val="50000"/>
                  </a:schemeClr>
                </a:solidFill>
                <a:latin typeface="Myriad Pro"/>
              </a:rPr>
              <a:t>Público principal </a:t>
            </a:r>
            <a:r>
              <a:rPr lang="es-CO" b="1" dirty="0">
                <a:solidFill>
                  <a:schemeClr val="bg1">
                    <a:lumMod val="50000"/>
                  </a:schemeClr>
                </a:solidFill>
                <a:latin typeface="Myriad Pro"/>
              </a:rPr>
              <a:t>mujeres / hombres</a:t>
            </a:r>
            <a:endParaRPr lang="es-CO" sz="1400" dirty="0">
              <a:solidFill>
                <a:schemeClr val="bg1">
                  <a:lumMod val="50000"/>
                </a:schemeClr>
              </a:solidFill>
              <a:latin typeface="Myriad Pro"/>
            </a:endParaRPr>
          </a:p>
        </p:txBody>
      </p:sp>
      <p:pic>
        <p:nvPicPr>
          <p:cNvPr id="26" name="Imagen 25">
            <a:extLst>
              <a:ext uri="{FF2B5EF4-FFF2-40B4-BE49-F238E27FC236}">
                <a16:creationId xmlns:a16="http://schemas.microsoft.com/office/drawing/2014/main" id="{ADD90ED5-E9E3-9D90-0BC6-4CCDE5F8D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1116" y="1063749"/>
            <a:ext cx="553561" cy="553561"/>
          </a:xfrm>
          <a:prstGeom prst="rect">
            <a:avLst/>
          </a:prstGeom>
        </p:spPr>
      </p:pic>
      <p:pic>
        <p:nvPicPr>
          <p:cNvPr id="27" name="Imagen 26">
            <a:extLst>
              <a:ext uri="{FF2B5EF4-FFF2-40B4-BE49-F238E27FC236}">
                <a16:creationId xmlns:a16="http://schemas.microsoft.com/office/drawing/2014/main" id="{CDBF61CD-C6F7-04C4-DDF4-4B3FA3B018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2118" y="1063749"/>
            <a:ext cx="454435" cy="454435"/>
          </a:xfrm>
          <a:prstGeom prst="rect">
            <a:avLst/>
          </a:prstGeom>
        </p:spPr>
      </p:pic>
      <p:pic>
        <p:nvPicPr>
          <p:cNvPr id="29" name="Imagen 28">
            <a:extLst>
              <a:ext uri="{FF2B5EF4-FFF2-40B4-BE49-F238E27FC236}">
                <a16:creationId xmlns:a16="http://schemas.microsoft.com/office/drawing/2014/main" id="{4E2379C0-0477-3385-9C5A-80A309E393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3434" y="5525875"/>
            <a:ext cx="584775" cy="584775"/>
          </a:xfrm>
          <a:prstGeom prst="rect">
            <a:avLst/>
          </a:prstGeom>
        </p:spPr>
      </p:pic>
    </p:spTree>
    <p:extLst>
      <p:ext uri="{BB962C8B-B14F-4D97-AF65-F5344CB8AC3E}">
        <p14:creationId xmlns:p14="http://schemas.microsoft.com/office/powerpoint/2010/main" val="10700042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5">
            <a:extLst>
              <a:ext uri="{FF2B5EF4-FFF2-40B4-BE49-F238E27FC236}">
                <a16:creationId xmlns:a16="http://schemas.microsoft.com/office/drawing/2014/main" id="{5C83CEB6-949C-4F65-9580-BD71FA855070}"/>
              </a:ext>
            </a:extLst>
          </p:cNvPr>
          <p:cNvSpPr>
            <a:spLocks noGrp="1"/>
          </p:cNvSpPr>
          <p:nvPr/>
        </p:nvSpPr>
        <p:spPr>
          <a:xfrm>
            <a:off x="696360" y="383138"/>
            <a:ext cx="7571282" cy="5221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s-CO" sz="2400" b="1" dirty="0">
                <a:solidFill>
                  <a:srgbClr val="0087B4"/>
                </a:solidFill>
              </a:rPr>
              <a:t>Ubicación espectadores</a:t>
            </a:r>
          </a:p>
        </p:txBody>
      </p:sp>
      <p:sp>
        <p:nvSpPr>
          <p:cNvPr id="19" name="Marcador de contenido 2">
            <a:extLst>
              <a:ext uri="{FF2B5EF4-FFF2-40B4-BE49-F238E27FC236}">
                <a16:creationId xmlns:a16="http://schemas.microsoft.com/office/drawing/2014/main" id="{324CBE1B-B13A-426C-9CBC-5831CC80EBD8}"/>
              </a:ext>
            </a:extLst>
          </p:cNvPr>
          <p:cNvSpPr>
            <a:spLocks noGrp="1"/>
          </p:cNvSpPr>
          <p:nvPr>
            <p:ph idx="1"/>
          </p:nvPr>
        </p:nvSpPr>
        <p:spPr>
          <a:xfrm>
            <a:off x="696360" y="4274249"/>
            <a:ext cx="11426510" cy="930406"/>
          </a:xfrm>
        </p:spPr>
        <p:txBody>
          <a:bodyPr>
            <a:noAutofit/>
          </a:bodyPr>
          <a:lstStyle/>
          <a:p>
            <a:pPr marL="0" indent="0" algn="just">
              <a:buNone/>
            </a:pPr>
            <a:r>
              <a:rPr lang="es-MX" sz="1750" dirty="0">
                <a:solidFill>
                  <a:schemeClr val="bg1">
                    <a:lumMod val="65000"/>
                  </a:schemeClr>
                </a:solidFill>
                <a:latin typeface="Myriad Pro" panose="020B0503030403020204"/>
              </a:rPr>
              <a:t>Si bien la mayoría de los participantes se encontraba en la ciudad de Bogotá (distrito especial), se contó con espectadores en otras regiones y fuera del país.</a:t>
            </a:r>
            <a:endParaRPr lang="es-CO" sz="1750" dirty="0">
              <a:solidFill>
                <a:schemeClr val="bg1">
                  <a:lumMod val="65000"/>
                </a:schemeClr>
              </a:solidFill>
              <a:latin typeface="Myriad Pro" panose="020B0503030403020204"/>
            </a:endParaRPr>
          </a:p>
        </p:txBody>
      </p:sp>
      <p:pic>
        <p:nvPicPr>
          <p:cNvPr id="3" name="Imagen 2">
            <a:extLst>
              <a:ext uri="{FF2B5EF4-FFF2-40B4-BE49-F238E27FC236}">
                <a16:creationId xmlns:a16="http://schemas.microsoft.com/office/drawing/2014/main" id="{AE349608-EBF5-6324-028A-A99EF42EEEA7}"/>
              </a:ext>
            </a:extLst>
          </p:cNvPr>
          <p:cNvPicPr>
            <a:picLocks noChangeAspect="1"/>
          </p:cNvPicPr>
          <p:nvPr/>
        </p:nvPicPr>
        <p:blipFill>
          <a:blip r:embed="rId2"/>
          <a:stretch>
            <a:fillRect/>
          </a:stretch>
        </p:blipFill>
        <p:spPr>
          <a:xfrm>
            <a:off x="574351" y="1537418"/>
            <a:ext cx="5394439" cy="2495274"/>
          </a:xfrm>
          <a:prstGeom prst="rect">
            <a:avLst/>
          </a:prstGeom>
        </p:spPr>
      </p:pic>
      <p:pic>
        <p:nvPicPr>
          <p:cNvPr id="5" name="Imagen 4">
            <a:extLst>
              <a:ext uri="{FF2B5EF4-FFF2-40B4-BE49-F238E27FC236}">
                <a16:creationId xmlns:a16="http://schemas.microsoft.com/office/drawing/2014/main" id="{E27DD26E-ECF2-5709-C588-140C9CD20234}"/>
              </a:ext>
            </a:extLst>
          </p:cNvPr>
          <p:cNvPicPr>
            <a:picLocks noChangeAspect="1"/>
          </p:cNvPicPr>
          <p:nvPr/>
        </p:nvPicPr>
        <p:blipFill rotWithShape="1">
          <a:blip r:embed="rId3"/>
          <a:srcRect t="12796"/>
          <a:stretch/>
        </p:blipFill>
        <p:spPr>
          <a:xfrm>
            <a:off x="6096000" y="1653345"/>
            <a:ext cx="5394439" cy="2259304"/>
          </a:xfrm>
          <a:prstGeom prst="rect">
            <a:avLst/>
          </a:prstGeom>
        </p:spPr>
      </p:pic>
      <p:pic>
        <p:nvPicPr>
          <p:cNvPr id="14" name="Imagen 13">
            <a:extLst>
              <a:ext uri="{FF2B5EF4-FFF2-40B4-BE49-F238E27FC236}">
                <a16:creationId xmlns:a16="http://schemas.microsoft.com/office/drawing/2014/main" id="{B529D079-7597-0F99-0849-95E4DCC33D58}"/>
              </a:ext>
            </a:extLst>
          </p:cNvPr>
          <p:cNvPicPr>
            <a:picLocks noChangeAspect="1"/>
          </p:cNvPicPr>
          <p:nvPr/>
        </p:nvPicPr>
        <p:blipFill rotWithShape="1">
          <a:blip r:embed="rId4"/>
          <a:srcRect l="69333" t="57133" r="20269" b="26943"/>
          <a:stretch/>
        </p:blipFill>
        <p:spPr>
          <a:xfrm>
            <a:off x="4897307" y="5482437"/>
            <a:ext cx="706176" cy="616875"/>
          </a:xfrm>
          <a:prstGeom prst="rect">
            <a:avLst/>
          </a:prstGeom>
        </p:spPr>
      </p:pic>
      <p:sp>
        <p:nvSpPr>
          <p:cNvPr id="16" name="CuadroTexto 15">
            <a:extLst>
              <a:ext uri="{FF2B5EF4-FFF2-40B4-BE49-F238E27FC236}">
                <a16:creationId xmlns:a16="http://schemas.microsoft.com/office/drawing/2014/main" id="{9F5A5E81-9AFE-A9B6-3311-33213658DEE2}"/>
              </a:ext>
            </a:extLst>
          </p:cNvPr>
          <p:cNvSpPr txBox="1"/>
          <p:nvPr/>
        </p:nvSpPr>
        <p:spPr>
          <a:xfrm>
            <a:off x="5415001" y="5769640"/>
            <a:ext cx="1672891" cy="584775"/>
          </a:xfrm>
          <a:prstGeom prst="rect">
            <a:avLst/>
          </a:prstGeom>
          <a:noFill/>
        </p:spPr>
        <p:txBody>
          <a:bodyPr wrap="square" rtlCol="0">
            <a:spAutoFit/>
          </a:bodyPr>
          <a:lstStyle/>
          <a:p>
            <a:pPr algn="ctr"/>
            <a:r>
              <a:rPr lang="es-CO" sz="3200" b="1" dirty="0">
                <a:solidFill>
                  <a:srgbClr val="009999"/>
                </a:solidFill>
                <a:latin typeface="Myriad Pro"/>
              </a:rPr>
              <a:t>Bogotá</a:t>
            </a:r>
          </a:p>
        </p:txBody>
      </p:sp>
      <p:sp>
        <p:nvSpPr>
          <p:cNvPr id="20" name="CuadroTexto 19">
            <a:extLst>
              <a:ext uri="{FF2B5EF4-FFF2-40B4-BE49-F238E27FC236}">
                <a16:creationId xmlns:a16="http://schemas.microsoft.com/office/drawing/2014/main" id="{EC2854EF-BCB9-4553-AEFE-D9F432A6753F}"/>
              </a:ext>
            </a:extLst>
          </p:cNvPr>
          <p:cNvSpPr txBox="1"/>
          <p:nvPr/>
        </p:nvSpPr>
        <p:spPr>
          <a:xfrm>
            <a:off x="5305579" y="5362394"/>
            <a:ext cx="1954245" cy="523220"/>
          </a:xfrm>
          <a:prstGeom prst="rect">
            <a:avLst/>
          </a:prstGeom>
          <a:noFill/>
        </p:spPr>
        <p:txBody>
          <a:bodyPr wrap="square" rtlCol="0">
            <a:spAutoFit/>
          </a:bodyPr>
          <a:lstStyle/>
          <a:p>
            <a:pPr algn="ctr"/>
            <a:r>
              <a:rPr lang="es-CO" sz="1400" dirty="0">
                <a:solidFill>
                  <a:schemeClr val="bg1">
                    <a:lumMod val="50000"/>
                  </a:schemeClr>
                </a:solidFill>
                <a:latin typeface="Myriad Pro"/>
              </a:rPr>
              <a:t>Lugar principal de conexión </a:t>
            </a:r>
          </a:p>
        </p:txBody>
      </p:sp>
      <p:pic>
        <p:nvPicPr>
          <p:cNvPr id="8" name="Imagen 7">
            <a:extLst>
              <a:ext uri="{FF2B5EF4-FFF2-40B4-BE49-F238E27FC236}">
                <a16:creationId xmlns:a16="http://schemas.microsoft.com/office/drawing/2014/main" id="{9169C88A-9919-B413-28D1-40723663D971}"/>
              </a:ext>
            </a:extLst>
          </p:cNvPr>
          <p:cNvPicPr>
            <a:picLocks noChangeAspect="1"/>
          </p:cNvPicPr>
          <p:nvPr/>
        </p:nvPicPr>
        <p:blipFill rotWithShape="1">
          <a:blip r:embed="rId5">
            <a:extLst>
              <a:ext uri="{28A0092B-C50C-407E-A947-70E740481C1C}">
                <a14:useLocalDpi xmlns:a14="http://schemas.microsoft.com/office/drawing/2010/main" val="0"/>
              </a:ext>
            </a:extLst>
          </a:blip>
          <a:srcRect t="10518" b="9910"/>
          <a:stretch/>
        </p:blipFill>
        <p:spPr>
          <a:xfrm>
            <a:off x="3307428" y="919468"/>
            <a:ext cx="681060" cy="617950"/>
          </a:xfrm>
          <a:prstGeom prst="rect">
            <a:avLst/>
          </a:prstGeom>
        </p:spPr>
      </p:pic>
      <p:pic>
        <p:nvPicPr>
          <p:cNvPr id="13" name="Imagen 12">
            <a:extLst>
              <a:ext uri="{FF2B5EF4-FFF2-40B4-BE49-F238E27FC236}">
                <a16:creationId xmlns:a16="http://schemas.microsoft.com/office/drawing/2014/main" id="{5872B86A-4A30-1B9F-BF07-416AC89D54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3729" y="988059"/>
            <a:ext cx="454477" cy="454477"/>
          </a:xfrm>
          <a:prstGeom prst="rect">
            <a:avLst/>
          </a:prstGeom>
        </p:spPr>
      </p:pic>
    </p:spTree>
    <p:extLst>
      <p:ext uri="{BB962C8B-B14F-4D97-AF65-F5344CB8AC3E}">
        <p14:creationId xmlns:p14="http://schemas.microsoft.com/office/powerpoint/2010/main" val="4216442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CC193D-4EAC-45AC-9DBC-5E0D5C6C6AF6}"/>
              </a:ext>
            </a:extLst>
          </p:cNvPr>
          <p:cNvSpPr/>
          <p:nvPr/>
        </p:nvSpPr>
        <p:spPr>
          <a:xfrm>
            <a:off x="407962" y="2602523"/>
            <a:ext cx="11784037" cy="1177015"/>
          </a:xfrm>
          <a:prstGeom prst="rect">
            <a:avLst/>
          </a:prstGeom>
          <a:solidFill>
            <a:srgbClr val="0087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3D386E5-AA2C-9A47-B094-C605745247F8}"/>
              </a:ext>
            </a:extLst>
          </p:cNvPr>
          <p:cNvSpPr>
            <a:spLocks noGrp="1"/>
          </p:cNvSpPr>
          <p:nvPr>
            <p:ph type="title"/>
          </p:nvPr>
        </p:nvSpPr>
        <p:spPr>
          <a:xfrm>
            <a:off x="407961" y="2528246"/>
            <a:ext cx="10190817" cy="1325563"/>
          </a:xfrm>
          <a:ln>
            <a:noFill/>
          </a:ln>
        </p:spPr>
        <p:txBody>
          <a:bodyPr>
            <a:normAutofit fontScale="90000"/>
          </a:bodyPr>
          <a:lstStyle/>
          <a:p>
            <a:pPr algn="ctr">
              <a:buClr>
                <a:srgbClr val="6DB33F"/>
              </a:buClr>
              <a:defRPr/>
            </a:pPr>
            <a:r>
              <a:rPr lang="es-CO" sz="6000" b="1" dirty="0">
                <a:solidFill>
                  <a:schemeClr val="bg1"/>
                </a:solidFill>
                <a:latin typeface="Myriad Pro" charset="0"/>
              </a:rPr>
              <a:t>8. Evaluación de la actividad</a:t>
            </a:r>
            <a:endParaRPr kumimoji="0" lang="es-ES_tradnl" sz="6000" b="1" i="0" u="none" strike="noStrike" kern="1200" normalizeH="0" baseline="0" noProof="0" dirty="0">
              <a:solidFill>
                <a:schemeClr val="bg1"/>
              </a:solidFill>
              <a:uLnTx/>
              <a:uFillTx/>
              <a:latin typeface="Myriad Pro" charset="0"/>
              <a:ea typeface="Myriad Pro" charset="0"/>
              <a:cs typeface="Myriad Pro" charset="0"/>
            </a:endParaRPr>
          </a:p>
        </p:txBody>
      </p:sp>
      <p:pic>
        <p:nvPicPr>
          <p:cNvPr id="5" name="Imagen 4">
            <a:extLst>
              <a:ext uri="{FF2B5EF4-FFF2-40B4-BE49-F238E27FC236}">
                <a16:creationId xmlns:a16="http://schemas.microsoft.com/office/drawing/2014/main" id="{55D60524-632B-248A-B0F2-1D1450A8F0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6751" y="2761263"/>
            <a:ext cx="896337" cy="896337"/>
          </a:xfrm>
          <a:prstGeom prst="rect">
            <a:avLst/>
          </a:prstGeom>
        </p:spPr>
      </p:pic>
    </p:spTree>
    <p:extLst>
      <p:ext uri="{BB962C8B-B14F-4D97-AF65-F5344CB8AC3E}">
        <p14:creationId xmlns:p14="http://schemas.microsoft.com/office/powerpoint/2010/main" val="289349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03BAD293-5CCA-42B5-8C01-38D4DC46CE0E}"/>
              </a:ext>
            </a:extLst>
          </p:cNvPr>
          <p:cNvSpPr txBox="1"/>
          <p:nvPr/>
        </p:nvSpPr>
        <p:spPr>
          <a:xfrm>
            <a:off x="590268" y="1067138"/>
            <a:ext cx="10515600" cy="1200329"/>
          </a:xfrm>
          <a:prstGeom prst="rect">
            <a:avLst/>
          </a:prstGeom>
          <a:noFill/>
        </p:spPr>
        <p:txBody>
          <a:bodyPr wrap="square">
            <a:spAutoFit/>
          </a:bodyPr>
          <a:lstStyle/>
          <a:p>
            <a:r>
              <a:rPr lang="es-MX" dirty="0">
                <a:solidFill>
                  <a:schemeClr val="bg1">
                    <a:lumMod val="65000"/>
                  </a:schemeClr>
                </a:solidFill>
                <a:latin typeface="Myriad Pro" charset="0"/>
              </a:rPr>
              <a:t>Con el propósito de generar espacios de participación ciudadana previos al ejercicio de rendición de cuentas, la entidad habilitó una encuesta en sus perfiles de redes sociales (Facebook y Twitter), la cual buscó conocer los temas que la ciudadanía quería conocer en dicho espacio. </a:t>
            </a:r>
          </a:p>
          <a:p>
            <a:endParaRPr lang="es-MX" dirty="0">
              <a:solidFill>
                <a:prstClr val="white">
                  <a:lumMod val="50000"/>
                </a:prstClr>
              </a:solidFill>
              <a:latin typeface="Myriad Pro" charset="0"/>
            </a:endParaRPr>
          </a:p>
        </p:txBody>
      </p:sp>
      <p:sp>
        <p:nvSpPr>
          <p:cNvPr id="9" name="Marcador de contenido 2">
            <a:extLst>
              <a:ext uri="{FF2B5EF4-FFF2-40B4-BE49-F238E27FC236}">
                <a16:creationId xmlns:a16="http://schemas.microsoft.com/office/drawing/2014/main" id="{4E8C06DD-33CA-431C-8560-3F6C6884491F}"/>
              </a:ext>
            </a:extLst>
          </p:cNvPr>
          <p:cNvSpPr txBox="1">
            <a:spLocks/>
          </p:cNvSpPr>
          <p:nvPr/>
        </p:nvSpPr>
        <p:spPr>
          <a:xfrm>
            <a:off x="3461770" y="6314676"/>
            <a:ext cx="3276161" cy="2813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i="1" dirty="0"/>
              <a:t>Fuente: Twitter y Facebook </a:t>
            </a:r>
            <a:endParaRPr lang="es-CO" sz="1200" i="1" dirty="0"/>
          </a:p>
        </p:txBody>
      </p:sp>
      <p:sp>
        <p:nvSpPr>
          <p:cNvPr id="20" name="Marcador de contenido 5">
            <a:extLst>
              <a:ext uri="{FF2B5EF4-FFF2-40B4-BE49-F238E27FC236}">
                <a16:creationId xmlns:a16="http://schemas.microsoft.com/office/drawing/2014/main" id="{B527131C-A2F1-4FC6-877F-3D9B395F9541}"/>
              </a:ext>
            </a:extLst>
          </p:cNvPr>
          <p:cNvSpPr>
            <a:spLocks noGrp="1"/>
          </p:cNvSpPr>
          <p:nvPr/>
        </p:nvSpPr>
        <p:spPr>
          <a:xfrm>
            <a:off x="-207422" y="543324"/>
            <a:ext cx="3756199" cy="3739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CO" b="1" dirty="0">
                <a:solidFill>
                  <a:srgbClr val="0087B4"/>
                </a:solidFill>
              </a:rPr>
              <a:t>Encuesta previa </a:t>
            </a:r>
            <a:endParaRPr lang="es-CO" dirty="0">
              <a:solidFill>
                <a:srgbClr val="0087B4"/>
              </a:solidFill>
            </a:endParaRPr>
          </a:p>
        </p:txBody>
      </p:sp>
      <p:sp>
        <p:nvSpPr>
          <p:cNvPr id="11" name="CuadroTexto 10">
            <a:extLst>
              <a:ext uri="{FF2B5EF4-FFF2-40B4-BE49-F238E27FC236}">
                <a16:creationId xmlns:a16="http://schemas.microsoft.com/office/drawing/2014/main" id="{02061AAE-B1A4-4715-BD1D-BA03FA96C45A}"/>
              </a:ext>
            </a:extLst>
          </p:cNvPr>
          <p:cNvSpPr txBox="1"/>
          <p:nvPr/>
        </p:nvSpPr>
        <p:spPr>
          <a:xfrm>
            <a:off x="845338" y="2602801"/>
            <a:ext cx="10765821" cy="584775"/>
          </a:xfrm>
          <a:prstGeom prst="rect">
            <a:avLst/>
          </a:prstGeom>
          <a:noFill/>
        </p:spPr>
        <p:txBody>
          <a:bodyPr wrap="square">
            <a:spAutoFit/>
          </a:bodyPr>
          <a:lstStyle/>
          <a:p>
            <a:r>
              <a:rPr lang="es-MX" sz="1600" i="1" dirty="0">
                <a:solidFill>
                  <a:prstClr val="white">
                    <a:lumMod val="50000"/>
                  </a:prstClr>
                </a:solidFill>
                <a:latin typeface="Myriad Pro" charset="0"/>
              </a:rPr>
              <a:t>El 29 de junio Fogafín realizará la Audiencia Pública virtual de rendición de cuentas sobre la gestión del 2021, ¿en qué tema le gustaría que profundizáramos?</a:t>
            </a:r>
          </a:p>
        </p:txBody>
      </p:sp>
      <p:graphicFrame>
        <p:nvGraphicFramePr>
          <p:cNvPr id="7" name="Gráfico 6">
            <a:extLst>
              <a:ext uri="{FF2B5EF4-FFF2-40B4-BE49-F238E27FC236}">
                <a16:creationId xmlns:a16="http://schemas.microsoft.com/office/drawing/2014/main" id="{3A4D5476-7496-4B1A-AB63-DBCBD88920D9}"/>
              </a:ext>
            </a:extLst>
          </p:cNvPr>
          <p:cNvGraphicFramePr>
            <a:graphicFrameLocks/>
          </p:cNvGraphicFramePr>
          <p:nvPr>
            <p:extLst>
              <p:ext uri="{D42A27DB-BD31-4B8C-83A1-F6EECF244321}">
                <p14:modId xmlns:p14="http://schemas.microsoft.com/office/powerpoint/2010/main" val="2883421625"/>
              </p:ext>
            </p:extLst>
          </p:nvPr>
        </p:nvGraphicFramePr>
        <p:xfrm>
          <a:off x="3461770" y="3106465"/>
          <a:ext cx="5132227" cy="31567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730037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contenido 5">
            <a:extLst>
              <a:ext uri="{FF2B5EF4-FFF2-40B4-BE49-F238E27FC236}">
                <a16:creationId xmlns:a16="http://schemas.microsoft.com/office/drawing/2014/main" id="{A5848A68-769A-476C-AF4F-E7A8BC12E291}"/>
              </a:ext>
            </a:extLst>
          </p:cNvPr>
          <p:cNvSpPr>
            <a:spLocks noGrp="1"/>
          </p:cNvSpPr>
          <p:nvPr/>
        </p:nvSpPr>
        <p:spPr>
          <a:xfrm>
            <a:off x="-492235" y="487380"/>
            <a:ext cx="4779422" cy="3739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CO" b="1" dirty="0">
                <a:solidFill>
                  <a:srgbClr val="0087B4"/>
                </a:solidFill>
              </a:rPr>
              <a:t>Encuesta posterior </a:t>
            </a:r>
            <a:endParaRPr lang="es-CO" dirty="0">
              <a:solidFill>
                <a:srgbClr val="0087B4"/>
              </a:solidFill>
            </a:endParaRPr>
          </a:p>
        </p:txBody>
      </p:sp>
      <p:sp>
        <p:nvSpPr>
          <p:cNvPr id="10" name="Marcador de contenido 5">
            <a:extLst>
              <a:ext uri="{FF2B5EF4-FFF2-40B4-BE49-F238E27FC236}">
                <a16:creationId xmlns:a16="http://schemas.microsoft.com/office/drawing/2014/main" id="{9C93B261-8DA0-4042-A001-265BD57E4506}"/>
              </a:ext>
            </a:extLst>
          </p:cNvPr>
          <p:cNvSpPr>
            <a:spLocks noGrp="1"/>
          </p:cNvSpPr>
          <p:nvPr/>
        </p:nvSpPr>
        <p:spPr>
          <a:xfrm>
            <a:off x="598358" y="1012855"/>
            <a:ext cx="11303832" cy="11357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spcAft>
                <a:spcPts val="800"/>
              </a:spcAft>
              <a:buNone/>
            </a:pPr>
            <a:r>
              <a:rPr lang="es-CO" sz="1800" dirty="0">
                <a:solidFill>
                  <a:schemeClr val="bg1">
                    <a:lumMod val="65000"/>
                  </a:schemeClr>
                </a:solidFill>
              </a:rPr>
              <a:t>Con el propósito de conocer la percepción de los espectadores sobre el ejercicio desarrollado, se publicó una encuesta para que los usuarios evaluaran la audiencia.</a:t>
            </a:r>
            <a:endParaRPr lang="es-CO" sz="18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a:extLst>
              <a:ext uri="{FF2B5EF4-FFF2-40B4-BE49-F238E27FC236}">
                <a16:creationId xmlns:a16="http://schemas.microsoft.com/office/drawing/2014/main" id="{18844D8B-0475-028D-69B5-C6E45C4CD460}"/>
              </a:ext>
            </a:extLst>
          </p:cNvPr>
          <p:cNvPicPr>
            <a:picLocks noChangeAspect="1"/>
          </p:cNvPicPr>
          <p:nvPr/>
        </p:nvPicPr>
        <p:blipFill>
          <a:blip r:embed="rId2"/>
          <a:stretch>
            <a:fillRect/>
          </a:stretch>
        </p:blipFill>
        <p:spPr>
          <a:xfrm>
            <a:off x="4443558" y="2487139"/>
            <a:ext cx="2569985" cy="3690730"/>
          </a:xfrm>
          <a:prstGeom prst="rect">
            <a:avLst/>
          </a:prstGeom>
          <a:ln>
            <a:noFill/>
          </a:ln>
          <a:effectLst>
            <a:outerShdw blurRad="190500" algn="tl" rotWithShape="0">
              <a:srgbClr val="000000">
                <a:alpha val="70000"/>
              </a:srgbClr>
            </a:outerShdw>
          </a:effectLst>
        </p:spPr>
      </p:pic>
      <p:pic>
        <p:nvPicPr>
          <p:cNvPr id="5" name="Imagen 4">
            <a:extLst>
              <a:ext uri="{FF2B5EF4-FFF2-40B4-BE49-F238E27FC236}">
                <a16:creationId xmlns:a16="http://schemas.microsoft.com/office/drawing/2014/main" id="{7C395D1B-B96A-D20E-371C-542E5341BB27}"/>
              </a:ext>
            </a:extLst>
          </p:cNvPr>
          <p:cNvPicPr>
            <a:picLocks noChangeAspect="1"/>
          </p:cNvPicPr>
          <p:nvPr/>
        </p:nvPicPr>
        <p:blipFill>
          <a:blip r:embed="rId3"/>
          <a:stretch>
            <a:fillRect/>
          </a:stretch>
        </p:blipFill>
        <p:spPr>
          <a:xfrm>
            <a:off x="7558288" y="2553127"/>
            <a:ext cx="2848793" cy="3374796"/>
          </a:xfrm>
          <a:prstGeom prst="rect">
            <a:avLst/>
          </a:prstGeom>
          <a:ln>
            <a:noFill/>
          </a:ln>
          <a:effectLst>
            <a:outerShdw blurRad="190500" algn="tl" rotWithShape="0">
              <a:srgbClr val="000000">
                <a:alpha val="70000"/>
              </a:srgbClr>
            </a:outerShdw>
          </a:effectLst>
        </p:spPr>
      </p:pic>
      <p:sp>
        <p:nvSpPr>
          <p:cNvPr id="15" name="Marcador de contenido 5">
            <a:extLst>
              <a:ext uri="{FF2B5EF4-FFF2-40B4-BE49-F238E27FC236}">
                <a16:creationId xmlns:a16="http://schemas.microsoft.com/office/drawing/2014/main" id="{23ACBF37-0914-D7B3-B4A8-31A3AF2A1F8C}"/>
              </a:ext>
            </a:extLst>
          </p:cNvPr>
          <p:cNvSpPr>
            <a:spLocks noGrp="1"/>
          </p:cNvSpPr>
          <p:nvPr/>
        </p:nvSpPr>
        <p:spPr>
          <a:xfrm>
            <a:off x="598358" y="2487139"/>
            <a:ext cx="3345492" cy="4264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spcAft>
                <a:spcPts val="800"/>
              </a:spcAft>
              <a:buNone/>
            </a:pPr>
            <a:r>
              <a:rPr lang="es-CO" sz="1800" b="1" dirty="0"/>
              <a:t>Publicaciones que invitaron a diligenciar la encuesta </a:t>
            </a:r>
            <a:endParaRPr lang="es-CO"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0146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1A1F3C7D-131A-4FB0-A5BB-79C925A203BB}"/>
              </a:ext>
            </a:extLst>
          </p:cNvPr>
          <p:cNvSpPr txBox="1"/>
          <p:nvPr/>
        </p:nvSpPr>
        <p:spPr>
          <a:xfrm>
            <a:off x="579070" y="4335659"/>
            <a:ext cx="5516930" cy="1077218"/>
          </a:xfrm>
          <a:prstGeom prst="rect">
            <a:avLst/>
          </a:prstGeom>
          <a:noFill/>
        </p:spPr>
        <p:txBody>
          <a:bodyPr wrap="square">
            <a:spAutoFit/>
          </a:bodyPr>
          <a:lstStyle/>
          <a:p>
            <a:r>
              <a:rPr lang="es-MX" sz="1600" b="1" i="1" dirty="0">
                <a:solidFill>
                  <a:prstClr val="white">
                    <a:lumMod val="50000"/>
                  </a:prstClr>
                </a:solidFill>
                <a:latin typeface="Myriad Pro" charset="0"/>
              </a:rPr>
              <a:t>2. </a:t>
            </a:r>
            <a:r>
              <a:rPr lang="es-MX" sz="1600" i="1" dirty="0">
                <a:solidFill>
                  <a:prstClr val="white">
                    <a:lumMod val="50000"/>
                  </a:prstClr>
                </a:solidFill>
                <a:latin typeface="Myriad Pro" charset="0"/>
              </a:rPr>
              <a:t>¿Considera que la transmisión hecha tanto por FacebookLive como por YouTube fueron los medios idóneos para el desarrollo de este espacio de interacción con la ciudadanía?</a:t>
            </a:r>
          </a:p>
        </p:txBody>
      </p:sp>
      <p:sp>
        <p:nvSpPr>
          <p:cNvPr id="20" name="CuadroTexto 19">
            <a:extLst>
              <a:ext uri="{FF2B5EF4-FFF2-40B4-BE49-F238E27FC236}">
                <a16:creationId xmlns:a16="http://schemas.microsoft.com/office/drawing/2014/main" id="{883C6278-CF1F-4498-ADE2-2404AB9611AC}"/>
              </a:ext>
            </a:extLst>
          </p:cNvPr>
          <p:cNvSpPr txBox="1"/>
          <p:nvPr/>
        </p:nvSpPr>
        <p:spPr>
          <a:xfrm>
            <a:off x="690620" y="1511878"/>
            <a:ext cx="5293829" cy="830997"/>
          </a:xfrm>
          <a:prstGeom prst="rect">
            <a:avLst/>
          </a:prstGeom>
          <a:noFill/>
        </p:spPr>
        <p:txBody>
          <a:bodyPr wrap="square">
            <a:spAutoFit/>
          </a:bodyPr>
          <a:lstStyle/>
          <a:p>
            <a:r>
              <a:rPr lang="es-MX" sz="1600" b="1" i="1" dirty="0">
                <a:solidFill>
                  <a:prstClr val="white">
                    <a:lumMod val="50000"/>
                  </a:prstClr>
                </a:solidFill>
                <a:latin typeface="Myriad Pro" charset="0"/>
              </a:rPr>
              <a:t>1. </a:t>
            </a:r>
            <a:r>
              <a:rPr lang="es-MX" sz="1600" i="1" dirty="0">
                <a:solidFill>
                  <a:prstClr val="white">
                    <a:lumMod val="50000"/>
                  </a:prstClr>
                </a:solidFill>
                <a:latin typeface="Myriad Pro" charset="0"/>
              </a:rPr>
              <a:t>Gracias por haberse conectado a nuestra Audiencia Pública, gestión 2021. ¿Considera que el tiempo destinado para cada intervención ha sido adecuado?</a:t>
            </a:r>
          </a:p>
        </p:txBody>
      </p:sp>
      <p:sp>
        <p:nvSpPr>
          <p:cNvPr id="22" name="Marcador de contenido 2">
            <a:extLst>
              <a:ext uri="{FF2B5EF4-FFF2-40B4-BE49-F238E27FC236}">
                <a16:creationId xmlns:a16="http://schemas.microsoft.com/office/drawing/2014/main" id="{CC3E0033-29CC-4C8E-A9D7-BDE6E3611DA5}"/>
              </a:ext>
            </a:extLst>
          </p:cNvPr>
          <p:cNvSpPr txBox="1">
            <a:spLocks/>
          </p:cNvSpPr>
          <p:nvPr/>
        </p:nvSpPr>
        <p:spPr>
          <a:xfrm>
            <a:off x="6768081" y="2826441"/>
            <a:ext cx="3276161" cy="7676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i="1" dirty="0"/>
              <a:t>Fuente: resultados forms office</a:t>
            </a:r>
            <a:endParaRPr lang="es-CO" sz="1200" i="1" dirty="0"/>
          </a:p>
        </p:txBody>
      </p:sp>
      <p:graphicFrame>
        <p:nvGraphicFramePr>
          <p:cNvPr id="12" name="Gráfico 11">
            <a:extLst>
              <a:ext uri="{FF2B5EF4-FFF2-40B4-BE49-F238E27FC236}">
                <a16:creationId xmlns:a16="http://schemas.microsoft.com/office/drawing/2014/main" id="{F155085E-A5DA-49CF-8753-D8712067CCDC}"/>
              </a:ext>
            </a:extLst>
          </p:cNvPr>
          <p:cNvGraphicFramePr>
            <a:graphicFrameLocks/>
          </p:cNvGraphicFramePr>
          <p:nvPr>
            <p:extLst>
              <p:ext uri="{D42A27DB-BD31-4B8C-83A1-F6EECF244321}">
                <p14:modId xmlns:p14="http://schemas.microsoft.com/office/powerpoint/2010/main" val="123471575"/>
              </p:ext>
            </p:extLst>
          </p:nvPr>
        </p:nvGraphicFramePr>
        <p:xfrm>
          <a:off x="6768081" y="3390053"/>
          <a:ext cx="2859632" cy="2250145"/>
        </p:xfrm>
        <a:graphic>
          <a:graphicData uri="http://schemas.openxmlformats.org/drawingml/2006/chart">
            <c:chart xmlns:c="http://schemas.openxmlformats.org/drawingml/2006/chart" xmlns:r="http://schemas.openxmlformats.org/officeDocument/2006/relationships" r:id="rId2"/>
          </a:graphicData>
        </a:graphic>
      </p:graphicFrame>
      <p:sp>
        <p:nvSpPr>
          <p:cNvPr id="13" name="Marcador de contenido 2">
            <a:extLst>
              <a:ext uri="{FF2B5EF4-FFF2-40B4-BE49-F238E27FC236}">
                <a16:creationId xmlns:a16="http://schemas.microsoft.com/office/drawing/2014/main" id="{7BD4BC05-627F-EA68-EBB2-DD9C3F7F4B0E}"/>
              </a:ext>
            </a:extLst>
          </p:cNvPr>
          <p:cNvSpPr txBox="1">
            <a:spLocks/>
          </p:cNvSpPr>
          <p:nvPr/>
        </p:nvSpPr>
        <p:spPr>
          <a:xfrm>
            <a:off x="6837147" y="5608432"/>
            <a:ext cx="2294250" cy="3073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i="1" dirty="0"/>
              <a:t>Fuente: resultados forms office</a:t>
            </a:r>
            <a:endParaRPr lang="es-CO" sz="1200" i="1" dirty="0"/>
          </a:p>
        </p:txBody>
      </p:sp>
      <p:graphicFrame>
        <p:nvGraphicFramePr>
          <p:cNvPr id="16" name="Gráfico 15">
            <a:extLst>
              <a:ext uri="{FF2B5EF4-FFF2-40B4-BE49-F238E27FC236}">
                <a16:creationId xmlns:a16="http://schemas.microsoft.com/office/drawing/2014/main" id="{6DD0F49A-6E0B-096F-FF00-875D66FE9361}"/>
              </a:ext>
            </a:extLst>
          </p:cNvPr>
          <p:cNvGraphicFramePr>
            <a:graphicFrameLocks/>
          </p:cNvGraphicFramePr>
          <p:nvPr>
            <p:extLst>
              <p:ext uri="{D42A27DB-BD31-4B8C-83A1-F6EECF244321}">
                <p14:modId xmlns:p14="http://schemas.microsoft.com/office/powerpoint/2010/main" val="3042733948"/>
              </p:ext>
            </p:extLst>
          </p:nvPr>
        </p:nvGraphicFramePr>
        <p:xfrm>
          <a:off x="6768081" y="461913"/>
          <a:ext cx="2771845" cy="24218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583241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1A1F3C7D-131A-4FB0-A5BB-79C925A203BB}"/>
              </a:ext>
            </a:extLst>
          </p:cNvPr>
          <p:cNvSpPr txBox="1"/>
          <p:nvPr/>
        </p:nvSpPr>
        <p:spPr>
          <a:xfrm>
            <a:off x="579069" y="3353074"/>
            <a:ext cx="5516930" cy="338554"/>
          </a:xfrm>
          <a:prstGeom prst="rect">
            <a:avLst/>
          </a:prstGeom>
          <a:noFill/>
        </p:spPr>
        <p:txBody>
          <a:bodyPr wrap="square">
            <a:spAutoFit/>
          </a:bodyPr>
          <a:lstStyle/>
          <a:p>
            <a:r>
              <a:rPr lang="es-MX" sz="1600" b="1" i="1" dirty="0">
                <a:solidFill>
                  <a:prstClr val="white">
                    <a:lumMod val="50000"/>
                  </a:prstClr>
                </a:solidFill>
                <a:latin typeface="Myriad Pro" charset="0"/>
              </a:rPr>
              <a:t>4. </a:t>
            </a:r>
            <a:r>
              <a:rPr lang="es-MX" sz="1600" i="1" dirty="0">
                <a:solidFill>
                  <a:prstClr val="white">
                    <a:lumMod val="50000"/>
                  </a:prstClr>
                </a:solidFill>
                <a:latin typeface="Myriad Pro" charset="0"/>
              </a:rPr>
              <a:t>¿Cuáles temas considera que hicieron falta mencionar?</a:t>
            </a:r>
          </a:p>
        </p:txBody>
      </p:sp>
      <p:sp>
        <p:nvSpPr>
          <p:cNvPr id="20" name="CuadroTexto 19">
            <a:extLst>
              <a:ext uri="{FF2B5EF4-FFF2-40B4-BE49-F238E27FC236}">
                <a16:creationId xmlns:a16="http://schemas.microsoft.com/office/drawing/2014/main" id="{883C6278-CF1F-4498-ADE2-2404AB9611AC}"/>
              </a:ext>
            </a:extLst>
          </p:cNvPr>
          <p:cNvSpPr txBox="1"/>
          <p:nvPr/>
        </p:nvSpPr>
        <p:spPr>
          <a:xfrm>
            <a:off x="690620" y="914231"/>
            <a:ext cx="5293829" cy="584775"/>
          </a:xfrm>
          <a:prstGeom prst="rect">
            <a:avLst/>
          </a:prstGeom>
          <a:noFill/>
        </p:spPr>
        <p:txBody>
          <a:bodyPr wrap="square">
            <a:spAutoFit/>
          </a:bodyPr>
          <a:lstStyle/>
          <a:p>
            <a:r>
              <a:rPr lang="es-MX" sz="1600" b="1" i="1" dirty="0">
                <a:solidFill>
                  <a:prstClr val="white">
                    <a:lumMod val="50000"/>
                  </a:prstClr>
                </a:solidFill>
                <a:latin typeface="Myriad Pro" charset="0"/>
              </a:rPr>
              <a:t>3. </a:t>
            </a:r>
            <a:r>
              <a:rPr lang="es-MX" sz="1600" i="1" dirty="0">
                <a:solidFill>
                  <a:prstClr val="white">
                    <a:lumMod val="50000"/>
                  </a:prstClr>
                </a:solidFill>
                <a:latin typeface="Myriad Pro" charset="0"/>
              </a:rPr>
              <a:t>¿Considera que los temas desarrollados en las sesiones fueron los adecuados?</a:t>
            </a:r>
          </a:p>
        </p:txBody>
      </p:sp>
      <p:sp>
        <p:nvSpPr>
          <p:cNvPr id="22" name="Marcador de contenido 2">
            <a:extLst>
              <a:ext uri="{FF2B5EF4-FFF2-40B4-BE49-F238E27FC236}">
                <a16:creationId xmlns:a16="http://schemas.microsoft.com/office/drawing/2014/main" id="{CC3E0033-29CC-4C8E-A9D7-BDE6E3611DA5}"/>
              </a:ext>
            </a:extLst>
          </p:cNvPr>
          <p:cNvSpPr txBox="1">
            <a:spLocks/>
          </p:cNvSpPr>
          <p:nvPr/>
        </p:nvSpPr>
        <p:spPr>
          <a:xfrm>
            <a:off x="7011063" y="2923283"/>
            <a:ext cx="3276161" cy="7676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i="1" dirty="0"/>
              <a:t>Fuente: resultados forms office</a:t>
            </a:r>
            <a:endParaRPr lang="es-CO" sz="1200" i="1" dirty="0"/>
          </a:p>
        </p:txBody>
      </p:sp>
      <p:sp>
        <p:nvSpPr>
          <p:cNvPr id="13" name="Marcador de contenido 2">
            <a:extLst>
              <a:ext uri="{FF2B5EF4-FFF2-40B4-BE49-F238E27FC236}">
                <a16:creationId xmlns:a16="http://schemas.microsoft.com/office/drawing/2014/main" id="{7BD4BC05-627F-EA68-EBB2-DD9C3F7F4B0E}"/>
              </a:ext>
            </a:extLst>
          </p:cNvPr>
          <p:cNvSpPr txBox="1">
            <a:spLocks/>
          </p:cNvSpPr>
          <p:nvPr/>
        </p:nvSpPr>
        <p:spPr>
          <a:xfrm>
            <a:off x="579069" y="6424771"/>
            <a:ext cx="2294250" cy="3073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i="1" dirty="0"/>
              <a:t>Fuente: resultados forms office</a:t>
            </a:r>
            <a:endParaRPr lang="es-CO" sz="1200" i="1" dirty="0"/>
          </a:p>
        </p:txBody>
      </p:sp>
      <p:sp>
        <p:nvSpPr>
          <p:cNvPr id="15" name="CuadroTexto 14">
            <a:extLst>
              <a:ext uri="{FF2B5EF4-FFF2-40B4-BE49-F238E27FC236}">
                <a16:creationId xmlns:a16="http://schemas.microsoft.com/office/drawing/2014/main" id="{39B702F7-3E3C-EFEB-B702-9BB766569235}"/>
              </a:ext>
            </a:extLst>
          </p:cNvPr>
          <p:cNvSpPr txBox="1"/>
          <p:nvPr/>
        </p:nvSpPr>
        <p:spPr>
          <a:xfrm>
            <a:off x="2873319" y="4100105"/>
            <a:ext cx="4284906" cy="523220"/>
          </a:xfrm>
          <a:prstGeom prst="rect">
            <a:avLst/>
          </a:prstGeom>
          <a:noFill/>
        </p:spPr>
        <p:txBody>
          <a:bodyPr wrap="square">
            <a:spAutoFit/>
          </a:bodyPr>
          <a:lstStyle/>
          <a:p>
            <a:r>
              <a:rPr lang="es-CO" sz="1400" i="1" dirty="0">
                <a:solidFill>
                  <a:schemeClr val="bg1">
                    <a:lumMod val="65000"/>
                  </a:schemeClr>
                </a:solidFill>
                <a:latin typeface="Myriad Pro" charset="0"/>
              </a:rPr>
              <a:t>"</a:t>
            </a:r>
            <a:r>
              <a:rPr lang="es-MX" sz="1400" i="1" dirty="0">
                <a:solidFill>
                  <a:schemeClr val="bg1">
                    <a:lumMod val="65000"/>
                  </a:schemeClr>
                </a:solidFill>
                <a:latin typeface="Myriad Pro" charset="0"/>
              </a:rPr>
              <a:t>Un poco más de lo que viene con los cambios de gobierno</a:t>
            </a:r>
            <a:r>
              <a:rPr lang="es-CO" sz="1400" i="1" dirty="0">
                <a:solidFill>
                  <a:schemeClr val="bg1">
                    <a:lumMod val="65000"/>
                  </a:schemeClr>
                </a:solidFill>
                <a:latin typeface="Myriad Pro" charset="0"/>
              </a:rPr>
              <a:t>"</a:t>
            </a:r>
          </a:p>
        </p:txBody>
      </p:sp>
      <p:graphicFrame>
        <p:nvGraphicFramePr>
          <p:cNvPr id="16" name="Gráfico 15">
            <a:extLst>
              <a:ext uri="{FF2B5EF4-FFF2-40B4-BE49-F238E27FC236}">
                <a16:creationId xmlns:a16="http://schemas.microsoft.com/office/drawing/2014/main" id="{9257CEAC-0DA9-4B59-ABBD-84EA05398DBA}"/>
              </a:ext>
            </a:extLst>
          </p:cNvPr>
          <p:cNvGraphicFramePr>
            <a:graphicFrameLocks/>
          </p:cNvGraphicFramePr>
          <p:nvPr>
            <p:extLst>
              <p:ext uri="{D42A27DB-BD31-4B8C-83A1-F6EECF244321}">
                <p14:modId xmlns:p14="http://schemas.microsoft.com/office/powerpoint/2010/main" val="4107231608"/>
              </p:ext>
            </p:extLst>
          </p:nvPr>
        </p:nvGraphicFramePr>
        <p:xfrm>
          <a:off x="6768081" y="461913"/>
          <a:ext cx="2771845" cy="2421889"/>
        </p:xfrm>
        <a:graphic>
          <a:graphicData uri="http://schemas.openxmlformats.org/drawingml/2006/chart">
            <c:chart xmlns:c="http://schemas.openxmlformats.org/drawingml/2006/chart" xmlns:r="http://schemas.openxmlformats.org/officeDocument/2006/relationships" r:id="rId2"/>
          </a:graphicData>
        </a:graphic>
      </p:graphicFrame>
      <p:sp>
        <p:nvSpPr>
          <p:cNvPr id="23" name="CuadroTexto 22">
            <a:extLst>
              <a:ext uri="{FF2B5EF4-FFF2-40B4-BE49-F238E27FC236}">
                <a16:creationId xmlns:a16="http://schemas.microsoft.com/office/drawing/2014/main" id="{EF628DEA-A226-1F13-3785-D0B498629ABF}"/>
              </a:ext>
            </a:extLst>
          </p:cNvPr>
          <p:cNvSpPr txBox="1"/>
          <p:nvPr/>
        </p:nvSpPr>
        <p:spPr>
          <a:xfrm>
            <a:off x="6595806" y="5033147"/>
            <a:ext cx="2748593" cy="338554"/>
          </a:xfrm>
          <a:prstGeom prst="rect">
            <a:avLst/>
          </a:prstGeom>
          <a:noFill/>
        </p:spPr>
        <p:txBody>
          <a:bodyPr wrap="square">
            <a:spAutoFit/>
          </a:bodyPr>
          <a:lstStyle/>
          <a:p>
            <a:r>
              <a:rPr lang="es-CO" sz="1600" i="1" dirty="0">
                <a:solidFill>
                  <a:schemeClr val="bg1">
                    <a:lumMod val="65000"/>
                  </a:schemeClr>
                </a:solidFill>
                <a:latin typeface="Myriad Pro" charset="0"/>
              </a:rPr>
              <a:t>“Todos estuvieron bien”</a:t>
            </a:r>
          </a:p>
        </p:txBody>
      </p:sp>
      <p:sp>
        <p:nvSpPr>
          <p:cNvPr id="24" name="CuadroTexto 23">
            <a:extLst>
              <a:ext uri="{FF2B5EF4-FFF2-40B4-BE49-F238E27FC236}">
                <a16:creationId xmlns:a16="http://schemas.microsoft.com/office/drawing/2014/main" id="{F9AED674-B131-250A-3D90-6506B9B58159}"/>
              </a:ext>
            </a:extLst>
          </p:cNvPr>
          <p:cNvSpPr txBox="1"/>
          <p:nvPr/>
        </p:nvSpPr>
        <p:spPr>
          <a:xfrm>
            <a:off x="2170889" y="5033147"/>
            <a:ext cx="2051010" cy="338554"/>
          </a:xfrm>
          <a:prstGeom prst="rect">
            <a:avLst/>
          </a:prstGeom>
          <a:noFill/>
        </p:spPr>
        <p:txBody>
          <a:bodyPr wrap="square">
            <a:spAutoFit/>
          </a:bodyPr>
          <a:lstStyle/>
          <a:p>
            <a:r>
              <a:rPr lang="es-CO" sz="1600" i="1" dirty="0">
                <a:solidFill>
                  <a:schemeClr val="bg1">
                    <a:lumMod val="65000"/>
                  </a:schemeClr>
                </a:solidFill>
                <a:latin typeface="Myriad Pro" charset="0"/>
              </a:rPr>
              <a:t>“Todo bien”</a:t>
            </a:r>
          </a:p>
        </p:txBody>
      </p:sp>
      <p:sp>
        <p:nvSpPr>
          <p:cNvPr id="25" name="CuadroTexto 24">
            <a:extLst>
              <a:ext uri="{FF2B5EF4-FFF2-40B4-BE49-F238E27FC236}">
                <a16:creationId xmlns:a16="http://schemas.microsoft.com/office/drawing/2014/main" id="{483B440F-9BD4-79C7-B025-FBC2A068241E}"/>
              </a:ext>
            </a:extLst>
          </p:cNvPr>
          <p:cNvSpPr txBox="1"/>
          <p:nvPr/>
        </p:nvSpPr>
        <p:spPr>
          <a:xfrm>
            <a:off x="4865802" y="4725370"/>
            <a:ext cx="1230197" cy="307777"/>
          </a:xfrm>
          <a:prstGeom prst="rect">
            <a:avLst/>
          </a:prstGeom>
          <a:noFill/>
        </p:spPr>
        <p:txBody>
          <a:bodyPr wrap="square">
            <a:spAutoFit/>
          </a:bodyPr>
          <a:lstStyle/>
          <a:p>
            <a:r>
              <a:rPr lang="es-CO" sz="1400" i="1" dirty="0">
                <a:solidFill>
                  <a:schemeClr val="bg1">
                    <a:lumMod val="65000"/>
                  </a:schemeClr>
                </a:solidFill>
                <a:latin typeface="Myriad Pro" charset="0"/>
              </a:rPr>
              <a:t>“Ninguno”</a:t>
            </a:r>
          </a:p>
        </p:txBody>
      </p:sp>
    </p:spTree>
    <p:extLst>
      <p:ext uri="{BB962C8B-B14F-4D97-AF65-F5344CB8AC3E}">
        <p14:creationId xmlns:p14="http://schemas.microsoft.com/office/powerpoint/2010/main" val="1570857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uadroTexto 19">
            <a:extLst>
              <a:ext uri="{FF2B5EF4-FFF2-40B4-BE49-F238E27FC236}">
                <a16:creationId xmlns:a16="http://schemas.microsoft.com/office/drawing/2014/main" id="{883C6278-CF1F-4498-ADE2-2404AB9611AC}"/>
              </a:ext>
            </a:extLst>
          </p:cNvPr>
          <p:cNvSpPr txBox="1"/>
          <p:nvPr/>
        </p:nvSpPr>
        <p:spPr>
          <a:xfrm>
            <a:off x="690620" y="2775070"/>
            <a:ext cx="5293829" cy="584775"/>
          </a:xfrm>
          <a:prstGeom prst="rect">
            <a:avLst/>
          </a:prstGeom>
          <a:noFill/>
        </p:spPr>
        <p:txBody>
          <a:bodyPr wrap="square">
            <a:spAutoFit/>
          </a:bodyPr>
          <a:lstStyle/>
          <a:p>
            <a:r>
              <a:rPr lang="es-MX" sz="1600" b="1" i="1" dirty="0">
                <a:solidFill>
                  <a:prstClr val="white">
                    <a:lumMod val="50000"/>
                  </a:prstClr>
                </a:solidFill>
                <a:latin typeface="Myriad Pro" charset="0"/>
              </a:rPr>
              <a:t>5. </a:t>
            </a:r>
            <a:r>
              <a:rPr lang="es-MX" sz="1600" i="1" dirty="0">
                <a:solidFill>
                  <a:prstClr val="white">
                    <a:lumMod val="50000"/>
                  </a:prstClr>
                </a:solidFill>
                <a:latin typeface="Myriad Pro" charset="0"/>
              </a:rPr>
              <a:t>¿Cree que el lenguaje empleado fue claro y comprensible?</a:t>
            </a:r>
          </a:p>
        </p:txBody>
      </p:sp>
      <p:sp>
        <p:nvSpPr>
          <p:cNvPr id="22" name="Marcador de contenido 2">
            <a:extLst>
              <a:ext uri="{FF2B5EF4-FFF2-40B4-BE49-F238E27FC236}">
                <a16:creationId xmlns:a16="http://schemas.microsoft.com/office/drawing/2014/main" id="{CC3E0033-29CC-4C8E-A9D7-BDE6E3611DA5}"/>
              </a:ext>
            </a:extLst>
          </p:cNvPr>
          <p:cNvSpPr txBox="1">
            <a:spLocks/>
          </p:cNvSpPr>
          <p:nvPr/>
        </p:nvSpPr>
        <p:spPr>
          <a:xfrm>
            <a:off x="7011063" y="4186475"/>
            <a:ext cx="3276161" cy="7676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i="1" dirty="0"/>
              <a:t>Fuente: resultados forms office</a:t>
            </a:r>
            <a:endParaRPr lang="es-CO" sz="1200" i="1" dirty="0"/>
          </a:p>
        </p:txBody>
      </p:sp>
      <p:graphicFrame>
        <p:nvGraphicFramePr>
          <p:cNvPr id="9" name="Gráfico 8">
            <a:extLst>
              <a:ext uri="{FF2B5EF4-FFF2-40B4-BE49-F238E27FC236}">
                <a16:creationId xmlns:a16="http://schemas.microsoft.com/office/drawing/2014/main" id="{12E64585-A164-4688-8417-0DF3A28B743F}"/>
              </a:ext>
            </a:extLst>
          </p:cNvPr>
          <p:cNvGraphicFramePr>
            <a:graphicFrameLocks/>
          </p:cNvGraphicFramePr>
          <p:nvPr>
            <p:extLst>
              <p:ext uri="{D42A27DB-BD31-4B8C-83A1-F6EECF244321}">
                <p14:modId xmlns:p14="http://schemas.microsoft.com/office/powerpoint/2010/main" val="3305757711"/>
              </p:ext>
            </p:extLst>
          </p:nvPr>
        </p:nvGraphicFramePr>
        <p:xfrm>
          <a:off x="6223097" y="1403470"/>
          <a:ext cx="3924300"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985761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CC193D-4EAC-45AC-9DBC-5E0D5C6C6AF6}"/>
              </a:ext>
            </a:extLst>
          </p:cNvPr>
          <p:cNvSpPr/>
          <p:nvPr/>
        </p:nvSpPr>
        <p:spPr>
          <a:xfrm>
            <a:off x="407962" y="2602523"/>
            <a:ext cx="11784037" cy="1177015"/>
          </a:xfrm>
          <a:prstGeom prst="rect">
            <a:avLst/>
          </a:prstGeom>
          <a:solidFill>
            <a:srgbClr val="0087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3D386E5-AA2C-9A47-B094-C605745247F8}"/>
              </a:ext>
            </a:extLst>
          </p:cNvPr>
          <p:cNvSpPr>
            <a:spLocks noGrp="1"/>
          </p:cNvSpPr>
          <p:nvPr>
            <p:ph type="title"/>
          </p:nvPr>
        </p:nvSpPr>
        <p:spPr>
          <a:xfrm>
            <a:off x="407961" y="2528246"/>
            <a:ext cx="10190817" cy="1325563"/>
          </a:xfrm>
          <a:ln>
            <a:noFill/>
          </a:ln>
        </p:spPr>
        <p:txBody>
          <a:bodyPr>
            <a:normAutofit fontScale="90000"/>
          </a:bodyPr>
          <a:lstStyle/>
          <a:p>
            <a:pPr algn="ctr">
              <a:buClr>
                <a:srgbClr val="6DB33F"/>
              </a:buClr>
              <a:defRPr/>
            </a:pPr>
            <a:r>
              <a:rPr lang="es-CO" sz="6000" b="1" dirty="0">
                <a:solidFill>
                  <a:schemeClr val="bg1"/>
                </a:solidFill>
                <a:latin typeface="Myriad Pro" charset="0"/>
              </a:rPr>
              <a:t>9. Conclusiones y aprendizajes </a:t>
            </a:r>
          </a:p>
        </p:txBody>
      </p:sp>
      <p:pic>
        <p:nvPicPr>
          <p:cNvPr id="6" name="Imagen 5">
            <a:extLst>
              <a:ext uri="{FF2B5EF4-FFF2-40B4-BE49-F238E27FC236}">
                <a16:creationId xmlns:a16="http://schemas.microsoft.com/office/drawing/2014/main" id="{799312A5-1A20-9D69-E052-7FD8E483CB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8778" y="2869737"/>
            <a:ext cx="631291" cy="631291"/>
          </a:xfrm>
          <a:prstGeom prst="rect">
            <a:avLst/>
          </a:prstGeom>
        </p:spPr>
      </p:pic>
    </p:spTree>
    <p:extLst>
      <p:ext uri="{BB962C8B-B14F-4D97-AF65-F5344CB8AC3E}">
        <p14:creationId xmlns:p14="http://schemas.microsoft.com/office/powerpoint/2010/main" val="55090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0C1EA46-FE1A-4E8E-864C-E1E47211B2A5}"/>
              </a:ext>
            </a:extLst>
          </p:cNvPr>
          <p:cNvSpPr>
            <a:spLocks noGrp="1"/>
          </p:cNvSpPr>
          <p:nvPr>
            <p:ph idx="1"/>
          </p:nvPr>
        </p:nvSpPr>
        <p:spPr>
          <a:xfrm>
            <a:off x="838200" y="998806"/>
            <a:ext cx="10515600" cy="5178157"/>
          </a:xfrm>
        </p:spPr>
        <p:txBody>
          <a:bodyPr>
            <a:normAutofit/>
          </a:bodyPr>
          <a:lstStyle/>
          <a:p>
            <a:pPr marL="0" indent="0" algn="just">
              <a:buNone/>
            </a:pPr>
            <a:r>
              <a:rPr lang="es-CO" sz="2100" dirty="0">
                <a:solidFill>
                  <a:schemeClr val="bg1">
                    <a:lumMod val="65000"/>
                  </a:schemeClr>
                </a:solidFill>
              </a:rPr>
              <a:t>Los ejercicios de rendición de cuentas ofrecen espacios de diálogo de doble vía entre las entidades y sus grupos de valor, lo cual es importante de cara a la promoción de la democracia participativa y a la generación de mecanismos de participación y expresión de control social.  </a:t>
            </a:r>
          </a:p>
          <a:p>
            <a:pPr marL="0" indent="0" algn="just">
              <a:buNone/>
            </a:pPr>
            <a:endParaRPr lang="es-CO" sz="2100" dirty="0">
              <a:solidFill>
                <a:schemeClr val="bg1">
                  <a:lumMod val="65000"/>
                </a:schemeClr>
              </a:solidFill>
            </a:endParaRPr>
          </a:p>
          <a:p>
            <a:pPr marL="0" indent="0" algn="just">
              <a:buNone/>
            </a:pPr>
            <a:r>
              <a:rPr lang="es-CO" sz="2100" dirty="0">
                <a:solidFill>
                  <a:schemeClr val="bg1">
                    <a:lumMod val="65000"/>
                  </a:schemeClr>
                </a:solidFill>
              </a:rPr>
              <a:t>El documento base para la realización de la Audiencia Pública de Fogafín fue el </a:t>
            </a:r>
            <a:r>
              <a:rPr lang="es-CO" sz="2100" i="1" dirty="0">
                <a:solidFill>
                  <a:srgbClr val="0087B4"/>
                </a:solidFill>
              </a:rPr>
              <a:t>Informe de Gestión y Sostenibilidad 2021</a:t>
            </a:r>
            <a:r>
              <a:rPr lang="es-CO" sz="2100" dirty="0">
                <a:solidFill>
                  <a:schemeClr val="bg1">
                    <a:lumMod val="65000"/>
                  </a:schemeClr>
                </a:solidFill>
              </a:rPr>
              <a:t>. En este documento, se presentan los principales resultados de la gestión de la entidad frente a sus objetivos estratégicos y misionales, cuyos avances se encuentran enmarcados en los resultados del </a:t>
            </a:r>
            <a:r>
              <a:rPr lang="es-CO" sz="2100" dirty="0">
                <a:solidFill>
                  <a:srgbClr val="0087B4"/>
                </a:solidFill>
              </a:rPr>
              <a:t>Plan Estratégico 2016-2020</a:t>
            </a:r>
            <a:r>
              <a:rPr lang="es-CO" sz="2100" dirty="0">
                <a:solidFill>
                  <a:schemeClr val="bg1">
                    <a:lumMod val="65000"/>
                  </a:schemeClr>
                </a:solidFill>
              </a:rPr>
              <a:t> y su extensión a 2021, así como la formulación del ejercicio de planeación del nuevo mapa de ruta de la entidad </a:t>
            </a:r>
            <a:r>
              <a:rPr lang="es-CO" sz="2100" dirty="0">
                <a:solidFill>
                  <a:srgbClr val="0087B4"/>
                </a:solidFill>
              </a:rPr>
              <a:t>2021-2025</a:t>
            </a:r>
            <a:r>
              <a:rPr lang="es-CO" sz="2100" dirty="0">
                <a:solidFill>
                  <a:schemeClr val="bg1">
                    <a:lumMod val="65000"/>
                  </a:schemeClr>
                </a:solidFill>
              </a:rPr>
              <a:t>, y las actividades desarrolladas en el marco del cumplimiento de los </a:t>
            </a:r>
            <a:r>
              <a:rPr lang="es-CO" sz="2100" dirty="0">
                <a:solidFill>
                  <a:srgbClr val="0087B4"/>
                </a:solidFill>
              </a:rPr>
              <a:t>Objetivos de Desarrollo Sostenible</a:t>
            </a:r>
            <a:r>
              <a:rPr lang="es-CO" sz="2100" dirty="0">
                <a:solidFill>
                  <a:schemeClr val="bg1">
                    <a:lumMod val="65000"/>
                  </a:schemeClr>
                </a:solidFill>
              </a:rPr>
              <a:t>, de acuerdo con el compromiso que tiene la entidad con Pacto Global.</a:t>
            </a:r>
          </a:p>
          <a:p>
            <a:endParaRPr lang="es-CO" sz="2000" dirty="0"/>
          </a:p>
        </p:txBody>
      </p:sp>
    </p:spTree>
    <p:extLst>
      <p:ext uri="{BB962C8B-B14F-4D97-AF65-F5344CB8AC3E}">
        <p14:creationId xmlns:p14="http://schemas.microsoft.com/office/powerpoint/2010/main" val="3571291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5">
            <a:extLst>
              <a:ext uri="{FF2B5EF4-FFF2-40B4-BE49-F238E27FC236}">
                <a16:creationId xmlns:a16="http://schemas.microsoft.com/office/drawing/2014/main" id="{0DDFC989-D1B0-45C5-B741-6D6E087C0790}"/>
              </a:ext>
            </a:extLst>
          </p:cNvPr>
          <p:cNvSpPr>
            <a:spLocks noGrp="1"/>
          </p:cNvSpPr>
          <p:nvPr/>
        </p:nvSpPr>
        <p:spPr>
          <a:xfrm>
            <a:off x="804110" y="1245973"/>
            <a:ext cx="10583779" cy="49625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CO" sz="1800" dirty="0">
                <a:solidFill>
                  <a:schemeClr val="bg1">
                    <a:lumMod val="65000"/>
                  </a:schemeClr>
                </a:solidFill>
              </a:rPr>
              <a:t>El implementar la modalidad híbrida permite que personas interesadas que no puedan estar de manera presencial se puedan conectar desde el lugar en donde se encuentran y así conocer sobre los temas de su interés, como lo evidencian las cifras de conexión presentadas en donde se identificó que hubo audiencias de distintas regiones y países. </a:t>
            </a:r>
          </a:p>
          <a:p>
            <a:pPr algn="just"/>
            <a:r>
              <a:rPr lang="es-MX" sz="1800" dirty="0">
                <a:solidFill>
                  <a:schemeClr val="bg1">
                    <a:lumMod val="65000"/>
                  </a:schemeClr>
                </a:solidFill>
              </a:rPr>
              <a:t>Respecto al periodo anterior, se logró un mayor impacto en la trasmisión realizada en YouTube, resaltando tópicos como la audiencia, los comentarios recibidos y alcance,. </a:t>
            </a:r>
          </a:p>
          <a:p>
            <a:pPr algn="just"/>
            <a:r>
              <a:rPr lang="es-MX" sz="1800" dirty="0">
                <a:solidFill>
                  <a:schemeClr val="bg1">
                    <a:lumMod val="65000"/>
                  </a:schemeClr>
                </a:solidFill>
              </a:rPr>
              <a:t>Como en la transmisión no se alcanzó a responder una de las preguntas realizadas por parte de un/a ciudadano/a que estaba conectado a la audiencia,  se realizó una publicación en redes sociales para brindar respuesta se utilizó.</a:t>
            </a:r>
          </a:p>
          <a:p>
            <a:pPr algn="just"/>
            <a:r>
              <a:rPr lang="es-CO" sz="1800" dirty="0">
                <a:solidFill>
                  <a:schemeClr val="bg1">
                    <a:lumMod val="65000"/>
                  </a:schemeClr>
                </a:solidFill>
              </a:rPr>
              <a:t>Dentro de los grupos de valor, se identificó una buena aceptación a la realización de este tipo de ejercicios en los que se hace uso de las herramientas digitales, lo cual nos permite seguir generando espacios de diálogo en estos escenarios. No obstante, algunos consideraron que el </a:t>
            </a:r>
            <a:r>
              <a:rPr lang="es-MX" sz="1800" dirty="0">
                <a:solidFill>
                  <a:schemeClr val="bg1">
                    <a:lumMod val="65000"/>
                  </a:schemeClr>
                </a:solidFill>
              </a:rPr>
              <a:t>tiempo destinado para cada intervención y los temas desarrollados tienen oportunidad de mejora. </a:t>
            </a:r>
            <a:endParaRPr lang="es-CO" sz="1800" dirty="0">
              <a:solidFill>
                <a:schemeClr val="bg1">
                  <a:lumMod val="65000"/>
                </a:schemeClr>
              </a:solidFill>
            </a:endParaRPr>
          </a:p>
        </p:txBody>
      </p:sp>
      <p:sp>
        <p:nvSpPr>
          <p:cNvPr id="8" name="Marcador de contenido 5">
            <a:extLst>
              <a:ext uri="{FF2B5EF4-FFF2-40B4-BE49-F238E27FC236}">
                <a16:creationId xmlns:a16="http://schemas.microsoft.com/office/drawing/2014/main" id="{09C080E9-EB4E-4033-8E49-D03FC8D8D476}"/>
              </a:ext>
            </a:extLst>
          </p:cNvPr>
          <p:cNvSpPr>
            <a:spLocks noGrp="1"/>
          </p:cNvSpPr>
          <p:nvPr/>
        </p:nvSpPr>
        <p:spPr>
          <a:xfrm>
            <a:off x="804110" y="649492"/>
            <a:ext cx="4779422" cy="3739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2400" b="1" dirty="0">
                <a:solidFill>
                  <a:srgbClr val="0087B4"/>
                </a:solidFill>
              </a:rPr>
              <a:t>Conclusiones</a:t>
            </a:r>
          </a:p>
        </p:txBody>
      </p:sp>
    </p:spTree>
    <p:extLst>
      <p:ext uri="{BB962C8B-B14F-4D97-AF65-F5344CB8AC3E}">
        <p14:creationId xmlns:p14="http://schemas.microsoft.com/office/powerpoint/2010/main" val="31985276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5">
            <a:extLst>
              <a:ext uri="{FF2B5EF4-FFF2-40B4-BE49-F238E27FC236}">
                <a16:creationId xmlns:a16="http://schemas.microsoft.com/office/drawing/2014/main" id="{0DDFC989-D1B0-45C5-B741-6D6E087C0790}"/>
              </a:ext>
            </a:extLst>
          </p:cNvPr>
          <p:cNvSpPr>
            <a:spLocks noGrp="1"/>
          </p:cNvSpPr>
          <p:nvPr/>
        </p:nvSpPr>
        <p:spPr>
          <a:xfrm>
            <a:off x="806116" y="1366887"/>
            <a:ext cx="10583779" cy="4764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MX" sz="1800" dirty="0">
                <a:solidFill>
                  <a:schemeClr val="bg1">
                    <a:lumMod val="65000"/>
                  </a:schemeClr>
                </a:solidFill>
              </a:rPr>
              <a:t>Si bien para la convocatoria de los grupos de valor se tuvieron en cuenta las recomendaciones que permanentemente brinda Función Pública, es importante contemplar otras metodologías para el desarrollo de la audiencia pública, esto con el fin de estar a la vanguardia de nuevas tecnologías, pensar en el cliente interno que es fundamental para la realización de esta y para implementar mecanismos innovadores.</a:t>
            </a:r>
          </a:p>
          <a:p>
            <a:pPr lvl="0" algn="just"/>
            <a:r>
              <a:rPr lang="es-MX" sz="1800" dirty="0">
                <a:solidFill>
                  <a:schemeClr val="bg1">
                    <a:lumMod val="65000"/>
                  </a:schemeClr>
                </a:solidFill>
              </a:rPr>
              <a:t>Es importante involucrar más a la audiencia durante las transmisiones, ya que esto permite generar dinámicas de participación por parte de estos. </a:t>
            </a:r>
          </a:p>
          <a:p>
            <a:pPr lvl="0" algn="just"/>
            <a:r>
              <a:rPr lang="es-MX" sz="1800" dirty="0">
                <a:solidFill>
                  <a:schemeClr val="bg1">
                    <a:lumMod val="65000"/>
                  </a:schemeClr>
                </a:solidFill>
              </a:rPr>
              <a:t>Al recoger preguntas de la ciudadanía de distintas regiones con anterioridad, se pudo desarrollar una dinámica diferente para abordarlas, pues no solo fueron respuestas en vivo por parte de los panelistas, sino que también pudimos crear videos animados para atenderlas.</a:t>
            </a:r>
          </a:p>
          <a:p>
            <a:pPr lvl="0" algn="just"/>
            <a:endParaRPr lang="es-MX" sz="1800" dirty="0">
              <a:solidFill>
                <a:schemeClr val="bg1">
                  <a:lumMod val="65000"/>
                </a:schemeClr>
              </a:solidFill>
            </a:endParaRPr>
          </a:p>
          <a:p>
            <a:pPr lvl="0" algn="just"/>
            <a:r>
              <a:rPr lang="es-MX" sz="1800" dirty="0">
                <a:solidFill>
                  <a:schemeClr val="bg1">
                    <a:lumMod val="65000"/>
                  </a:schemeClr>
                </a:solidFill>
              </a:rPr>
              <a:t>Teniendo en cuenta que los ejercicios de rendición de cuentas también están dirigidos a los funcionarios de la entidad, se deben crear dinámicas para que estos también hagan parte de estos espacios.</a:t>
            </a:r>
          </a:p>
        </p:txBody>
      </p:sp>
      <p:sp>
        <p:nvSpPr>
          <p:cNvPr id="8" name="Marcador de contenido 5">
            <a:extLst>
              <a:ext uri="{FF2B5EF4-FFF2-40B4-BE49-F238E27FC236}">
                <a16:creationId xmlns:a16="http://schemas.microsoft.com/office/drawing/2014/main" id="{09C080E9-EB4E-4033-8E49-D03FC8D8D476}"/>
              </a:ext>
            </a:extLst>
          </p:cNvPr>
          <p:cNvSpPr>
            <a:spLocks noGrp="1"/>
          </p:cNvSpPr>
          <p:nvPr/>
        </p:nvSpPr>
        <p:spPr>
          <a:xfrm>
            <a:off x="806116" y="726235"/>
            <a:ext cx="4779422" cy="3739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b="1" dirty="0">
                <a:solidFill>
                  <a:srgbClr val="0087B4"/>
                </a:solidFill>
              </a:rPr>
              <a:t>Aprendizajes</a:t>
            </a:r>
          </a:p>
        </p:txBody>
      </p:sp>
    </p:spTree>
    <p:extLst>
      <p:ext uri="{BB962C8B-B14F-4D97-AF65-F5344CB8AC3E}">
        <p14:creationId xmlns:p14="http://schemas.microsoft.com/office/powerpoint/2010/main" val="12143958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AF8210-D811-4A4B-8B96-12CDF7DEE106}"/>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48BAAAC4-26EC-E74A-9D91-DA2B85066161}"/>
              </a:ext>
            </a:extLst>
          </p:cNvPr>
          <p:cNvSpPr>
            <a:spLocks noGrp="1"/>
          </p:cNvSpPr>
          <p:nvPr>
            <p:ph type="subTitle" idx="1"/>
          </p:nvPr>
        </p:nvSpPr>
        <p:spPr/>
        <p:txBody>
          <a:bodyPr/>
          <a:lstStyle/>
          <a:p>
            <a:endParaRPr lang="es-CO"/>
          </a:p>
        </p:txBody>
      </p:sp>
      <p:pic>
        <p:nvPicPr>
          <p:cNvPr id="6" name="Google Shape;54;p13">
            <a:extLst>
              <a:ext uri="{FF2B5EF4-FFF2-40B4-BE49-F238E27FC236}">
                <a16:creationId xmlns:a16="http://schemas.microsoft.com/office/drawing/2014/main" id="{49FF3F19-EB80-44A8-00EB-2E2925C6C3D5}"/>
              </a:ext>
            </a:extLst>
          </p:cNvPr>
          <p:cNvPicPr preferRelativeResize="0"/>
          <p:nvPr/>
        </p:nvPicPr>
        <p:blipFill>
          <a:blip r:embed="rId2">
            <a:alphaModFix/>
          </a:blip>
          <a:stretch>
            <a:fillRect/>
          </a:stretch>
        </p:blipFill>
        <p:spPr>
          <a:xfrm>
            <a:off x="0" y="0"/>
            <a:ext cx="12192000" cy="6858000"/>
          </a:xfrm>
          <a:prstGeom prst="rect">
            <a:avLst/>
          </a:prstGeom>
          <a:noFill/>
          <a:ln>
            <a:noFill/>
          </a:ln>
        </p:spPr>
      </p:pic>
      <p:sp>
        <p:nvSpPr>
          <p:cNvPr id="7" name="Título 1">
            <a:extLst>
              <a:ext uri="{FF2B5EF4-FFF2-40B4-BE49-F238E27FC236}">
                <a16:creationId xmlns:a16="http://schemas.microsoft.com/office/drawing/2014/main" id="{18326E3A-FD50-8A7D-C281-76C07A22D1B6}"/>
              </a:ext>
            </a:extLst>
          </p:cNvPr>
          <p:cNvSpPr txBox="1">
            <a:spLocks/>
          </p:cNvSpPr>
          <p:nvPr/>
        </p:nvSpPr>
        <p:spPr>
          <a:xfrm>
            <a:off x="5060623" y="1218346"/>
            <a:ext cx="6365023" cy="1559243"/>
          </a:xfrm>
          <a:prstGeom prst="rect">
            <a:avLst/>
          </a:prstGeom>
        </p:spPr>
        <p:txBody>
          <a:bodyPr vert="horz" lIns="91440" tIns="45720" rIns="91440" bIns="45720" rtlCol="0" anchor="b">
            <a:normAutofit fontScale="60000" lnSpcReduction="20000"/>
          </a:bodyPr>
          <a:lstStyle>
            <a:lvl1pPr algn="r" defTabSz="914400" rtl="0" eaLnBrk="1" latinLnBrk="0" hangingPunct="1">
              <a:lnSpc>
                <a:spcPct val="90000"/>
              </a:lnSpc>
              <a:spcBef>
                <a:spcPct val="0"/>
              </a:spcBef>
              <a:buNone/>
              <a:defRPr lang="en-US" sz="6000" b="1" kern="1200" dirty="0">
                <a:solidFill>
                  <a:schemeClr val="bg1"/>
                </a:solidFill>
                <a:effectLst>
                  <a:outerShdw blurRad="38100" dist="38100" dir="2700000" algn="tl">
                    <a:srgbClr val="000000">
                      <a:alpha val="43137"/>
                    </a:srgbClr>
                  </a:outerShdw>
                </a:effectLst>
                <a:latin typeface="Myriad Pro" charset="0"/>
                <a:ea typeface="Myriad Pro" charset="0"/>
                <a:cs typeface="Myriad Pro" charset="0"/>
              </a:defRPr>
            </a:lvl1pPr>
          </a:lstStyle>
          <a:p>
            <a:pPr>
              <a:lnSpc>
                <a:spcPct val="100000"/>
              </a:lnSpc>
            </a:pPr>
            <a:r>
              <a:rPr lang="es-CO" altLang="es-CO" i="1" dirty="0">
                <a:latin typeface="Myriad Pro" panose="020B0503030403020204" pitchFamily="34" charset="0"/>
              </a:rPr>
              <a:t>El no conocimiento del Seguro de Depósitos equivale a su inexistencia </a:t>
            </a:r>
            <a:endParaRPr lang="es-CO" i="1" dirty="0">
              <a:latin typeface="Myriad Pro" panose="020B0503030403020204" pitchFamily="34" charset="0"/>
            </a:endParaRPr>
          </a:p>
        </p:txBody>
      </p:sp>
    </p:spTree>
    <p:extLst>
      <p:ext uri="{BB962C8B-B14F-4D97-AF65-F5344CB8AC3E}">
        <p14:creationId xmlns:p14="http://schemas.microsoft.com/office/powerpoint/2010/main" val="2306717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CC193D-4EAC-45AC-9DBC-5E0D5C6C6AF6}"/>
              </a:ext>
            </a:extLst>
          </p:cNvPr>
          <p:cNvSpPr/>
          <p:nvPr/>
        </p:nvSpPr>
        <p:spPr>
          <a:xfrm>
            <a:off x="407962" y="2602523"/>
            <a:ext cx="11784037" cy="1177015"/>
          </a:xfrm>
          <a:prstGeom prst="rect">
            <a:avLst/>
          </a:prstGeom>
          <a:solidFill>
            <a:srgbClr val="0087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3D386E5-AA2C-9A47-B094-C605745247F8}"/>
              </a:ext>
            </a:extLst>
          </p:cNvPr>
          <p:cNvSpPr>
            <a:spLocks noGrp="1"/>
          </p:cNvSpPr>
          <p:nvPr>
            <p:ph type="title"/>
          </p:nvPr>
        </p:nvSpPr>
        <p:spPr>
          <a:xfrm>
            <a:off x="2479249" y="2528248"/>
            <a:ext cx="8733874" cy="1325563"/>
          </a:xfrm>
          <a:ln>
            <a:noFill/>
          </a:ln>
        </p:spPr>
        <p:txBody>
          <a:bodyPr/>
          <a:lstStyle/>
          <a:p>
            <a:r>
              <a:rPr lang="es-CO" dirty="0">
                <a:solidFill>
                  <a:schemeClr val="bg1"/>
                </a:solidFill>
              </a:rPr>
              <a:t>2. Finalidad </a:t>
            </a:r>
          </a:p>
        </p:txBody>
      </p:sp>
      <p:pic>
        <p:nvPicPr>
          <p:cNvPr id="10" name="Imagen 9">
            <a:extLst>
              <a:ext uri="{FF2B5EF4-FFF2-40B4-BE49-F238E27FC236}">
                <a16:creationId xmlns:a16="http://schemas.microsoft.com/office/drawing/2014/main" id="{522B51E7-AD77-DBAE-4DDE-A3280A916E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2345" y="2720259"/>
            <a:ext cx="936000" cy="936000"/>
          </a:xfrm>
          <a:prstGeom prst="rect">
            <a:avLst/>
          </a:prstGeom>
        </p:spPr>
      </p:pic>
    </p:spTree>
    <p:extLst>
      <p:ext uri="{BB962C8B-B14F-4D97-AF65-F5344CB8AC3E}">
        <p14:creationId xmlns:p14="http://schemas.microsoft.com/office/powerpoint/2010/main" val="285522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0C1EA46-FE1A-4E8E-864C-E1E47211B2A5}"/>
              </a:ext>
            </a:extLst>
          </p:cNvPr>
          <p:cNvSpPr>
            <a:spLocks noGrp="1"/>
          </p:cNvSpPr>
          <p:nvPr>
            <p:ph idx="1"/>
          </p:nvPr>
        </p:nvSpPr>
        <p:spPr>
          <a:xfrm>
            <a:off x="838200" y="1111348"/>
            <a:ext cx="10515600" cy="4122064"/>
          </a:xfrm>
        </p:spPr>
        <p:txBody>
          <a:bodyPr>
            <a:noAutofit/>
          </a:bodyPr>
          <a:lstStyle/>
          <a:p>
            <a:pPr marL="0" indent="0" algn="just">
              <a:buNone/>
            </a:pPr>
            <a:r>
              <a:rPr lang="es-CO" sz="2100" dirty="0">
                <a:solidFill>
                  <a:schemeClr val="bg1">
                    <a:lumMod val="65000"/>
                  </a:schemeClr>
                </a:solidFill>
              </a:rPr>
              <a:t>Teniendo en cuenta  que para la fecha en que se planeó realizar este ejercicio de rendición de cuentas aún estaba decretada la emergencia sanitaria, y con el propósito de conservar las medidas de aislamiento y distanciamiento de los panelistas y púbico que participaría en el ejercicio, la audiencia pública se desarrolló de forma híbrida, la cual contó con un aforo controlado de manera presencial y se hizo uso de las herramientas digitales para transmitir en tiempo real  por los perfiles de redes sociales, la rendición de cuentas a los espectadores que se encontraran en otras ciudades, municipios y/o países. </a:t>
            </a:r>
          </a:p>
          <a:p>
            <a:pPr marL="0" indent="0" algn="just">
              <a:buNone/>
            </a:pPr>
            <a:endParaRPr lang="es-CO" sz="2100" dirty="0">
              <a:solidFill>
                <a:schemeClr val="bg1">
                  <a:lumMod val="65000"/>
                </a:schemeClr>
              </a:solidFill>
            </a:endParaRPr>
          </a:p>
          <a:p>
            <a:pPr marL="0" indent="0" algn="just">
              <a:buNone/>
            </a:pPr>
            <a:r>
              <a:rPr lang="es-CO" sz="2100" dirty="0">
                <a:solidFill>
                  <a:schemeClr val="bg1">
                    <a:lumMod val="65000"/>
                  </a:schemeClr>
                </a:solidFill>
              </a:rPr>
              <a:t>En línea con lo anterior, se buscó asegurar la comunicación de doble vía entre la entidad y sus respectivos grupos de valor, por medio de la recepción de preguntas, inquietudes, comentarios o sugerencias acerca de la gestión realizada por el Fondo durante la vigencia 2021.</a:t>
            </a:r>
          </a:p>
          <a:p>
            <a:endParaRPr lang="es-CO" sz="2100" dirty="0"/>
          </a:p>
        </p:txBody>
      </p:sp>
    </p:spTree>
    <p:extLst>
      <p:ext uri="{BB962C8B-B14F-4D97-AF65-F5344CB8AC3E}">
        <p14:creationId xmlns:p14="http://schemas.microsoft.com/office/powerpoint/2010/main" val="1333715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CC193D-4EAC-45AC-9DBC-5E0D5C6C6AF6}"/>
              </a:ext>
            </a:extLst>
          </p:cNvPr>
          <p:cNvSpPr/>
          <p:nvPr/>
        </p:nvSpPr>
        <p:spPr>
          <a:xfrm>
            <a:off x="407962" y="2602523"/>
            <a:ext cx="11784037" cy="1177015"/>
          </a:xfrm>
          <a:prstGeom prst="rect">
            <a:avLst/>
          </a:prstGeom>
          <a:solidFill>
            <a:srgbClr val="0087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3D386E5-AA2C-9A47-B094-C605745247F8}"/>
              </a:ext>
            </a:extLst>
          </p:cNvPr>
          <p:cNvSpPr>
            <a:spLocks noGrp="1"/>
          </p:cNvSpPr>
          <p:nvPr>
            <p:ph type="title"/>
          </p:nvPr>
        </p:nvSpPr>
        <p:spPr>
          <a:xfrm>
            <a:off x="2479249" y="2528248"/>
            <a:ext cx="8733874" cy="1325563"/>
          </a:xfrm>
          <a:ln>
            <a:noFill/>
          </a:ln>
        </p:spPr>
        <p:txBody>
          <a:bodyPr/>
          <a:lstStyle/>
          <a:p>
            <a:pPr>
              <a:buClr>
                <a:srgbClr val="6DB33F"/>
              </a:buClr>
              <a:defRPr/>
            </a:pPr>
            <a:r>
              <a:rPr lang="es-CO" sz="6000" b="1" dirty="0">
                <a:solidFill>
                  <a:schemeClr val="bg1"/>
                </a:solidFill>
                <a:latin typeface="Myriad Pro" charset="0"/>
              </a:rPr>
              <a:t>3. Dinámica</a:t>
            </a:r>
            <a:endParaRPr kumimoji="0" lang="es-ES_tradnl" sz="6000" b="1" i="0" u="none" strike="noStrike" kern="1200" normalizeH="0" baseline="0" noProof="0" dirty="0">
              <a:solidFill>
                <a:schemeClr val="bg1"/>
              </a:solidFill>
              <a:uLnTx/>
              <a:uFillTx/>
              <a:latin typeface="Myriad Pro" charset="0"/>
              <a:ea typeface="Myriad Pro" charset="0"/>
              <a:cs typeface="Myriad Pro" charset="0"/>
            </a:endParaRPr>
          </a:p>
        </p:txBody>
      </p:sp>
      <p:pic>
        <p:nvPicPr>
          <p:cNvPr id="7" name="Imagen 6">
            <a:extLst>
              <a:ext uri="{FF2B5EF4-FFF2-40B4-BE49-F238E27FC236}">
                <a16:creationId xmlns:a16="http://schemas.microsoft.com/office/drawing/2014/main" id="{BF8DEC07-D0F0-9067-55A5-FE5A2A391E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7979" y="2723028"/>
            <a:ext cx="936000" cy="936000"/>
          </a:xfrm>
          <a:prstGeom prst="rect">
            <a:avLst/>
          </a:prstGeom>
        </p:spPr>
      </p:pic>
    </p:spTree>
    <p:extLst>
      <p:ext uri="{BB962C8B-B14F-4D97-AF65-F5344CB8AC3E}">
        <p14:creationId xmlns:p14="http://schemas.microsoft.com/office/powerpoint/2010/main" val="201840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13">
            <a:extLst>
              <a:ext uri="{FF2B5EF4-FFF2-40B4-BE49-F238E27FC236}">
                <a16:creationId xmlns:a16="http://schemas.microsoft.com/office/drawing/2014/main" id="{DD85990B-FF90-469A-9CC1-7BA7CB79C368}"/>
              </a:ext>
            </a:extLst>
          </p:cNvPr>
          <p:cNvSpPr txBox="1"/>
          <p:nvPr/>
        </p:nvSpPr>
        <p:spPr>
          <a:xfrm>
            <a:off x="4017321" y="1820300"/>
            <a:ext cx="3099911" cy="369332"/>
          </a:xfrm>
          <a:prstGeom prst="rect">
            <a:avLst/>
          </a:prstGeom>
          <a:noFill/>
        </p:spPr>
        <p:txBody>
          <a:bodyPr wrap="square" rtlCol="0">
            <a:spAutoFit/>
          </a:bodyPr>
          <a:lstStyle/>
          <a:p>
            <a:pPr lvl="0"/>
            <a:r>
              <a:rPr lang="id-ID" b="1" kern="0" dirty="0">
                <a:solidFill>
                  <a:prstClr val="black">
                    <a:lumMod val="50000"/>
                    <a:lumOff val="50000"/>
                  </a:prstClr>
                </a:solidFill>
                <a:latin typeface="Myriad Pro" panose="020B0503030403020204"/>
              </a:rPr>
              <a:t>Horario</a:t>
            </a:r>
            <a:r>
              <a:rPr lang="es-MX" b="1" kern="0" dirty="0">
                <a:solidFill>
                  <a:prstClr val="black">
                    <a:lumMod val="50000"/>
                    <a:lumOff val="50000"/>
                  </a:prstClr>
                </a:solidFill>
                <a:latin typeface="Myriad Pro" panose="020B0503030403020204"/>
              </a:rPr>
              <a:t> </a:t>
            </a:r>
            <a:r>
              <a:rPr lang="es-MX" kern="0" dirty="0">
                <a:solidFill>
                  <a:prstClr val="white">
                    <a:lumMod val="65000"/>
                  </a:prstClr>
                </a:solidFill>
                <a:latin typeface="Myriad Pro" panose="020B0503030403020204"/>
              </a:rPr>
              <a:t>9:00-11:00 a.m.</a:t>
            </a:r>
            <a:endParaRPr lang="id-ID" kern="0" dirty="0">
              <a:solidFill>
                <a:prstClr val="white">
                  <a:lumMod val="65000"/>
                </a:prstClr>
              </a:solidFill>
              <a:latin typeface="Myriad Pro" panose="020B0503030403020204"/>
            </a:endParaRPr>
          </a:p>
        </p:txBody>
      </p:sp>
      <p:sp>
        <p:nvSpPr>
          <p:cNvPr id="60" name="TextBox 29">
            <a:extLst>
              <a:ext uri="{FF2B5EF4-FFF2-40B4-BE49-F238E27FC236}">
                <a16:creationId xmlns:a16="http://schemas.microsoft.com/office/drawing/2014/main" id="{16EAE32E-4EA4-4D0A-83D7-9F0595FC79A5}"/>
              </a:ext>
            </a:extLst>
          </p:cNvPr>
          <p:cNvSpPr txBox="1"/>
          <p:nvPr/>
        </p:nvSpPr>
        <p:spPr>
          <a:xfrm>
            <a:off x="4005890" y="1559149"/>
            <a:ext cx="4284623" cy="369332"/>
          </a:xfrm>
          <a:prstGeom prst="rect">
            <a:avLst/>
          </a:prstGeom>
          <a:noFill/>
        </p:spPr>
        <p:txBody>
          <a:bodyPr wrap="square" rtlCol="0">
            <a:spAutoFit/>
          </a:bodyPr>
          <a:lstStyle/>
          <a:p>
            <a:r>
              <a:rPr lang="id-ID" b="1" kern="0" dirty="0">
                <a:solidFill>
                  <a:prstClr val="black">
                    <a:lumMod val="50000"/>
                    <a:lumOff val="50000"/>
                  </a:prstClr>
                </a:solidFill>
                <a:latin typeface="Myriad Pro" panose="020B0503030403020204"/>
              </a:rPr>
              <a:t>Fecha</a:t>
            </a:r>
            <a:r>
              <a:rPr lang="es-CO" b="1" kern="0" dirty="0">
                <a:solidFill>
                  <a:prstClr val="black">
                    <a:lumMod val="50000"/>
                    <a:lumOff val="50000"/>
                  </a:prstClr>
                </a:solidFill>
                <a:latin typeface="Myriad Pro" panose="020B0503030403020204"/>
              </a:rPr>
              <a:t> de realización </a:t>
            </a:r>
            <a:r>
              <a:rPr lang="es-MX" kern="0" dirty="0">
                <a:solidFill>
                  <a:prstClr val="white">
                    <a:lumMod val="65000"/>
                  </a:prstClr>
                </a:solidFill>
                <a:latin typeface="Myriad Pro" panose="020B0503030403020204"/>
              </a:rPr>
              <a:t>29 de junio</a:t>
            </a:r>
            <a:endParaRPr kumimoji="0" lang="id-ID" b="1" i="0" u="none" strike="noStrike" kern="0" cap="none" spc="0" normalizeH="0" baseline="0" noProof="0" dirty="0">
              <a:ln>
                <a:noFill/>
              </a:ln>
              <a:solidFill>
                <a:prstClr val="black">
                  <a:lumMod val="50000"/>
                  <a:lumOff val="50000"/>
                </a:prstClr>
              </a:solidFill>
              <a:effectLst/>
              <a:uLnTx/>
              <a:uFillTx/>
              <a:latin typeface="Myriad Pro" panose="020B0503030403020204"/>
            </a:endParaRPr>
          </a:p>
        </p:txBody>
      </p:sp>
      <p:sp>
        <p:nvSpPr>
          <p:cNvPr id="74" name="Título 27">
            <a:extLst>
              <a:ext uri="{FF2B5EF4-FFF2-40B4-BE49-F238E27FC236}">
                <a16:creationId xmlns:a16="http://schemas.microsoft.com/office/drawing/2014/main" id="{48848716-F01D-4474-8E20-E5E69EE404E2}"/>
              </a:ext>
            </a:extLst>
          </p:cNvPr>
          <p:cNvSpPr>
            <a:spLocks noGrp="1"/>
          </p:cNvSpPr>
          <p:nvPr>
            <p:ph type="title"/>
          </p:nvPr>
        </p:nvSpPr>
        <p:spPr>
          <a:xfrm>
            <a:off x="838200" y="270531"/>
            <a:ext cx="10515600" cy="749766"/>
          </a:xfrm>
        </p:spPr>
        <p:txBody>
          <a:bodyPr>
            <a:noAutofit/>
          </a:bodyPr>
          <a:lstStyle/>
          <a:p>
            <a:r>
              <a:rPr lang="es-MX" sz="4000" dirty="0">
                <a:solidFill>
                  <a:srgbClr val="0087B4"/>
                </a:solidFill>
              </a:rPr>
              <a:t>Datos principales de la transmisión</a:t>
            </a:r>
            <a:endParaRPr lang="es-CO" sz="4000" dirty="0">
              <a:solidFill>
                <a:srgbClr val="0087B4"/>
              </a:solidFill>
            </a:endParaRPr>
          </a:p>
        </p:txBody>
      </p:sp>
      <p:pic>
        <p:nvPicPr>
          <p:cNvPr id="3" name="Imagen 2">
            <a:extLst>
              <a:ext uri="{FF2B5EF4-FFF2-40B4-BE49-F238E27FC236}">
                <a16:creationId xmlns:a16="http://schemas.microsoft.com/office/drawing/2014/main" id="{0BE32E28-201F-85D1-4D44-E4C765A85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7489" y="1593503"/>
            <a:ext cx="504000" cy="504000"/>
          </a:xfrm>
          <a:prstGeom prst="rect">
            <a:avLst/>
          </a:prstGeom>
        </p:spPr>
      </p:pic>
      <p:sp>
        <p:nvSpPr>
          <p:cNvPr id="34" name="TextBox 32">
            <a:extLst>
              <a:ext uri="{FF2B5EF4-FFF2-40B4-BE49-F238E27FC236}">
                <a16:creationId xmlns:a16="http://schemas.microsoft.com/office/drawing/2014/main" id="{497C5D7F-789D-DFDA-9855-740A9BED62C6}"/>
              </a:ext>
            </a:extLst>
          </p:cNvPr>
          <p:cNvSpPr txBox="1"/>
          <p:nvPr/>
        </p:nvSpPr>
        <p:spPr>
          <a:xfrm>
            <a:off x="4017320" y="2432201"/>
            <a:ext cx="5787861" cy="646331"/>
          </a:xfrm>
          <a:prstGeom prst="rect">
            <a:avLst/>
          </a:prstGeom>
          <a:noFill/>
        </p:spPr>
        <p:txBody>
          <a:bodyPr wrap="square" rtlCol="0">
            <a:spAutoFit/>
          </a:bodyPr>
          <a:lstStyle/>
          <a:p>
            <a:r>
              <a:rPr lang="id-ID" b="1" kern="0" dirty="0">
                <a:solidFill>
                  <a:prstClr val="black">
                    <a:lumMod val="50000"/>
                    <a:lumOff val="50000"/>
                  </a:prstClr>
                </a:solidFill>
                <a:latin typeface="Myriad Pro" panose="020B0503030403020204"/>
              </a:rPr>
              <a:t>Expositores</a:t>
            </a:r>
            <a:r>
              <a:rPr lang="es-MX" b="1" kern="0" dirty="0">
                <a:solidFill>
                  <a:prstClr val="black">
                    <a:lumMod val="50000"/>
                    <a:lumOff val="50000"/>
                  </a:prstClr>
                </a:solidFill>
                <a:latin typeface="Myriad Pro" panose="020B0503030403020204"/>
              </a:rPr>
              <a:t> </a:t>
            </a:r>
          </a:p>
          <a:p>
            <a:r>
              <a:rPr lang="es-MX" kern="0" dirty="0">
                <a:solidFill>
                  <a:prstClr val="white">
                    <a:lumMod val="65000"/>
                  </a:prstClr>
                </a:solidFill>
                <a:latin typeface="Myriad Pro" panose="020B0503030403020204"/>
              </a:rPr>
              <a:t>Director, subdirectores y jefes de área de Fogafín</a:t>
            </a:r>
            <a:endParaRPr kumimoji="0" lang="id-ID" b="1" i="0" u="none" strike="noStrike" kern="0" cap="none" spc="0" normalizeH="0" baseline="0" noProof="0" dirty="0">
              <a:ln>
                <a:noFill/>
              </a:ln>
              <a:solidFill>
                <a:prstClr val="black">
                  <a:lumMod val="50000"/>
                  <a:lumOff val="50000"/>
                </a:prstClr>
              </a:solidFill>
              <a:effectLst/>
              <a:uLnTx/>
              <a:uFillTx/>
              <a:latin typeface="Myriad Pro" panose="020B0503030403020204"/>
            </a:endParaRPr>
          </a:p>
        </p:txBody>
      </p:sp>
      <p:pic>
        <p:nvPicPr>
          <p:cNvPr id="5" name="Imagen 4">
            <a:extLst>
              <a:ext uri="{FF2B5EF4-FFF2-40B4-BE49-F238E27FC236}">
                <a16:creationId xmlns:a16="http://schemas.microsoft.com/office/drawing/2014/main" id="{2B621CB8-EC0E-BAB9-08AC-8EFEEE5360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794" y="2472588"/>
            <a:ext cx="504000" cy="504000"/>
          </a:xfrm>
          <a:prstGeom prst="rect">
            <a:avLst/>
          </a:prstGeom>
        </p:spPr>
      </p:pic>
      <p:sp>
        <p:nvSpPr>
          <p:cNvPr id="37" name="TextBox 7">
            <a:extLst>
              <a:ext uri="{FF2B5EF4-FFF2-40B4-BE49-F238E27FC236}">
                <a16:creationId xmlns:a16="http://schemas.microsoft.com/office/drawing/2014/main" id="{2C54972C-EA1C-F46D-B7C9-EFA3159CBBD3}"/>
              </a:ext>
            </a:extLst>
          </p:cNvPr>
          <p:cNvSpPr txBox="1"/>
          <p:nvPr/>
        </p:nvSpPr>
        <p:spPr>
          <a:xfrm>
            <a:off x="4017320" y="3310596"/>
            <a:ext cx="3420422" cy="646331"/>
          </a:xfrm>
          <a:prstGeom prst="rect">
            <a:avLst/>
          </a:prstGeom>
          <a:noFill/>
        </p:spPr>
        <p:txBody>
          <a:bodyPr wrap="square" rtlCol="0">
            <a:spAutoFit/>
          </a:bodyPr>
          <a:lstStyle/>
          <a:p>
            <a:r>
              <a:rPr lang="id-ID" b="1" kern="0" dirty="0">
                <a:solidFill>
                  <a:prstClr val="black">
                    <a:lumMod val="50000"/>
                    <a:lumOff val="50000"/>
                  </a:prstClr>
                </a:solidFill>
                <a:latin typeface="Myriad Pro" panose="020B0503030403020204"/>
              </a:rPr>
              <a:t>Canales de transmisión</a:t>
            </a:r>
            <a:r>
              <a:rPr lang="es-MX" b="1" kern="0" dirty="0">
                <a:solidFill>
                  <a:prstClr val="black">
                    <a:lumMod val="50000"/>
                    <a:lumOff val="50000"/>
                  </a:prstClr>
                </a:solidFill>
                <a:latin typeface="Myriad Pro" panose="020B0503030403020204"/>
              </a:rPr>
              <a:t> </a:t>
            </a:r>
          </a:p>
          <a:p>
            <a:r>
              <a:rPr lang="en-US" kern="0" dirty="0">
                <a:solidFill>
                  <a:prstClr val="white">
                    <a:lumMod val="65000"/>
                  </a:prstClr>
                </a:solidFill>
                <a:latin typeface="Myriad Pro" panose="020B0503030403020204"/>
              </a:rPr>
              <a:t>Facebook Live y YouTube Live</a:t>
            </a:r>
            <a:endParaRPr kumimoji="0" lang="id-ID" b="1" i="0" u="none" strike="noStrike" kern="0" cap="none" spc="0" normalizeH="0" baseline="0" noProof="0" dirty="0">
              <a:ln>
                <a:noFill/>
              </a:ln>
              <a:solidFill>
                <a:prstClr val="black">
                  <a:lumMod val="50000"/>
                  <a:lumOff val="50000"/>
                </a:prstClr>
              </a:solidFill>
              <a:effectLst/>
              <a:uLnTx/>
              <a:uFillTx/>
              <a:latin typeface="Myriad Pro" panose="020B0503030403020204"/>
            </a:endParaRPr>
          </a:p>
        </p:txBody>
      </p:sp>
      <p:pic>
        <p:nvPicPr>
          <p:cNvPr id="7" name="Imagen 6">
            <a:extLst>
              <a:ext uri="{FF2B5EF4-FFF2-40B4-BE49-F238E27FC236}">
                <a16:creationId xmlns:a16="http://schemas.microsoft.com/office/drawing/2014/main" id="{8EB32F5E-9479-7A05-E8C4-C84278ADF2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6794" y="3419365"/>
            <a:ext cx="504000" cy="504000"/>
          </a:xfrm>
          <a:prstGeom prst="rect">
            <a:avLst/>
          </a:prstGeom>
        </p:spPr>
      </p:pic>
      <p:sp>
        <p:nvSpPr>
          <p:cNvPr id="44" name="TextBox 16">
            <a:extLst>
              <a:ext uri="{FF2B5EF4-FFF2-40B4-BE49-F238E27FC236}">
                <a16:creationId xmlns:a16="http://schemas.microsoft.com/office/drawing/2014/main" id="{02FD74A8-54E0-E948-7F93-00FA1660603E}"/>
              </a:ext>
            </a:extLst>
          </p:cNvPr>
          <p:cNvSpPr txBox="1"/>
          <p:nvPr/>
        </p:nvSpPr>
        <p:spPr>
          <a:xfrm>
            <a:off x="4005890" y="4386925"/>
            <a:ext cx="6699623" cy="1477328"/>
          </a:xfrm>
          <a:prstGeom prst="rect">
            <a:avLst/>
          </a:prstGeom>
          <a:noFill/>
        </p:spPr>
        <p:txBody>
          <a:bodyPr wrap="square" rtlCol="0">
            <a:spAutoFit/>
          </a:bodyPr>
          <a:lstStyle/>
          <a:p>
            <a:r>
              <a:rPr lang="id-ID" b="1" dirty="0">
                <a:solidFill>
                  <a:schemeClr val="tx1">
                    <a:lumMod val="50000"/>
                    <a:lumOff val="50000"/>
                  </a:schemeClr>
                </a:solidFill>
                <a:latin typeface="Myriad Pro" panose="020B0503030403020204"/>
              </a:rPr>
              <a:t>Canales habilitados</a:t>
            </a:r>
            <a:endParaRPr lang="es-MX" b="1" dirty="0">
              <a:solidFill>
                <a:schemeClr val="tx1">
                  <a:lumMod val="50000"/>
                  <a:lumOff val="50000"/>
                </a:schemeClr>
              </a:solidFill>
              <a:latin typeface="Myriad Pro" panose="020B0503030403020204"/>
            </a:endParaRPr>
          </a:p>
          <a:p>
            <a:pPr marL="84138" indent="-84138">
              <a:buFont typeface="Arial" panose="020B0604020202020204" pitchFamily="34" charset="0"/>
              <a:buChar char="•"/>
            </a:pPr>
            <a:r>
              <a:rPr lang="es-MX" dirty="0">
                <a:solidFill>
                  <a:schemeClr val="bg1">
                    <a:lumMod val="65000"/>
                  </a:schemeClr>
                </a:solidFill>
                <a:latin typeface="Myriad Pro" panose="020B0503030403020204"/>
              </a:rPr>
              <a:t>Perfiles en redes sociales y YouTube </a:t>
            </a:r>
          </a:p>
          <a:p>
            <a:pPr marL="84138" indent="-84138">
              <a:buFont typeface="Arial" panose="020B0604020202020204" pitchFamily="34" charset="0"/>
              <a:buChar char="•"/>
            </a:pPr>
            <a:r>
              <a:rPr lang="es-MX" dirty="0">
                <a:solidFill>
                  <a:schemeClr val="bg1">
                    <a:lumMod val="65000"/>
                  </a:schemeClr>
                </a:solidFill>
                <a:latin typeface="Myriad Pro" panose="020B0503030403020204"/>
              </a:rPr>
              <a:t>Líneas telefónicas (601) 339 4240 o 01 8000 912249.   </a:t>
            </a:r>
          </a:p>
          <a:p>
            <a:pPr marL="84138" indent="-84138">
              <a:buFont typeface="Arial" panose="020B0604020202020204" pitchFamily="34" charset="0"/>
              <a:buChar char="•"/>
            </a:pPr>
            <a:r>
              <a:rPr lang="es-MX" dirty="0">
                <a:solidFill>
                  <a:schemeClr val="bg1">
                    <a:lumMod val="65000"/>
                  </a:schemeClr>
                </a:solidFill>
                <a:latin typeface="Myriad Pro" panose="020B0503030403020204"/>
              </a:rPr>
              <a:t>Chat de la página web.</a:t>
            </a:r>
          </a:p>
          <a:p>
            <a:pPr marL="84138" indent="-84138">
              <a:buFont typeface="Arial" panose="020B0604020202020204" pitchFamily="34" charset="0"/>
              <a:buChar char="•"/>
            </a:pPr>
            <a:r>
              <a:rPr lang="es-MX" dirty="0">
                <a:solidFill>
                  <a:schemeClr val="bg1">
                    <a:lumMod val="65000"/>
                  </a:schemeClr>
                </a:solidFill>
                <a:latin typeface="Myriad Pro" panose="020B0503030403020204"/>
              </a:rPr>
              <a:t>Correo electrónico (fogafin@fogafin.gov.co)</a:t>
            </a:r>
            <a:r>
              <a:rPr lang="id-ID" dirty="0">
                <a:solidFill>
                  <a:schemeClr val="bg1">
                    <a:lumMod val="65000"/>
                  </a:schemeClr>
                </a:solidFill>
                <a:latin typeface="Myriad Pro" panose="020B0503030403020204"/>
              </a:rPr>
              <a:t>.</a:t>
            </a:r>
            <a:endParaRPr lang="id-ID" b="1" dirty="0">
              <a:solidFill>
                <a:schemeClr val="tx1">
                  <a:lumMod val="50000"/>
                  <a:lumOff val="50000"/>
                </a:schemeClr>
              </a:solidFill>
              <a:latin typeface="Myriad Pro" panose="020B0503030403020204"/>
            </a:endParaRPr>
          </a:p>
        </p:txBody>
      </p:sp>
      <p:pic>
        <p:nvPicPr>
          <p:cNvPr id="11" name="Imagen 10">
            <a:extLst>
              <a:ext uri="{FF2B5EF4-FFF2-40B4-BE49-F238E27FC236}">
                <a16:creationId xmlns:a16="http://schemas.microsoft.com/office/drawing/2014/main" id="{B7B7DD96-E163-5933-127C-DDCC5F591B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8204" y="4386925"/>
            <a:ext cx="504000" cy="504000"/>
          </a:xfrm>
          <a:prstGeom prst="rect">
            <a:avLst/>
          </a:prstGeom>
        </p:spPr>
      </p:pic>
    </p:spTree>
    <p:extLst>
      <p:ext uri="{BB962C8B-B14F-4D97-AF65-F5344CB8AC3E}">
        <p14:creationId xmlns:p14="http://schemas.microsoft.com/office/powerpoint/2010/main" val="78874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ítulo 27">
            <a:extLst>
              <a:ext uri="{FF2B5EF4-FFF2-40B4-BE49-F238E27FC236}">
                <a16:creationId xmlns:a16="http://schemas.microsoft.com/office/drawing/2014/main" id="{48848716-F01D-4474-8E20-E5E69EE404E2}"/>
              </a:ext>
            </a:extLst>
          </p:cNvPr>
          <p:cNvSpPr>
            <a:spLocks noGrp="1"/>
          </p:cNvSpPr>
          <p:nvPr>
            <p:ph type="title"/>
          </p:nvPr>
        </p:nvSpPr>
        <p:spPr>
          <a:xfrm>
            <a:off x="838200" y="270531"/>
            <a:ext cx="10515600" cy="749766"/>
          </a:xfrm>
        </p:spPr>
        <p:txBody>
          <a:bodyPr>
            <a:noAutofit/>
          </a:bodyPr>
          <a:lstStyle/>
          <a:p>
            <a:r>
              <a:rPr lang="es-MX" sz="4000" dirty="0">
                <a:solidFill>
                  <a:srgbClr val="0087B4"/>
                </a:solidFill>
              </a:rPr>
              <a:t>Temas presentados</a:t>
            </a:r>
          </a:p>
        </p:txBody>
      </p:sp>
      <p:sp>
        <p:nvSpPr>
          <p:cNvPr id="56" name="TextBox 17">
            <a:extLst>
              <a:ext uri="{FF2B5EF4-FFF2-40B4-BE49-F238E27FC236}">
                <a16:creationId xmlns:a16="http://schemas.microsoft.com/office/drawing/2014/main" id="{2A09CA1E-872A-3593-B78C-95F00AD9FD3E}"/>
              </a:ext>
            </a:extLst>
          </p:cNvPr>
          <p:cNvSpPr txBox="1"/>
          <p:nvPr/>
        </p:nvSpPr>
        <p:spPr>
          <a:xfrm>
            <a:off x="838199" y="1254140"/>
            <a:ext cx="7438535" cy="5209118"/>
          </a:xfrm>
          <a:prstGeom prst="rect">
            <a:avLst/>
          </a:prstGeom>
          <a:noFill/>
        </p:spPr>
        <p:txBody>
          <a:bodyPr wrap="square" numCol="1" rtlCol="0">
            <a:spAutoFit/>
          </a:bodyPr>
          <a:lstStyle/>
          <a:p>
            <a:pPr marL="90488" indent="-90488" algn="just">
              <a:buFont typeface="Arial" panose="020B0604020202020204" pitchFamily="34" charset="0"/>
              <a:buChar char="•"/>
            </a:pPr>
            <a:r>
              <a:rPr lang="es-MX" sz="1750" b="1" kern="0" dirty="0">
                <a:solidFill>
                  <a:prstClr val="black">
                    <a:lumMod val="50000"/>
                    <a:lumOff val="50000"/>
                  </a:prstClr>
                </a:solidFill>
                <a:latin typeface="Myriad Pro" panose="020B0503030403020204"/>
              </a:rPr>
              <a:t>Subdirección Corporativa</a:t>
            </a:r>
          </a:p>
          <a:p>
            <a:pPr algn="just"/>
            <a:r>
              <a:rPr lang="es-MX" sz="1750" dirty="0">
                <a:solidFill>
                  <a:schemeClr val="bg1">
                    <a:lumMod val="65000"/>
                  </a:schemeClr>
                </a:solidFill>
                <a:latin typeface="Myriad Pro" panose="020B0503030403020204"/>
              </a:rPr>
              <a:t>Información relacionada con las actividades implementadas para brindar bienestar a nuestros colaboradores, gestión contractual y procesal, actividades de participación ciudadana, resultados del plan estratégico 2016 – 2021 y la formulación de nuestra nueva estrategia.</a:t>
            </a:r>
          </a:p>
          <a:p>
            <a:pPr algn="just"/>
            <a:endParaRPr lang="es-MX" sz="1750" b="1" dirty="0">
              <a:solidFill>
                <a:schemeClr val="bg1">
                  <a:lumMod val="65000"/>
                </a:schemeClr>
              </a:solidFill>
              <a:latin typeface="Myriad Pro" panose="020B0503030403020204"/>
            </a:endParaRPr>
          </a:p>
          <a:p>
            <a:pPr marL="90488" indent="-90488" algn="just">
              <a:buFont typeface="Arial" panose="020B0604020202020204" pitchFamily="34" charset="0"/>
              <a:buChar char="•"/>
            </a:pPr>
            <a:r>
              <a:rPr lang="es-MX" sz="1750" b="1" kern="0" dirty="0">
                <a:solidFill>
                  <a:prstClr val="black">
                    <a:lumMod val="50000"/>
                    <a:lumOff val="50000"/>
                  </a:prstClr>
                </a:solidFill>
                <a:latin typeface="Myriad Pro" panose="020B0503030403020204"/>
              </a:rPr>
              <a:t>Subdirección de Mecanismos de Resolución</a:t>
            </a:r>
          </a:p>
          <a:p>
            <a:pPr algn="just"/>
            <a:r>
              <a:rPr lang="es-MX" sz="1750" dirty="0">
                <a:solidFill>
                  <a:schemeClr val="bg1">
                    <a:lumMod val="65000"/>
                  </a:schemeClr>
                </a:solidFill>
                <a:latin typeface="Myriad Pro" panose="020B0503030403020204"/>
              </a:rPr>
              <a:t>Actividades y proyectos que se desarrollaron en materia de mecanismos de recuperación y resolución, análisis de entidades financieras y simulacros, y el Sistema de Seguro de Depósitos.</a:t>
            </a:r>
          </a:p>
          <a:p>
            <a:pPr algn="just"/>
            <a:endParaRPr lang="es-MX" sz="1750" b="1" dirty="0">
              <a:solidFill>
                <a:schemeClr val="bg1">
                  <a:lumMod val="65000"/>
                </a:schemeClr>
              </a:solidFill>
              <a:latin typeface="Myriad Pro" panose="020B0503030403020204"/>
            </a:endParaRPr>
          </a:p>
          <a:p>
            <a:pPr marL="90488" indent="-90488" algn="just">
              <a:buFont typeface="Arial" panose="020B0604020202020204" pitchFamily="34" charset="0"/>
              <a:buChar char="•"/>
            </a:pPr>
            <a:r>
              <a:rPr lang="es-MX" sz="1750" b="1" kern="0" dirty="0">
                <a:solidFill>
                  <a:prstClr val="black">
                    <a:lumMod val="50000"/>
                    <a:lumOff val="50000"/>
                  </a:prstClr>
                </a:solidFill>
                <a:latin typeface="Myriad Pro" panose="020B0503030403020204"/>
              </a:rPr>
              <a:t>Subdirección de Gestión de Activos </a:t>
            </a:r>
          </a:p>
          <a:p>
            <a:pPr algn="just"/>
            <a:r>
              <a:rPr lang="es-MX" sz="1750" dirty="0">
                <a:solidFill>
                  <a:schemeClr val="bg1">
                    <a:lumMod val="65000"/>
                  </a:schemeClr>
                </a:solidFill>
                <a:latin typeface="Myriad Pro" panose="020B0503030403020204"/>
              </a:rPr>
              <a:t>Información relacionada con las políticas de inversión de la reserva, su composición y desempeño en 2021.</a:t>
            </a:r>
          </a:p>
          <a:p>
            <a:pPr algn="just"/>
            <a:endParaRPr lang="es-MX" sz="1750" dirty="0">
              <a:solidFill>
                <a:schemeClr val="bg1">
                  <a:lumMod val="65000"/>
                </a:schemeClr>
              </a:solidFill>
              <a:latin typeface="Myriad Pro" panose="020B0503030403020204"/>
            </a:endParaRPr>
          </a:p>
          <a:p>
            <a:pPr marL="90488" indent="-90488" algn="just">
              <a:buFont typeface="Arial" panose="020B0604020202020204" pitchFamily="34" charset="0"/>
              <a:buChar char="•"/>
            </a:pPr>
            <a:r>
              <a:rPr lang="es-MX" sz="1750" b="1" kern="0" dirty="0">
                <a:solidFill>
                  <a:prstClr val="black">
                    <a:lumMod val="50000"/>
                    <a:lumOff val="50000"/>
                  </a:prstClr>
                </a:solidFill>
                <a:latin typeface="Myriad Pro" panose="020B0503030403020204"/>
              </a:rPr>
              <a:t>Subdirección Financiera y Operativa</a:t>
            </a:r>
          </a:p>
          <a:p>
            <a:pPr algn="just"/>
            <a:r>
              <a:rPr lang="es-MX" sz="1750" dirty="0">
                <a:solidFill>
                  <a:schemeClr val="bg1">
                    <a:lumMod val="65000"/>
                  </a:schemeClr>
                </a:solidFill>
                <a:latin typeface="Myriad Pro" panose="020B0503030403020204"/>
              </a:rPr>
              <a:t>Implementación de la herramienta para la modernización operativa de la reserva, sistemas de gestión y medición de huella de carbono. </a:t>
            </a:r>
            <a:endParaRPr lang="es-MX" sz="1750" i="1" kern="0" dirty="0">
              <a:solidFill>
                <a:schemeClr val="bg1">
                  <a:lumMod val="65000"/>
                </a:schemeClr>
              </a:solidFill>
              <a:latin typeface="Myriad Pro" panose="020B0503030403020204"/>
            </a:endParaRPr>
          </a:p>
          <a:p>
            <a:pPr marL="90488" indent="-90488" algn="just">
              <a:buFont typeface="Arial" panose="020B0604020202020204" pitchFamily="34" charset="0"/>
              <a:buChar char="•"/>
            </a:pPr>
            <a:endParaRPr lang="es-MX" sz="1750" kern="0" dirty="0">
              <a:solidFill>
                <a:prstClr val="white">
                  <a:lumMod val="65000"/>
                </a:prstClr>
              </a:solidFill>
              <a:latin typeface="Myriad Pro" panose="020B0503030403020204"/>
            </a:endParaRPr>
          </a:p>
        </p:txBody>
      </p:sp>
      <p:pic>
        <p:nvPicPr>
          <p:cNvPr id="4" name="Imagen 3">
            <a:extLst>
              <a:ext uri="{FF2B5EF4-FFF2-40B4-BE49-F238E27FC236}">
                <a16:creationId xmlns:a16="http://schemas.microsoft.com/office/drawing/2014/main" id="{A36176F2-8185-EBBA-1836-3ED73E088172}"/>
              </a:ext>
            </a:extLst>
          </p:cNvPr>
          <p:cNvPicPr>
            <a:picLocks noChangeAspect="1"/>
          </p:cNvPicPr>
          <p:nvPr/>
        </p:nvPicPr>
        <p:blipFill>
          <a:blip r:embed="rId2"/>
          <a:stretch>
            <a:fillRect/>
          </a:stretch>
        </p:blipFill>
        <p:spPr>
          <a:xfrm>
            <a:off x="8970065" y="1772239"/>
            <a:ext cx="2383735" cy="3063711"/>
          </a:xfrm>
          <a:prstGeom prst="rect">
            <a:avLst/>
          </a:prstGeom>
        </p:spPr>
      </p:pic>
      <p:sp>
        <p:nvSpPr>
          <p:cNvPr id="17" name="CuadroTexto 16">
            <a:extLst>
              <a:ext uri="{FF2B5EF4-FFF2-40B4-BE49-F238E27FC236}">
                <a16:creationId xmlns:a16="http://schemas.microsoft.com/office/drawing/2014/main" id="{E786FA6A-A573-8D28-0A32-E16151920876}"/>
              </a:ext>
            </a:extLst>
          </p:cNvPr>
          <p:cNvSpPr txBox="1"/>
          <p:nvPr/>
        </p:nvSpPr>
        <p:spPr>
          <a:xfrm>
            <a:off x="8970065" y="4835950"/>
            <a:ext cx="2383735" cy="369332"/>
          </a:xfrm>
          <a:prstGeom prst="rect">
            <a:avLst/>
          </a:prstGeom>
          <a:noFill/>
        </p:spPr>
        <p:txBody>
          <a:bodyPr wrap="square">
            <a:spAutoFit/>
          </a:bodyPr>
          <a:lstStyle/>
          <a:p>
            <a:pPr lvl="0" algn="ctr"/>
            <a:r>
              <a:rPr lang="id-ID" b="1" kern="0" dirty="0">
                <a:solidFill>
                  <a:prstClr val="black">
                    <a:lumMod val="50000"/>
                    <a:lumOff val="50000"/>
                  </a:prstClr>
                </a:solidFill>
                <a:latin typeface="Myriad Pro" panose="020B0503030403020204"/>
              </a:rPr>
              <a:t>Documento base</a:t>
            </a:r>
          </a:p>
        </p:txBody>
      </p:sp>
    </p:spTree>
    <p:extLst>
      <p:ext uri="{BB962C8B-B14F-4D97-AF65-F5344CB8AC3E}">
        <p14:creationId xmlns:p14="http://schemas.microsoft.com/office/powerpoint/2010/main" val="3219350220"/>
      </p:ext>
    </p:extLst>
  </p:cSld>
  <p:clrMapOvr>
    <a:masterClrMapping/>
  </p:clrMapOvr>
</p:sld>
</file>

<file path=ppt/theme/theme1.xml><?xml version="1.0" encoding="utf-8"?>
<a:theme xmlns:a="http://schemas.openxmlformats.org/drawingml/2006/main" name="Tema Fogafín">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0" marR="0" indent="0" algn="l" defTabSz="914400" rtl="0" eaLnBrk="1" fontAlgn="auto" latinLnBrk="0" hangingPunct="1">
          <a:lnSpc>
            <a:spcPct val="100000"/>
          </a:lnSpc>
          <a:spcBef>
            <a:spcPts val="10"/>
          </a:spcBef>
          <a:spcAft>
            <a:spcPts val="0"/>
          </a:spcAft>
          <a:buClrTx/>
          <a:buSzTx/>
          <a:buFontTx/>
          <a:buNone/>
          <a:tabLst/>
          <a:defRPr kumimoji="0" sz="5000" b="1" i="0" u="none" strike="noStrike" kern="1200" cap="none" spc="0" normalizeH="0" baseline="0" noProof="0" dirty="0" smtClean="0">
            <a:ln>
              <a:noFill/>
            </a:ln>
            <a:solidFill>
              <a:srgbClr val="01619B"/>
            </a:solidFill>
            <a:effectLst/>
            <a:uLnTx/>
            <a:uFillTx/>
            <a:latin typeface="Myriad Pro" charset="0"/>
            <a:ea typeface="Myriad Pro" charset="0"/>
            <a:cs typeface="Myriad Pro" charset="0"/>
          </a:defRPr>
        </a:defPPr>
      </a:lstStyle>
    </a:txDef>
  </a:objectDefaults>
  <a:extraClrSchemeLst/>
  <a:extLst>
    <a:ext uri="{05A4C25C-085E-4340-85A3-A5531E510DB2}">
      <thm15:themeFamily xmlns:thm15="http://schemas.microsoft.com/office/thememl/2012/main" name="Presentación1" id="{362891D7-0F8B-F240-8E2A-0F36B2830DA2}" vid="{280AD2CE-DB01-C048-9F1D-A47FF565F8F3}"/>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D6EA729DC2D5364692565BF43CEEA661" ma:contentTypeVersion="5" ma:contentTypeDescription="Crear nuevo documento." ma:contentTypeScope="" ma:versionID="ba78b88d6bc610b1d1f7e6662b4d6c7f">
  <xsd:schema xmlns:xsd="http://www.w3.org/2001/XMLSchema" xmlns:xs="http://www.w3.org/2001/XMLSchema" xmlns:p="http://schemas.microsoft.com/office/2006/metadata/properties" xmlns:ns2="86fbb03e-06d9-4e12-899b-85ae2e791394" xmlns:ns3="3410525b-d2fa-4a3d-a768-156301000eb6" targetNamespace="http://schemas.microsoft.com/office/2006/metadata/properties" ma:root="true" ma:fieldsID="929838af4f88dffdf3b9571a3284812e" ns2:_="" ns3:_="">
    <xsd:import namespace="86fbb03e-06d9-4e12-899b-85ae2e791394"/>
    <xsd:import namespace="3410525b-d2fa-4a3d-a768-156301000eb6"/>
    <xsd:element name="properties">
      <xsd:complexType>
        <xsd:sequence>
          <xsd:element name="documentManagement">
            <xsd:complexType>
              <xsd:all>
                <xsd:element ref="ns2:Departamento"/>
                <xsd:element ref="ns3:Macroprocesos"/>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fbb03e-06d9-4e12-899b-85ae2e791394" elementFormDefault="qualified">
    <xsd:import namespace="http://schemas.microsoft.com/office/2006/documentManagement/types"/>
    <xsd:import namespace="http://schemas.microsoft.com/office/infopath/2007/PartnerControls"/>
    <xsd:element name="Departamento" ma:index="8" ma:displayName="Departamento" ma:default="Comunicaciones y Relaciones Corporativas" ma:format="Dropdown" ma:internalName="Departamento">
      <xsd:simpleType>
        <xsd:restriction base="dms:Choice">
          <xsd:enumeration value="Comunicaciones y Relaciones Corporativas"/>
          <xsd:enumeration value="Auditoria Interna"/>
          <xsd:enumeration value="Información Financiera"/>
          <xsd:enumeration value="Dirección"/>
          <xsd:enumeration value="Riesgos Financieros de la Reserva"/>
          <xsd:enumeration value="Gestión de Contenidos"/>
          <xsd:enumeration value="Talento Humano"/>
          <xsd:enumeration value="Riesgo Operativo y Procesos"/>
          <xsd:enumeration value="Análisis de Entidades Financieras y Simulacros"/>
          <xsd:enumeration value="Jurídico"/>
          <xsd:enumeration value="Gestión de Otros Archivos"/>
          <xsd:enumeration value="Resolución y Liquidaciones"/>
          <xsd:enumeration value="Operaciones de Tesoreria"/>
          <xsd:enumeration value="Sistema de Seguro de Depósitos"/>
          <xsd:enumeration value="Planeación y Proyectos"/>
          <xsd:enumeration value="Gestión de Inversiones"/>
          <xsd:enumeration value="Subdireción Corporativa"/>
          <xsd:enumeration value="Desarrollo Administrativo"/>
          <xsd:enumeration value="Subdirección de Gestión de Activos"/>
          <xsd:enumeration value="Subdirección Financiera Y Operativa"/>
          <xsd:enumeration value="Tecnologías de La Información"/>
          <xsd:enumeration value="Subdirección de Mecanismo de Resolución"/>
        </xsd:restriction>
      </xsd:simpleType>
    </xsd:element>
  </xsd:schema>
  <xsd:schema xmlns:xsd="http://www.w3.org/2001/XMLSchema" xmlns:xs="http://www.w3.org/2001/XMLSchema" xmlns:dms="http://schemas.microsoft.com/office/2006/documentManagement/types" xmlns:pc="http://schemas.microsoft.com/office/infopath/2007/PartnerControls" targetNamespace="3410525b-d2fa-4a3d-a768-156301000eb6" elementFormDefault="qualified">
    <xsd:import namespace="http://schemas.microsoft.com/office/2006/documentManagement/types"/>
    <xsd:import namespace="http://schemas.microsoft.com/office/infopath/2007/PartnerControls"/>
    <xsd:element name="Macroprocesos" ma:index="9" ma:displayName="Proceso" ma:list="{aabdd146-37cb-46d7-8581-226074af296f}" ma:internalName="Macroprocesos" ma:readOnly="false" ma:showField="Macroproceso">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epartamento xmlns="86fbb03e-06d9-4e12-899b-85ae2e791394">Comunicaciones y Relaciones Corporativas</Departamento>
    <Macroprocesos xmlns="3410525b-d2fa-4a3d-a768-156301000eb6">14</Macroprocesos>
  </documentManagement>
</p:properties>
</file>

<file path=customXml/itemProps1.xml><?xml version="1.0" encoding="utf-8"?>
<ds:datastoreItem xmlns:ds="http://schemas.openxmlformats.org/officeDocument/2006/customXml" ds:itemID="{38DB6915-4A2A-49FA-B7A5-186F64631E8B}">
  <ds:schemaRefs>
    <ds:schemaRef ds:uri="http://schemas.microsoft.com/sharepoint/v3/contenttype/forms"/>
  </ds:schemaRefs>
</ds:datastoreItem>
</file>

<file path=customXml/itemProps2.xml><?xml version="1.0" encoding="utf-8"?>
<ds:datastoreItem xmlns:ds="http://schemas.openxmlformats.org/officeDocument/2006/customXml" ds:itemID="{D52B3137-973B-42BF-89FF-BEB0A874EE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fbb03e-06d9-4e12-899b-85ae2e791394"/>
    <ds:schemaRef ds:uri="3410525b-d2fa-4a3d-a768-156301000e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805823-328B-41BA-86BC-85A0157CFAD9}">
  <ds:schemaRefs>
    <ds:schemaRef ds:uri="http://schemas.microsoft.com/office/2006/metadata/properties"/>
    <ds:schemaRef ds:uri="http://schemas.microsoft.com/office/infopath/2007/PartnerControls"/>
    <ds:schemaRef ds:uri="86fbb03e-06d9-4e12-899b-85ae2e791394"/>
    <ds:schemaRef ds:uri="3410525b-d2fa-4a3d-a768-156301000eb6"/>
  </ds:schemaRefs>
</ds:datastoreItem>
</file>

<file path=docProps/app.xml><?xml version="1.0" encoding="utf-8"?>
<Properties xmlns="http://schemas.openxmlformats.org/officeDocument/2006/extended-properties" xmlns:vt="http://schemas.openxmlformats.org/officeDocument/2006/docPropsVTypes">
  <Template/>
  <TotalTime>21336</TotalTime>
  <Words>2372</Words>
  <Application>Microsoft Office PowerPoint</Application>
  <PresentationFormat>Panorámica</PresentationFormat>
  <Paragraphs>191</Paragraphs>
  <Slides>42</Slides>
  <Notes>2</Notes>
  <HiddenSlides>0</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42</vt:i4>
      </vt:variant>
    </vt:vector>
  </HeadingPairs>
  <TitlesOfParts>
    <vt:vector size="47" baseType="lpstr">
      <vt:lpstr>Arial</vt:lpstr>
      <vt:lpstr>Bebas Neue</vt:lpstr>
      <vt:lpstr>Calibri</vt:lpstr>
      <vt:lpstr>Myriad Pro</vt:lpstr>
      <vt:lpstr>Tema Fogafín</vt:lpstr>
      <vt:lpstr>Informe  Audiencia Pública, vigencia 2021</vt:lpstr>
      <vt:lpstr>CONTENIDO</vt:lpstr>
      <vt:lpstr>1. Contexto </vt:lpstr>
      <vt:lpstr>Presentación de PowerPoint</vt:lpstr>
      <vt:lpstr>2. Finalidad </vt:lpstr>
      <vt:lpstr>Presentación de PowerPoint</vt:lpstr>
      <vt:lpstr>3. Dinámica</vt:lpstr>
      <vt:lpstr>Datos principales de la transmisión</vt:lpstr>
      <vt:lpstr>Temas presentados</vt:lpstr>
      <vt:lpstr>4. Etapas de ejecución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5. Desarrollo de la agenda</vt:lpstr>
      <vt:lpstr>Presentación de PowerPoint</vt:lpstr>
      <vt:lpstr>Presentación de PowerPoint</vt:lpstr>
      <vt:lpstr>6. Interacción con la audiencia</vt:lpstr>
      <vt:lpstr>Presentación de PowerPoint</vt:lpstr>
      <vt:lpstr>Presentación de PowerPoint</vt:lpstr>
      <vt:lpstr>Presentación de PowerPoint</vt:lpstr>
      <vt:lpstr>7. Cifras de la transmisión</vt:lpstr>
      <vt:lpstr>Presentación de PowerPoint</vt:lpstr>
      <vt:lpstr>Presentación de PowerPoint</vt:lpstr>
      <vt:lpstr>Presentación de PowerPoint</vt:lpstr>
      <vt:lpstr>Presentación de PowerPoint</vt:lpstr>
      <vt:lpstr>8. Evaluación de la actividad</vt:lpstr>
      <vt:lpstr>Presentación de PowerPoint</vt:lpstr>
      <vt:lpstr>Presentación de PowerPoint</vt:lpstr>
      <vt:lpstr>Presentación de PowerPoint</vt:lpstr>
      <vt:lpstr>Presentación de PowerPoint</vt:lpstr>
      <vt:lpstr>Presentación de PowerPoint</vt:lpstr>
      <vt:lpstr>9. Conclusiones y aprendizajes </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Gustavo Andres Martinez Martinez</dc:creator>
  <cp:lastModifiedBy>Stefani Rivera</cp:lastModifiedBy>
  <cp:revision>105</cp:revision>
  <dcterms:created xsi:type="dcterms:W3CDTF">2018-12-19T17:15:32Z</dcterms:created>
  <dcterms:modified xsi:type="dcterms:W3CDTF">2022-07-28T21:41:44Z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0x010100D6EA729DC2D5364692565BF43CEEA661</vt:lpwstr>
  </property>
</Properties>
</file>